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2"/>
  </p:sldMasterIdLst>
  <p:notesMasterIdLst>
    <p:notesMasterId r:id="rId43"/>
  </p:notesMasterIdLst>
  <p:handoutMasterIdLst>
    <p:handoutMasterId r:id="rId44"/>
  </p:handoutMasterIdLst>
  <p:sldIdLst>
    <p:sldId id="629" r:id="rId3"/>
    <p:sldId id="630" r:id="rId4"/>
    <p:sldId id="631" r:id="rId5"/>
    <p:sldId id="609" r:id="rId6"/>
    <p:sldId id="611" r:id="rId7"/>
    <p:sldId id="612" r:id="rId8"/>
    <p:sldId id="632" r:id="rId9"/>
    <p:sldId id="614" r:id="rId10"/>
    <p:sldId id="615" r:id="rId11"/>
    <p:sldId id="616" r:id="rId12"/>
    <p:sldId id="617" r:id="rId13"/>
    <p:sldId id="618" r:id="rId14"/>
    <p:sldId id="619" r:id="rId15"/>
    <p:sldId id="543" r:id="rId16"/>
    <p:sldId id="570" r:id="rId17"/>
    <p:sldId id="519" r:id="rId18"/>
    <p:sldId id="606" r:id="rId19"/>
    <p:sldId id="607" r:id="rId20"/>
    <p:sldId id="620" r:id="rId21"/>
    <p:sldId id="628" r:id="rId22"/>
    <p:sldId id="555" r:id="rId23"/>
    <p:sldId id="608" r:id="rId24"/>
    <p:sldId id="558" r:id="rId25"/>
    <p:sldId id="590" r:id="rId26"/>
    <p:sldId id="592" r:id="rId27"/>
    <p:sldId id="621" r:id="rId28"/>
    <p:sldId id="580" r:id="rId29"/>
    <p:sldId id="581" r:id="rId30"/>
    <p:sldId id="622" r:id="rId31"/>
    <p:sldId id="626" r:id="rId32"/>
    <p:sldId id="627" r:id="rId33"/>
    <p:sldId id="602" r:id="rId34"/>
    <p:sldId id="603" r:id="rId35"/>
    <p:sldId id="624" r:id="rId36"/>
    <p:sldId id="633" r:id="rId37"/>
    <p:sldId id="634" r:id="rId38"/>
    <p:sldId id="635" r:id="rId39"/>
    <p:sldId id="636" r:id="rId40"/>
    <p:sldId id="637" r:id="rId41"/>
    <p:sldId id="638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29"/>
            <p14:sldId id="630"/>
            <p14:sldId id="631"/>
          </p14:sldIdLst>
        </p14:section>
        <p14:section name="App to DB Connection" id="{D5A64313-C9C3-4E40-97F6-0EA6B6BE9E9E}">
          <p14:sldIdLst>
            <p14:sldId id="609"/>
            <p14:sldId id="611"/>
            <p14:sldId id="612"/>
          </p14:sldIdLst>
        </p14:section>
        <p14:section name="App to DB Demo" id="{F07C4025-16DE-4CDE-B6E9-00341ADE24AE}">
          <p14:sldIdLst>
            <p14:sldId id="632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JDBC Essentials" id="{813DF7E2-74AB-4E3A-9B46-2566DC216237}">
          <p14:sldIdLst>
            <p14:sldId id="543"/>
            <p14:sldId id="570"/>
            <p14:sldId id="519"/>
            <p14:sldId id="606"/>
            <p14:sldId id="607"/>
            <p14:sldId id="620"/>
            <p14:sldId id="628"/>
            <p14:sldId id="555"/>
            <p14:sldId id="608"/>
            <p14:sldId id="558"/>
          </p14:sldIdLst>
        </p14:section>
        <p14:section name="Неозаглавена секция" id="{833A95FA-3C83-46D3-A528-7547F0EA29AC}">
          <p14:sldIdLst>
            <p14:sldId id="590"/>
            <p14:sldId id="592"/>
            <p14:sldId id="621"/>
          </p14:sldIdLst>
        </p14:section>
        <p14:section name="SQL Injection" id="{1D6894C9-1629-4727-B9E3-7E0E7BBA9542}">
          <p14:sldIdLst>
            <p14:sldId id="580"/>
            <p14:sldId id="581"/>
            <p14:sldId id="622"/>
            <p14:sldId id="626"/>
            <p14:sldId id="627"/>
          </p14:sldIdLst>
        </p14:section>
        <p14:section name="Advanced Concepts" id="{B7431195-3A81-4120-A56C-4871F5B787EB}">
          <p14:sldIdLst>
            <p14:sldId id="602"/>
            <p14:sldId id="603"/>
            <p14:sldId id="624"/>
          </p14:sldIdLst>
        </p14:section>
        <p14:section name="Summary" id="{E091B124-099C-4C56-B59F-ECF8C553BAEE}">
          <p14:sldIdLst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A3ABBC"/>
    <a:srgbClr val="F0A22E"/>
    <a:srgbClr val="F3CD60"/>
    <a:srgbClr val="BD9F4B"/>
    <a:srgbClr val="89C44B"/>
    <a:srgbClr val="00B0F0"/>
    <a:srgbClr val="92D050"/>
    <a:srgbClr val="FF5050"/>
    <a:srgbClr val="CC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92506" autoAdjust="0"/>
  </p:normalViewPr>
  <p:slideViewPr>
    <p:cSldViewPr>
      <p:cViewPr varScale="1">
        <p:scale>
          <a:sx n="59" d="100"/>
          <a:sy n="59" d="100"/>
        </p:scale>
        <p:origin x="84" y="1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10/24/2018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87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99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4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5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7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2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53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2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7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839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501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6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5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7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7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0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250214-D980-48E6-B50E-559715FE6B1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A66D-03F9-4BA6-A2D3-9BA492A4E750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4469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8212" y="337659"/>
            <a:ext cx="2175525" cy="543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4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14FE4A-C3FC-4302-8E94-B94C9280E1B0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46C2A07-938F-4EE8-9001-EA8DC81CB8BD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22D18D-8346-4A72-ABA8-5FC81D1F0D8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DB81C41-0893-4C5D-99FD-D3C6CB8C8D85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E9DDEF86-AB2C-4572-933D-DB8859D8308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33B4AB-5A42-4ADB-8693-0434CCC98300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30E4F18-DEED-41DF-8CD9-E35A80389A86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2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10" Type="http://schemas.openxmlformats.org/officeDocument/2006/relationships/image" Target="../media/image4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hyperlink" Target="http://smartit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4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8.gif"/><Relationship Id="rId5" Type="http://schemas.openxmlformats.org/officeDocument/2006/relationships/image" Target="../media/image55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7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089/databases-frameworks-hibernate-and-spring-data-october-2018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2800" dirty="0"/>
              <a:t>Connecting via JDBC, Executing Statements, SQL Injection,</a:t>
            </a:r>
          </a:p>
          <a:p>
            <a:r>
              <a:rPr lang="en-US" sz="2800" dirty="0"/>
              <a:t>Advanced Concepts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GB" dirty="0"/>
              <a:t>DB Apps 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2791822"/>
            <a:ext cx="4148137" cy="261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219201"/>
            <a:ext cx="11466657" cy="5638800"/>
          </a:xfrm>
        </p:spPr>
        <p:txBody>
          <a:bodyPr>
            <a:normAutofit/>
          </a:bodyPr>
          <a:lstStyle/>
          <a:p>
            <a:r>
              <a:rPr lang="en-US" dirty="0"/>
              <a:t>Using an external library (</a:t>
            </a:r>
            <a:r>
              <a:rPr lang="en-US" b="1" dirty="0">
                <a:solidFill>
                  <a:srgbClr val="FFA000"/>
                </a:solidFill>
              </a:rPr>
              <a:t>MySQL Connector/J</a:t>
            </a:r>
            <a:r>
              <a:rPr lang="en-US" dirty="0" smtClean="0"/>
              <a:t>) </a:t>
            </a:r>
            <a:r>
              <a:rPr lang="en-US" dirty="0" smtClean="0"/>
              <a:t>we </a:t>
            </a:r>
            <a:r>
              <a:rPr lang="en-US" dirty="0"/>
              <a:t>make a </a:t>
            </a:r>
            <a:r>
              <a:rPr lang="en-US" dirty="0" smtClean="0"/>
              <a:t>          connection </a:t>
            </a:r>
            <a:r>
              <a:rPr lang="en-US" dirty="0"/>
              <a:t>via a </a:t>
            </a: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/>
              <a:t> and 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 smtClean="0"/>
              <a:t>class.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686" y="2743200"/>
            <a:ext cx="10059988" cy="3416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Properties props = new Properties();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props.setProperty("user",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props.setProperty("password",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connection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DriverManager.getConnection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("jdbc:mysql://localhost:3306/soft_uni",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87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167" y="1194674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We retrieve </a:t>
            </a:r>
            <a:r>
              <a:rPr lang="en-US" dirty="0" smtClean="0"/>
              <a:t>the </a:t>
            </a:r>
            <a:r>
              <a:rPr lang="en-US" dirty="0"/>
              <a:t>result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</a:t>
            </a:r>
            <a:r>
              <a:rPr lang="en-US" dirty="0" smtClean="0"/>
              <a:t>and the</a:t>
            </a:r>
            <a:br>
              <a:rPr lang="en-US" dirty="0" smtClean="0"/>
            </a:br>
            <a:r>
              <a:rPr lang="en-US" b="1" noProof="1" smtClean="0">
                <a:solidFill>
                  <a:srgbClr val="FFA000"/>
                </a:solidFill>
              </a:rPr>
              <a:t>PreparedStatement</a:t>
            </a:r>
            <a:r>
              <a:rPr lang="en-US" noProof="1"/>
              <a:t> </a:t>
            </a:r>
            <a:r>
              <a:rPr lang="en-US" dirty="0" smtClean="0"/>
              <a:t>classes.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1812" y="2362200"/>
            <a:ext cx="11228388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PreparedStatement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stmt = 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&gt; ?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ResultSet rs = stmt.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executeQuery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649304" y="2514600"/>
            <a:ext cx="2133495" cy="587883"/>
          </a:xfrm>
          <a:prstGeom prst="wedgeRoundRectCallout">
            <a:avLst>
              <a:gd name="adj1" fmla="val -114412"/>
              <a:gd name="adj2" fmla="val 664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098262" y="4943669"/>
            <a:ext cx="4453022" cy="826577"/>
          </a:xfrm>
          <a:prstGeom prst="wedgeRoundRectCallout">
            <a:avLst>
              <a:gd name="adj1" fmla="val -60982"/>
              <a:gd name="adj2" fmla="val -86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Runs the SQL statement and returns retrieved result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08889" y="3515340"/>
            <a:ext cx="3129869" cy="845315"/>
          </a:xfrm>
          <a:prstGeom prst="wedgeRoundRectCallout">
            <a:avLst>
              <a:gd name="adj1" fmla="val -77016"/>
              <a:gd name="adj2" fmla="val 337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criteria by user input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20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(3)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Iterating over </a:t>
            </a:r>
            <a:r>
              <a:rPr lang="en-US" dirty="0" smtClean="0"/>
              <a:t>the result: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2971800"/>
            <a:ext cx="10512538" cy="25248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 %s",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  	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60612" y="2163766"/>
            <a:ext cx="2438400" cy="609597"/>
          </a:xfrm>
          <a:prstGeom prst="wedgeRoundRectCallout">
            <a:avLst>
              <a:gd name="adj1" fmla="val -39633"/>
              <a:gd name="adj2" fmla="val 9127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Retrieved data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360612" y="5334000"/>
            <a:ext cx="4545799" cy="914400"/>
          </a:xfrm>
          <a:prstGeom prst="wedgeRoundRectCallout">
            <a:avLst>
              <a:gd name="adj1" fmla="val -38968"/>
              <a:gd name="adj2" fmla="val -8368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ResultSet</a:t>
            </a:r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set of table rows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16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access databases on a programmer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No manual actions needed</a:t>
            </a:r>
          </a:p>
          <a:p>
            <a:r>
              <a:rPr lang="en-US" dirty="0"/>
              <a:t>In a bigger applications we can:</a:t>
            </a:r>
          </a:p>
          <a:p>
            <a:pPr lvl="1"/>
            <a:r>
              <a:rPr lang="en-US" dirty="0"/>
              <a:t>Encapsulate custom SQL logic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Achieve database abstraction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Conclusion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048000"/>
            <a:ext cx="2906707" cy="31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Client access to a </a:t>
            </a:r>
            <a:r>
              <a:rPr lang="en-GB" dirty="0" smtClean="0"/>
              <a:t>database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76400"/>
            <a:ext cx="352213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88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Database Connectivity (JDBC)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5584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</a:t>
            </a:r>
            <a:r>
              <a:rPr lang="en-US" dirty="0"/>
              <a:t> is a standard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API </a:t>
            </a:r>
            <a:r>
              <a:rPr lang="en-US" dirty="0"/>
              <a:t>for database-independent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connectivity</a:t>
            </a:r>
            <a:r>
              <a:rPr lang="en-US" dirty="0"/>
              <a:t>	</a:t>
            </a:r>
          </a:p>
          <a:p>
            <a:r>
              <a:rPr lang="en-US" dirty="0"/>
              <a:t>Includes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APIs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Making a connection to a database</a:t>
            </a:r>
          </a:p>
          <a:p>
            <a:pPr lvl="1"/>
            <a:r>
              <a:rPr lang="en-US" dirty="0"/>
              <a:t>Creating and executing </a:t>
            </a:r>
            <a:r>
              <a:rPr lang="en-US" b="1" dirty="0">
                <a:solidFill>
                  <a:srgbClr val="FFA000"/>
                </a:solidFill>
              </a:rPr>
              <a:t>SQL</a:t>
            </a:r>
            <a:r>
              <a:rPr lang="en-US" dirty="0"/>
              <a:t> queries in the database</a:t>
            </a:r>
          </a:p>
          <a:p>
            <a:pPr lvl="1"/>
            <a:r>
              <a:rPr lang="en-US" dirty="0"/>
              <a:t>Viewing &amp; Modifying the resulting records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494212" y="1371600"/>
            <a:ext cx="2743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Java Application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4" name="Съединител &quot;права стрелка&quot; 13"/>
          <p:cNvCxnSpPr/>
          <p:nvPr/>
        </p:nvCxnSpPr>
        <p:spPr>
          <a:xfrm>
            <a:off x="5865810" y="19812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авоъгълник 15"/>
          <p:cNvSpPr/>
          <p:nvPr/>
        </p:nvSpPr>
        <p:spPr>
          <a:xfrm>
            <a:off x="5052625" y="2286000"/>
            <a:ext cx="1626369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API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18" name="Съединител &quot;права стрелка&quot; 17"/>
          <p:cNvCxnSpPr/>
          <p:nvPr/>
        </p:nvCxnSpPr>
        <p:spPr>
          <a:xfrm>
            <a:off x="5865809" y="2895600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авоъгълник 18"/>
          <p:cNvSpPr/>
          <p:nvPr/>
        </p:nvSpPr>
        <p:spPr>
          <a:xfrm>
            <a:off x="4836535" y="3200400"/>
            <a:ext cx="2058555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 Manager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0" name="Правоъгълник 19"/>
          <p:cNvSpPr/>
          <p:nvPr/>
        </p:nvSpPr>
        <p:spPr>
          <a:xfrm>
            <a:off x="2846768" y="4394118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1" name="Правоъгълник 20"/>
          <p:cNvSpPr/>
          <p:nvPr/>
        </p:nvSpPr>
        <p:spPr>
          <a:xfrm>
            <a:off x="4957268" y="4431226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23" name="Правоъгълник 22"/>
          <p:cNvSpPr/>
          <p:nvPr/>
        </p:nvSpPr>
        <p:spPr>
          <a:xfrm>
            <a:off x="7032475" y="4421300"/>
            <a:ext cx="1931171" cy="4826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JDBC Driver</a:t>
            </a:r>
            <a:endParaRPr lang="en-GB" sz="2800" dirty="0">
              <a:solidFill>
                <a:schemeClr val="bg2"/>
              </a:solidFill>
            </a:endParaRPr>
          </a:p>
        </p:txBody>
      </p:sp>
      <p:cxnSp>
        <p:nvCxnSpPr>
          <p:cNvPr id="24" name="Съединител &quot;права стрелка&quot; 23"/>
          <p:cNvCxnSpPr/>
          <p:nvPr/>
        </p:nvCxnSpPr>
        <p:spPr>
          <a:xfrm flipH="1">
            <a:off x="4564555" y="4114800"/>
            <a:ext cx="463057" cy="248425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ъединител &quot;права стрелка&quot; 25"/>
          <p:cNvCxnSpPr/>
          <p:nvPr/>
        </p:nvCxnSpPr>
        <p:spPr>
          <a:xfrm flipH="1">
            <a:off x="5854242" y="4114800"/>
            <a:ext cx="3472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ъединител &quot;права стрелка&quot; 28"/>
          <p:cNvCxnSpPr/>
          <p:nvPr/>
        </p:nvCxnSpPr>
        <p:spPr>
          <a:xfrm>
            <a:off x="6704012" y="4114800"/>
            <a:ext cx="430019" cy="259814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ъединител &quot;права стрелка&quot; 33"/>
          <p:cNvCxnSpPr/>
          <p:nvPr/>
        </p:nvCxnSpPr>
        <p:spPr>
          <a:xfrm>
            <a:off x="3812353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ъединител &quot;права стрелка&quot; 34"/>
          <p:cNvCxnSpPr/>
          <p:nvPr/>
        </p:nvCxnSpPr>
        <p:spPr>
          <a:xfrm>
            <a:off x="5865809" y="4913908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/>
          <p:cNvCxnSpPr/>
          <p:nvPr/>
        </p:nvCxnSpPr>
        <p:spPr>
          <a:xfrm>
            <a:off x="7998060" y="4903982"/>
            <a:ext cx="0" cy="274320"/>
          </a:xfrm>
          <a:prstGeom prst="straightConnector1">
            <a:avLst/>
          </a:prstGeom>
          <a:ln w="25400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36355" y="5188228"/>
            <a:ext cx="1151995" cy="1151995"/>
          </a:xfrm>
          <a:prstGeom prst="rect">
            <a:avLst/>
          </a:prstGeom>
          <a:noFill/>
        </p:spPr>
      </p:pic>
      <p:pic>
        <p:nvPicPr>
          <p:cNvPr id="38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289811" y="5188228"/>
            <a:ext cx="1151995" cy="1151995"/>
          </a:xfrm>
          <a:prstGeom prst="rect">
            <a:avLst/>
          </a:prstGeom>
        </p:spPr>
      </p:pic>
      <p:pic>
        <p:nvPicPr>
          <p:cNvPr id="39" name="Graphic 11" descr="Databas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422062" y="5178302"/>
            <a:ext cx="1151995" cy="1151995"/>
          </a:xfrm>
          <a:prstGeom prst="rect">
            <a:avLst/>
          </a:prstGeom>
        </p:spPr>
      </p:pic>
      <p:sp>
        <p:nvSpPr>
          <p:cNvPr id="465927" name="Текстово поле 465926"/>
          <p:cNvSpPr txBox="1"/>
          <p:nvPr/>
        </p:nvSpPr>
        <p:spPr>
          <a:xfrm>
            <a:off x="3250820" y="6195454"/>
            <a:ext cx="112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Oracle</a:t>
            </a:r>
            <a:endParaRPr lang="en-GB" sz="2800" dirty="0"/>
          </a:p>
        </p:txBody>
      </p:sp>
      <p:sp>
        <p:nvSpPr>
          <p:cNvPr id="46" name="Текстово поле 45"/>
          <p:cNvSpPr txBox="1"/>
          <p:nvPr/>
        </p:nvSpPr>
        <p:spPr>
          <a:xfrm>
            <a:off x="4987298" y="6195454"/>
            <a:ext cx="175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SQL Server</a:t>
            </a:r>
            <a:endParaRPr lang="en-GB" sz="2800" dirty="0"/>
          </a:p>
        </p:txBody>
      </p:sp>
      <p:sp>
        <p:nvSpPr>
          <p:cNvPr id="47" name="Текстово поле 46"/>
          <p:cNvSpPr txBox="1"/>
          <p:nvPr/>
        </p:nvSpPr>
        <p:spPr>
          <a:xfrm>
            <a:off x="7249296" y="621792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ODBC 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4220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3" grpId="0" animBg="1"/>
      <p:bldP spid="465927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 (2)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5802"/>
            <a:ext cx="11804650" cy="557053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API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provides the connection between the application and the driver manager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 Manager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– establishes the connection with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correct </a:t>
            </a:r>
            <a:r>
              <a:rPr lang="en-US" dirty="0"/>
              <a:t>driver </a:t>
            </a:r>
          </a:p>
          <a:p>
            <a:pPr lvl="1"/>
            <a:r>
              <a:rPr lang="en-US" dirty="0"/>
              <a:t>Supports multiple drivers connected to different types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databases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JDBC </a:t>
            </a: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 handles the communications with the database 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77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API provides several interfaces and classes: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DriverManager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matches requests from the application with the proper DB driver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Driver</a:t>
            </a:r>
            <a:r>
              <a:rPr lang="en-US" dirty="0"/>
              <a:t> – handles the communication with the DB server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/>
              <a:t> – all methods for contacting a database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FFA000"/>
                </a:solidFill>
              </a:rPr>
              <a:t>Statement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methods and properties that enable you to send SQL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ResultSet</a:t>
            </a:r>
            <a:r>
              <a:rPr lang="en-US" dirty="0"/>
              <a:t> – retrieved data (set of table rows)</a:t>
            </a:r>
          </a:p>
          <a:p>
            <a:pPr lvl="1">
              <a:buClr>
                <a:schemeClr val="tx2"/>
              </a:buClr>
            </a:pPr>
            <a:r>
              <a:rPr lang="en-US" b="1" noProof="1">
                <a:solidFill>
                  <a:srgbClr val="FFA000"/>
                </a:solidFill>
              </a:rPr>
              <a:t>SQLException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47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noProof="1"/>
              <a:t>ResultSet</a:t>
            </a:r>
            <a:r>
              <a:rPr lang="en-US" dirty="0"/>
              <a:t> maintains a </a:t>
            </a:r>
            <a:r>
              <a:rPr lang="en-US" b="1" dirty="0">
                <a:solidFill>
                  <a:srgbClr val="FFA000"/>
                </a:solidFill>
              </a:rPr>
              <a:t>cursor</a:t>
            </a:r>
            <a:r>
              <a:rPr lang="en-US" dirty="0"/>
              <a:t> pointing to its </a:t>
            </a:r>
            <a:r>
              <a:rPr lang="en-US" b="1" dirty="0">
                <a:solidFill>
                  <a:srgbClr val="FFA000"/>
                </a:solidFill>
              </a:rPr>
              <a:t>current row of data</a:t>
            </a:r>
          </a:p>
          <a:p>
            <a:pPr lvl="1"/>
            <a:r>
              <a:rPr lang="en-US" dirty="0"/>
              <a:t>Not updatable </a:t>
            </a:r>
          </a:p>
          <a:p>
            <a:pPr lvl="1"/>
            <a:r>
              <a:rPr lang="en-US" noProof="1"/>
              <a:t>Iterable</a:t>
            </a:r>
            <a:r>
              <a:rPr lang="en-US" dirty="0"/>
              <a:t> only once and only from the first row to the last row</a:t>
            </a:r>
          </a:p>
          <a:p>
            <a:r>
              <a:rPr lang="en-US" dirty="0"/>
              <a:t>Provides getter methods for retrieving column values from the current row</a:t>
            </a:r>
          </a:p>
          <a:p>
            <a:pPr lvl="1"/>
            <a:r>
              <a:rPr lang="en-US" dirty="0"/>
              <a:t>E.g. from previous demo: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5876" y="5119578"/>
            <a:ext cx="10513336" cy="14796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.next())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System.out.printf("%s %s",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.getString("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459912" y="4997354"/>
            <a:ext cx="2514600" cy="498061"/>
          </a:xfrm>
          <a:prstGeom prst="wedgeRoundRectCallout">
            <a:avLst>
              <a:gd name="adj1" fmla="val -51118"/>
              <a:gd name="adj2" fmla="val 914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93809" y="4997354"/>
            <a:ext cx="2514600" cy="446221"/>
          </a:xfrm>
          <a:prstGeom prst="wedgeRoundRectCallout">
            <a:avLst>
              <a:gd name="adj1" fmla="val -2254"/>
              <a:gd name="adj2" fmla="val 1093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720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259897" cy="4795935"/>
          </a:xfrm>
        </p:spPr>
        <p:txBody>
          <a:bodyPr/>
          <a:lstStyle/>
          <a:p>
            <a:r>
              <a:rPr lang="en-US" dirty="0"/>
              <a:t>Application to Database Connection.</a:t>
            </a:r>
            <a:endParaRPr lang="en-US" dirty="0" smtClean="0"/>
          </a:p>
          <a:p>
            <a:r>
              <a:rPr lang="en-US" dirty="0"/>
              <a:t>Application to Database </a:t>
            </a:r>
            <a:r>
              <a:rPr lang="en-US" dirty="0" smtClean="0"/>
              <a:t>Connection Demo.</a:t>
            </a:r>
          </a:p>
          <a:p>
            <a:r>
              <a:rPr lang="en-US" dirty="0">
                <a:solidFill>
                  <a:srgbClr val="234465"/>
                </a:solidFill>
              </a:rPr>
              <a:t>Java Database </a:t>
            </a:r>
            <a:r>
              <a:rPr lang="en-US" dirty="0" smtClean="0">
                <a:solidFill>
                  <a:srgbClr val="234465"/>
                </a:solidFill>
              </a:rPr>
              <a:t>Connection.</a:t>
            </a:r>
          </a:p>
          <a:p>
            <a:r>
              <a:rPr lang="en-US" dirty="0">
                <a:solidFill>
                  <a:srgbClr val="234465"/>
                </a:solidFill>
              </a:rPr>
              <a:t>JDBC </a:t>
            </a:r>
            <a:r>
              <a:rPr lang="en-US" dirty="0" smtClean="0">
                <a:solidFill>
                  <a:srgbClr val="234465"/>
                </a:solidFill>
              </a:rPr>
              <a:t>Statements.</a:t>
            </a:r>
          </a:p>
          <a:p>
            <a:r>
              <a:rPr lang="en-US" dirty="0"/>
              <a:t>SQL </a:t>
            </a:r>
            <a:r>
              <a:rPr lang="en-US" dirty="0" smtClean="0"/>
              <a:t>Injection.</a:t>
            </a:r>
          </a:p>
          <a:p>
            <a:r>
              <a:rPr lang="en-US" dirty="0"/>
              <a:t>Advanced </a:t>
            </a:r>
            <a:r>
              <a:rPr lang="en-US" dirty="0" smtClean="0"/>
              <a:t>Concepts.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 – </a:t>
            </a:r>
            <a:r>
              <a:rPr lang="en-US" noProof="1"/>
              <a:t>ResultSet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Retrieved information is reached by getter methods:</a:t>
            </a:r>
          </a:p>
          <a:p>
            <a:pPr lvl="1"/>
            <a:r>
              <a:rPr lang="en-US" dirty="0"/>
              <a:t>E.g.:</a:t>
            </a:r>
          </a:p>
          <a:p>
            <a:pPr lvl="2"/>
            <a:r>
              <a:rPr lang="en-US" noProof="1"/>
              <a:t>getString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_name')</a:t>
            </a:r>
          </a:p>
          <a:p>
            <a:pPr lvl="2"/>
            <a:r>
              <a:rPr lang="en-US" noProof="1"/>
              <a:t>getDouble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</a:t>
            </a:r>
          </a:p>
          <a:p>
            <a:pPr lvl="2"/>
            <a:r>
              <a:rPr lang="en-US" noProof="1"/>
              <a:t>getBoolean</a:t>
            </a:r>
            <a:r>
              <a:rPr lang="en-US" dirty="0"/>
              <a:t>(</a:t>
            </a:r>
            <a:r>
              <a:rPr lang="en-US" noProof="1"/>
              <a:t>'column</a:t>
            </a:r>
            <a:r>
              <a:rPr lang="en-US" dirty="0"/>
              <a:t>_</a:t>
            </a:r>
            <a:r>
              <a:rPr lang="en-US" noProof="1"/>
              <a:t>name</a:t>
            </a:r>
            <a:r>
              <a:rPr lang="en-US" dirty="0"/>
              <a:t>') etc.</a:t>
            </a:r>
          </a:p>
          <a:p>
            <a:r>
              <a:rPr lang="en-US" dirty="0"/>
              <a:t>The driver converts the underlying data to the Java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2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java</a:t>
            </a:r>
            <a:r>
              <a:rPr lang="en-US" dirty="0"/>
              <a:t>.</a:t>
            </a:r>
            <a:r>
              <a:rPr lang="en-US" noProof="1"/>
              <a:t>sql</a:t>
            </a:r>
            <a:r>
              <a:rPr lang="en-US" dirty="0"/>
              <a:t>* and MySQL Driver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java.</a:t>
            </a:r>
            <a:r>
              <a:rPr lang="en-US" noProof="1"/>
              <a:t>sql</a:t>
            </a:r>
            <a:r>
              <a:rPr lang="en-US" dirty="0"/>
              <a:t> package provides all previously mentioned JDBC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US" dirty="0"/>
          </a:p>
          <a:p>
            <a:r>
              <a:rPr lang="en-US" dirty="0"/>
              <a:t>In order to work with JDBC we need to download a MySQL Driver – Connector/J </a:t>
            </a:r>
          </a:p>
          <a:p>
            <a:pPr lvl="1"/>
            <a:r>
              <a:rPr lang="en-US" dirty="0"/>
              <a:t>It can be found on the following webpage: </a:t>
            </a:r>
            <a:r>
              <a:rPr lang="en-US" dirty="0" smtClean="0">
                <a:solidFill>
                  <a:srgbClr val="FFA000"/>
                </a:solidFill>
                <a:hlinkClick r:id="rId3"/>
              </a:rPr>
              <a:t> </a:t>
            </a:r>
          </a:p>
          <a:p>
            <a:pPr marL="609219" lvl="1" indent="0">
              <a:buNone/>
            </a:pPr>
            <a:r>
              <a:rPr lang="en-US" b="1" dirty="0" smtClean="0">
                <a:solidFill>
                  <a:srgbClr val="FFA000"/>
                </a:solidFill>
                <a:hlinkClick r:id="rId3"/>
              </a:rPr>
              <a:t>https://dev.mysql.com/downloads/connector/j/</a:t>
            </a:r>
            <a:endParaRPr lang="en-US" b="1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8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Driver Connection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65529"/>
            <a:ext cx="11804650" cy="5570537"/>
          </a:xfrm>
        </p:spPr>
        <p:txBody>
          <a:bodyPr/>
          <a:lstStyle/>
          <a:p>
            <a:r>
              <a:rPr lang="en-US" dirty="0"/>
              <a:t>Connection with the database is established via </a:t>
            </a:r>
            <a:r>
              <a:rPr lang="en-US" b="1" dirty="0">
                <a:solidFill>
                  <a:srgbClr val="FFA000"/>
                </a:solidFill>
              </a:rPr>
              <a:t>connection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 smtClean="0">
                <a:solidFill>
                  <a:srgbClr val="FFA000"/>
                </a:solidFill>
              </a:rPr>
              <a:t/>
            </a:r>
            <a:br>
              <a:rPr lang="en-US" dirty="0" smtClean="0">
                <a:solidFill>
                  <a:srgbClr val="FFA000"/>
                </a:solidFill>
              </a:rPr>
            </a:br>
            <a:r>
              <a:rPr lang="en-US" b="1" dirty="0" smtClean="0">
                <a:solidFill>
                  <a:srgbClr val="FFA000"/>
                </a:solidFill>
              </a:rPr>
              <a:t>string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en-US" sz="3400" noProof="1">
                <a:solidFill>
                  <a:schemeClr val="accent4"/>
                </a:solidFill>
              </a:rPr>
              <a:t>jdbc</a:t>
            </a:r>
            <a:r>
              <a:rPr lang="en-US" sz="3400" dirty="0">
                <a:solidFill>
                  <a:schemeClr val="accent2"/>
                </a:solidFill>
              </a:rPr>
              <a:t>:&lt;driver protocol&gt;</a:t>
            </a:r>
            <a:r>
              <a:rPr lang="en-US" sz="3400" dirty="0">
                <a:solidFill>
                  <a:srgbClr val="FFA000"/>
                </a:solidFill>
              </a:rPr>
              <a:t>:&lt;connection details&gt;</a:t>
            </a:r>
          </a:p>
          <a:p>
            <a:pPr lvl="1"/>
            <a:r>
              <a:rPr lang="en-US" sz="3400" dirty="0"/>
              <a:t>E.g. connection from previous demo:</a:t>
            </a:r>
            <a:endParaRPr lang="bg-BG" sz="3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3812" y="3936298"/>
            <a:ext cx="1005998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 c = DriverManager.getConnection(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398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jdbc:</a:t>
            </a:r>
            <a:r>
              <a:rPr lang="en-US" sz="2398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mysql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://localhost:3306/soft_uni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18012" y="5410200"/>
            <a:ext cx="2514600" cy="636286"/>
          </a:xfrm>
          <a:prstGeom prst="wedgeRoundRectCallout">
            <a:avLst>
              <a:gd name="adj1" fmla="val 34677"/>
              <a:gd name="adj2" fmla="val -1151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name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42212" y="5423868"/>
            <a:ext cx="2023227" cy="622618"/>
          </a:xfrm>
          <a:prstGeom prst="wedgeRoundRectCallout">
            <a:avLst>
              <a:gd name="adj1" fmla="val -7238"/>
              <a:gd name="adj2" fmla="val -1146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Credentials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Driver in IntelliJ IDEA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Add the driver as an external library:</a:t>
            </a:r>
          </a:p>
          <a:p>
            <a:pPr lvl="1"/>
            <a:r>
              <a:rPr lang="en-US" dirty="0"/>
              <a:t>"File" -&gt; "Project Structure" -&gt; "Libraries"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99" y="2476333"/>
            <a:ext cx="3642872" cy="248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Стрелка надясно 6"/>
          <p:cNvSpPr/>
          <p:nvPr/>
        </p:nvSpPr>
        <p:spPr>
          <a:xfrm>
            <a:off x="5169372" y="3681065"/>
            <a:ext cx="609600" cy="457200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73" y="2487214"/>
            <a:ext cx="4064339" cy="204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Стрелка надясно 8"/>
          <p:cNvSpPr/>
          <p:nvPr/>
        </p:nvSpPr>
        <p:spPr>
          <a:xfrm rot="5400000">
            <a:off x="7492431" y="4769494"/>
            <a:ext cx="648114" cy="456365"/>
          </a:xfrm>
          <a:prstGeom prst="rightArrow">
            <a:avLst/>
          </a:prstGeom>
          <a:solidFill>
            <a:srgbClr val="FFA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21" y="5432456"/>
            <a:ext cx="4103046" cy="122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3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JDBC Statements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Statement, </a:t>
            </a:r>
            <a:r>
              <a:rPr lang="en-GB" dirty="0" err="1"/>
              <a:t>PreparedStatement</a:t>
            </a:r>
            <a:r>
              <a:rPr lang="en-GB" dirty="0"/>
              <a:t>, </a:t>
            </a:r>
            <a:r>
              <a:rPr lang="en-GB" dirty="0" err="1" smtClean="0"/>
              <a:t>CallableStatement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31161"/>
            <a:ext cx="2631239" cy="26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6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683" y="1155802"/>
            <a:ext cx="11804650" cy="5570537"/>
          </a:xfrm>
        </p:spPr>
        <p:txBody>
          <a:bodyPr>
            <a:normAutofit/>
          </a:bodyPr>
          <a:lstStyle/>
          <a:p>
            <a:r>
              <a:rPr lang="en-GB" sz="3200" noProof="1"/>
              <a:t>The JDBC </a:t>
            </a:r>
            <a:r>
              <a:rPr lang="en-GB" sz="3200" b="1" noProof="1">
                <a:solidFill>
                  <a:srgbClr val="FFA000"/>
                </a:solidFill>
              </a:rPr>
              <a:t>Statement interface </a:t>
            </a:r>
            <a:r>
              <a:rPr lang="en-US" sz="3200" noProof="1"/>
              <a:t>defines the methods and properties that enable you to send SQL commands to the </a:t>
            </a:r>
            <a:r>
              <a:rPr lang="en-US" sz="3200" noProof="1" smtClean="0"/>
              <a:t>database.</a:t>
            </a:r>
            <a:endParaRPr lang="en-GB" sz="3200" noProof="1"/>
          </a:p>
        </p:txBody>
      </p:sp>
      <p:graphicFrame>
        <p:nvGraphicFramePr>
          <p:cNvPr id="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322605"/>
              </p:ext>
            </p:extLst>
          </p:nvPr>
        </p:nvGraphicFramePr>
        <p:xfrm>
          <a:off x="653223" y="2667000"/>
          <a:ext cx="11127600" cy="3203448"/>
        </p:xfrm>
        <a:graphic>
          <a:graphicData uri="http://schemas.openxmlformats.org/drawingml/2006/table">
            <a:tbl>
              <a:tblPr/>
              <a:tblGrid>
                <a:gridCol w="323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Interfaces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Recommended use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general-purpose access to your database and static SQL statements at runtime. Cannot accept parameters. 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PreparedStatement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For SQL statements used many times.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CallableStatement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Used for stored procedures. Accepts parameters.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noProof="1"/>
              <a:t>Example(PreparedStatement) from previous demo: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7823" y="2132252"/>
            <a:ext cx="10955338" cy="3617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PreparedStatement stmt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connection.prepareStatement("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SELECT * FROM employees WHERE 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salary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?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salary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stmt.setDouble(1, Double.parseDouble(salary));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61412" y="2025084"/>
            <a:ext cx="2133495" cy="587883"/>
          </a:xfrm>
          <a:prstGeom prst="wedgeRoundRectCallout">
            <a:avLst>
              <a:gd name="adj1" fmla="val -40830"/>
              <a:gd name="adj2" fmla="val 65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96899" y="5816130"/>
            <a:ext cx="2667557" cy="628297"/>
          </a:xfrm>
          <a:prstGeom prst="wedgeRoundRectCallout">
            <a:avLst>
              <a:gd name="adj1" fmla="val 37439"/>
              <a:gd name="adj2" fmla="val -9301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Index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0112" y="3885976"/>
            <a:ext cx="2784701" cy="512316"/>
          </a:xfrm>
          <a:prstGeom prst="wedgeRoundRectCallout">
            <a:avLst>
              <a:gd name="adj1" fmla="val 24407"/>
              <a:gd name="adj2" fmla="val -1047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parameter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2216378" y="3107529"/>
            <a:ext cx="228600" cy="409785"/>
          </a:xfrm>
          <a:prstGeom prst="rect">
            <a:avLst/>
          </a:prstGeom>
          <a:noFill/>
          <a:ln w="508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3CD6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89612" y="5816130"/>
            <a:ext cx="2667557" cy="628297"/>
          </a:xfrm>
          <a:prstGeom prst="wedgeRoundRectCallout">
            <a:avLst>
              <a:gd name="adj1" fmla="val -38201"/>
              <a:gd name="adj2" fmla="val -9049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722812" y="3250838"/>
            <a:ext cx="3810000" cy="891296"/>
          </a:xfrm>
          <a:prstGeom prst="wedgeRoundRectCallout">
            <a:avLst>
              <a:gd name="adj1" fmla="val -55708"/>
              <a:gd name="adj2" fmla="val -553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are created via the connection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1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5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SQL Injection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How to prevent it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558605"/>
            <a:ext cx="2667000" cy="21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/>
          <a:lstStyle/>
          <a:p>
            <a:r>
              <a:rPr lang="en-US" dirty="0"/>
              <a:t>Placement of </a:t>
            </a:r>
            <a:r>
              <a:rPr lang="en-US" b="1" dirty="0">
                <a:solidFill>
                  <a:srgbClr val="FFA000"/>
                </a:solidFill>
              </a:rPr>
              <a:t>malicious</a:t>
            </a:r>
            <a:r>
              <a:rPr lang="en-US" dirty="0"/>
              <a:t> code in SQL Statements</a:t>
            </a:r>
          </a:p>
          <a:p>
            <a:pPr lvl="1"/>
            <a:r>
              <a:rPr lang="en-US" dirty="0"/>
              <a:t>Usually done via user input</a:t>
            </a:r>
          </a:p>
          <a:p>
            <a:r>
              <a:rPr lang="en-US" dirty="0"/>
              <a:t>To protect our data we can place parameters in our statements </a:t>
            </a:r>
          </a:p>
          <a:p>
            <a:pPr lvl="1"/>
            <a:r>
              <a:rPr lang="en-US" dirty="0"/>
              <a:t>We can do it by using </a:t>
            </a:r>
            <a:r>
              <a:rPr lang="en-US" b="1" noProof="1">
                <a:solidFill>
                  <a:srgbClr val="FFA000"/>
                </a:solidFill>
              </a:rPr>
              <a:t>PreparedStatement</a:t>
            </a:r>
            <a:r>
              <a:rPr lang="en-US" dirty="0"/>
              <a:t>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80" y="3289490"/>
            <a:ext cx="6057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Injection Example: Login form input by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4" y="1190759"/>
            <a:ext cx="11923857" cy="5570537"/>
          </a:xfrm>
        </p:spPr>
        <p:txBody>
          <a:bodyPr/>
          <a:lstStyle/>
          <a:p>
            <a:r>
              <a:rPr lang="en-US" dirty="0"/>
              <a:t>Ask the user to input username and password in fields</a:t>
            </a:r>
          </a:p>
          <a:p>
            <a:pPr lvl="1"/>
            <a:r>
              <a:rPr lang="en-US" dirty="0"/>
              <a:t>If we don't secure our statements, we risk SQL Queries to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written </a:t>
            </a:r>
            <a:r>
              <a:rPr lang="en-US" dirty="0"/>
              <a:t>as an input </a:t>
            </a:r>
          </a:p>
          <a:p>
            <a:pPr lvl="1"/>
            <a:r>
              <a:rPr lang="en-US" dirty="0"/>
              <a:t>E.g. :</a:t>
            </a:r>
          </a:p>
          <a:p>
            <a:pPr lvl="2"/>
            <a:r>
              <a:rPr lang="en-US" dirty="0"/>
              <a:t>username: </a:t>
            </a:r>
            <a:r>
              <a:rPr lang="en-US" noProof="1"/>
              <a:t>'example</a:t>
            </a:r>
            <a:r>
              <a:rPr lang="en-US" dirty="0"/>
              <a:t>_</a:t>
            </a:r>
            <a:r>
              <a:rPr lang="en-US" noProof="1"/>
              <a:t>user</a:t>
            </a:r>
            <a:r>
              <a:rPr lang="en-US" dirty="0"/>
              <a:t>'</a:t>
            </a:r>
          </a:p>
          <a:p>
            <a:pPr lvl="2"/>
            <a:r>
              <a:rPr lang="en-US" dirty="0"/>
              <a:t>password: '12345'</a:t>
            </a:r>
          </a:p>
          <a:p>
            <a:pPr lvl="2"/>
            <a:r>
              <a:rPr lang="en-US" dirty="0"/>
              <a:t>The following query will be built and executed to the data source:</a:t>
            </a:r>
          </a:p>
          <a:p>
            <a:pPr lvl="2"/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80" y="5562600"/>
            <a:ext cx="1120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'example_user' 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'12345';</a:t>
            </a:r>
          </a:p>
        </p:txBody>
      </p:sp>
    </p:spTree>
    <p:extLst>
      <p:ext uri="{BB962C8B-B14F-4D97-AF65-F5344CB8AC3E}">
        <p14:creationId xmlns:p14="http://schemas.microsoft.com/office/powerpoint/2010/main" val="294707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 smtClean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193" y="1211570"/>
            <a:ext cx="11808021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result the </a:t>
            </a:r>
            <a:r>
              <a:rPr lang="en-US" b="1" dirty="0">
                <a:solidFill>
                  <a:srgbClr val="FFA000"/>
                </a:solidFill>
              </a:rPr>
              <a:t>id of the user </a:t>
            </a:r>
            <a:r>
              <a:rPr lang="en-US" dirty="0"/>
              <a:t>will be </a:t>
            </a:r>
            <a:r>
              <a:rPr lang="en-US" dirty="0" smtClean="0"/>
              <a:t>returned.</a:t>
            </a:r>
            <a:endParaRPr lang="en-US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will be authenticated to do actions in the 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Without validating and securing our statements information might get exposed: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Value </a:t>
            </a:r>
            <a:r>
              <a:rPr lang="en-US" dirty="0"/>
              <a:t>for password: ''1' OR username = 'admin';'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following query will be executed: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209EF63-C8B5-4187-9E26-41F4EAD2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075374"/>
            <a:ext cx="1005840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username = 'pesho'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 password =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'1' OR username = 'admin'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751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SQL Injection Example: Login form input by user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7D7B878C-52C4-42BE-9281-929A9DE552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In result the id </a:t>
            </a:r>
            <a:r>
              <a:rPr lang="en-US" b="1" dirty="0">
                <a:solidFill>
                  <a:srgbClr val="FFA000"/>
                </a:solidFill>
              </a:rPr>
              <a:t>an admin </a:t>
            </a:r>
            <a:r>
              <a:rPr lang="en-US" dirty="0"/>
              <a:t>will be returned</a:t>
            </a:r>
          </a:p>
          <a:p>
            <a:pPr lvl="1"/>
            <a:r>
              <a:rPr lang="en-US" dirty="0"/>
              <a:t>Will permit actions to the user that can harm our application and database</a:t>
            </a:r>
          </a:p>
          <a:p>
            <a:r>
              <a:rPr lang="en-US" dirty="0"/>
              <a:t>We can validate the input by setting rules</a:t>
            </a:r>
          </a:p>
          <a:p>
            <a:pPr lvl="1"/>
            <a:r>
              <a:rPr lang="en-US" dirty="0"/>
              <a:t>Length, special characters, digits etc.</a:t>
            </a:r>
          </a:p>
          <a:p>
            <a:pPr lvl="1"/>
            <a:r>
              <a:rPr lang="en-US" dirty="0"/>
              <a:t>Set up validation in our code in different layers (front-end, back-end etc.)</a:t>
            </a:r>
            <a:endParaRPr lang="en-US" dirty="0">
              <a:solidFill>
                <a:srgbClr val="F3CD6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Advanced Concepts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Transactions and DAO </a:t>
            </a:r>
            <a:r>
              <a:rPr lang="en-GB" dirty="0" smtClean="0"/>
              <a:t>Pattern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Картина 1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524000"/>
            <a:ext cx="2363265" cy="23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0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5802"/>
            <a:ext cx="11804650" cy="5570537"/>
          </a:xfrm>
        </p:spPr>
        <p:txBody>
          <a:bodyPr/>
          <a:lstStyle/>
          <a:p>
            <a:r>
              <a:rPr lang="en-US" dirty="0"/>
              <a:t>Every JDBC Connection is set to </a:t>
            </a:r>
            <a:r>
              <a:rPr lang="en-US" b="1" dirty="0">
                <a:solidFill>
                  <a:srgbClr val="FFA000"/>
                </a:solidFill>
              </a:rPr>
              <a:t>auto-commit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SQL statements are committed on completion</a:t>
            </a:r>
          </a:p>
          <a:p>
            <a:r>
              <a:rPr lang="en-US" dirty="0"/>
              <a:t>In bigger applications we want greater control</a:t>
            </a:r>
          </a:p>
          <a:p>
            <a:pPr lvl="1"/>
            <a:r>
              <a:rPr lang="en-US" dirty="0"/>
              <a:t>If and when changes are applied to the database</a:t>
            </a:r>
          </a:p>
          <a:p>
            <a:r>
              <a:rPr lang="en-US" dirty="0"/>
              <a:t>Turn off auto-commit: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4648200"/>
            <a:ext cx="662633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</p:txBody>
      </p:sp>
    </p:spTree>
    <p:extLst>
      <p:ext uri="{BB962C8B-B14F-4D97-AF65-F5344CB8AC3E}">
        <p14:creationId xmlns:p14="http://schemas.microsoft.com/office/powerpoint/2010/main" val="16423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Transaction Pattern (2)</a:t>
            </a:r>
            <a:endParaRPr lang="bg-BG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1" y="983404"/>
            <a:ext cx="10033549" cy="5276048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b="1" dirty="0">
                <a:solidFill>
                  <a:srgbClr val="FFA000"/>
                </a:solidFill>
              </a:rPr>
              <a:t>pseudo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code</a:t>
            </a:r>
            <a:r>
              <a:rPr lang="en-US" dirty="0"/>
              <a:t>):</a:t>
            </a:r>
          </a:p>
          <a:p>
            <a:pPr marL="3778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84435" y="1563506"/>
            <a:ext cx="67818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connection.setAutoCommit(false);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Statement stmt = conn.createStatement();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String sql = "…";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stmt.executeUpdate(sql);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no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connection.commit();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catch(SQLException se){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// If there is any error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conn.rollback();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ORM Frameworks map </a:t>
            </a:r>
            <a:r>
              <a:rPr lang="en-GB" sz="3200" b="1" dirty="0">
                <a:solidFill>
                  <a:srgbClr val="FFA000"/>
                </a:solidFill>
              </a:rPr>
              <a:t>Java objects </a:t>
            </a:r>
            <a:r>
              <a:rPr lang="en-GB" sz="3200" dirty="0">
                <a:solidFill>
                  <a:schemeClr val="bg2"/>
                </a:solidFill>
              </a:rPr>
              <a:t>to </a:t>
            </a:r>
            <a:r>
              <a:rPr lang="en-GB" sz="3200" b="1" dirty="0">
                <a:solidFill>
                  <a:srgbClr val="FFA000"/>
                </a:solidFill>
              </a:rPr>
              <a:t>SQL entities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JDBC provides us </a:t>
            </a:r>
            <a:r>
              <a:rPr lang="en-GB" sz="3200" b="1" dirty="0">
                <a:solidFill>
                  <a:srgbClr val="FFA000"/>
                </a:solidFill>
              </a:rPr>
              <a:t>classes</a:t>
            </a:r>
            <a:r>
              <a:rPr lang="en-GB" sz="3200" dirty="0">
                <a:solidFill>
                  <a:schemeClr val="bg2"/>
                </a:solidFill>
              </a:rPr>
              <a:t> for operating with a database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SQL Injection can seriously harm our data </a:t>
            </a:r>
            <a:r>
              <a:rPr lang="en-GB" sz="3200" dirty="0" smtClean="0">
                <a:solidFill>
                  <a:schemeClr val="bg2"/>
                </a:solidFill>
              </a:rPr>
              <a:t/>
            </a:r>
            <a:br>
              <a:rPr lang="en-GB" sz="3200" dirty="0" smtClean="0">
                <a:solidFill>
                  <a:schemeClr val="bg2"/>
                </a:solidFill>
              </a:rPr>
            </a:br>
            <a:r>
              <a:rPr lang="en-GB" sz="3200" dirty="0" smtClean="0">
                <a:solidFill>
                  <a:schemeClr val="bg2"/>
                </a:solidFill>
              </a:rPr>
              <a:t>source </a:t>
            </a:r>
            <a:r>
              <a:rPr lang="en-GB" sz="3200" dirty="0">
                <a:solidFill>
                  <a:schemeClr val="bg2"/>
                </a:solidFill>
              </a:rPr>
              <a:t>or expose it </a:t>
            </a:r>
            <a:endParaRPr lang="en-GB" sz="3200" dirty="0" smtClean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Our application should secure the statements being sent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GB" sz="30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8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743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6687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Accessing data via client application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944350" cy="5570537"/>
          </a:xfrm>
        </p:spPr>
        <p:txBody>
          <a:bodyPr>
            <a:normAutofit/>
          </a:bodyPr>
          <a:lstStyle/>
          <a:p>
            <a:r>
              <a:rPr lang="en-US" dirty="0"/>
              <a:t>In development programmers use </a:t>
            </a:r>
            <a:r>
              <a:rPr lang="en-US" b="1" dirty="0">
                <a:solidFill>
                  <a:srgbClr val="FFA000"/>
                </a:solidFill>
              </a:rPr>
              <a:t>object relational mapping </a:t>
            </a:r>
            <a:r>
              <a:rPr lang="en-US" b="1" dirty="0" smtClean="0">
                <a:solidFill>
                  <a:srgbClr val="FFA000"/>
                </a:solidFill>
              </a:rPr>
              <a:t>     </a:t>
            </a:r>
            <a:r>
              <a:rPr lang="en-US" dirty="0" smtClean="0"/>
              <a:t>frameworks.</a:t>
            </a:r>
            <a:endParaRPr lang="en-US" dirty="0"/>
          </a:p>
          <a:p>
            <a:pPr lvl="1"/>
            <a:r>
              <a:rPr lang="en-US" dirty="0"/>
              <a:t>Mapping Java classes and data types to </a:t>
            </a:r>
            <a:r>
              <a:rPr lang="en-US" sz="3398" b="1" dirty="0">
                <a:solidFill>
                  <a:srgbClr val="FFA000"/>
                </a:solidFill>
              </a:rPr>
              <a:t>DB tables </a:t>
            </a:r>
            <a:r>
              <a:rPr lang="en-US" dirty="0"/>
              <a:t>and </a:t>
            </a:r>
            <a:r>
              <a:rPr lang="en-US" sz="3398" b="1" dirty="0">
                <a:solidFill>
                  <a:srgbClr val="FFA000"/>
                </a:solidFill>
              </a:rPr>
              <a:t>SQL data types</a:t>
            </a:r>
          </a:p>
          <a:p>
            <a:pPr lvl="1"/>
            <a:r>
              <a:rPr lang="en-US" dirty="0"/>
              <a:t>Generate SQL calls and </a:t>
            </a:r>
            <a:r>
              <a:rPr lang="en-US" sz="3398" b="1" dirty="0">
                <a:solidFill>
                  <a:srgbClr val="FFA000"/>
                </a:solidFill>
              </a:rPr>
              <a:t>relieves</a:t>
            </a:r>
            <a:r>
              <a:rPr lang="en-US" dirty="0"/>
              <a:t> the developer from the </a:t>
            </a:r>
            <a:r>
              <a:rPr lang="en-US" sz="3398" b="1" dirty="0">
                <a:solidFill>
                  <a:srgbClr val="FFA000"/>
                </a:solidFill>
              </a:rPr>
              <a:t>manual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handling</a:t>
            </a:r>
            <a:r>
              <a:rPr lang="en-US" sz="3398" dirty="0">
                <a:solidFill>
                  <a:srgbClr val="FFA000"/>
                </a:solidFill>
              </a:rPr>
              <a:t> </a:t>
            </a:r>
          </a:p>
          <a:p>
            <a:pPr lvl="2"/>
            <a:r>
              <a:rPr lang="en-US" dirty="0"/>
              <a:t>E.g. (pseudo-code)</a:t>
            </a:r>
          </a:p>
          <a:p>
            <a:pPr marL="987381" lvl="3" indent="0">
              <a:buNone/>
            </a:pPr>
            <a:endParaRPr lang="en-US" dirty="0"/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40705" y="5445118"/>
            <a:ext cx="7010400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User user = new User("Peter", 25);</a:t>
            </a:r>
          </a:p>
          <a:p>
            <a:pPr defTabSz="91440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dbManager.saveToDB(user);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238294" y="5251319"/>
            <a:ext cx="2619389" cy="1273683"/>
          </a:xfrm>
          <a:prstGeom prst="wedgeRoundRectCallout">
            <a:avLst>
              <a:gd name="adj1" fmla="val -119920"/>
              <a:gd name="adj2" fmla="val 2984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Encapsulated in method</a:t>
            </a:r>
            <a:endParaRPr lang="bg-B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4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Frameworks Overview (2)</a:t>
            </a:r>
            <a:endParaRPr lang="bg-BG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227011" y="1150938"/>
            <a:ext cx="11961813" cy="5570537"/>
          </a:xfrm>
        </p:spPr>
        <p:txBody>
          <a:bodyPr/>
          <a:lstStyle/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do not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drop the need to write SQL!</a:t>
            </a:r>
          </a:p>
          <a:p>
            <a:pPr lvl="1"/>
            <a:r>
              <a:rPr lang="en-US" dirty="0"/>
              <a:t>At some point you might need some </a:t>
            </a:r>
            <a:r>
              <a:rPr lang="en-US" sz="3200" b="1" dirty="0">
                <a:solidFill>
                  <a:srgbClr val="FFA000"/>
                </a:solidFill>
              </a:rPr>
              <a:t>manual query optimization</a:t>
            </a:r>
          </a:p>
          <a:p>
            <a:r>
              <a:rPr lang="en-US" dirty="0"/>
              <a:t>ORM Frameworks </a:t>
            </a:r>
            <a:r>
              <a:rPr lang="en-US" b="1" dirty="0">
                <a:solidFill>
                  <a:srgbClr val="FFA000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 – </a:t>
            </a:r>
            <a:r>
              <a:rPr lang="en-US" sz="3200" b="1" dirty="0">
                <a:solidFill>
                  <a:srgbClr val="FFA000"/>
                </a:solidFill>
              </a:rPr>
              <a:t>Hibernate</a:t>
            </a:r>
            <a:r>
              <a:rPr lang="en-US" dirty="0"/>
              <a:t>, </a:t>
            </a:r>
            <a:r>
              <a:rPr lang="en-US" noProof="1"/>
              <a:t>EclipseLink</a:t>
            </a:r>
            <a:r>
              <a:rPr lang="en-US" dirty="0"/>
              <a:t>, TopLink…</a:t>
            </a:r>
          </a:p>
          <a:p>
            <a:pPr lvl="1"/>
            <a:r>
              <a:rPr lang="en-US" dirty="0"/>
              <a:t>.NET – Entity Framework, NHibernate…</a:t>
            </a:r>
          </a:p>
          <a:p>
            <a:pPr lvl="1"/>
            <a:r>
              <a:rPr lang="en-US" dirty="0"/>
              <a:t>PHP – Doctrine, </a:t>
            </a:r>
            <a:r>
              <a:rPr lang="en-US" noProof="1"/>
              <a:t>Laravel</a:t>
            </a:r>
            <a:r>
              <a:rPr lang="en-US" dirty="0"/>
              <a:t>(Eloquent)...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5045075"/>
            <a:ext cx="682203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Application to Database Connection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17612" y="5651683"/>
            <a:ext cx="9832319" cy="7748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endParaRPr lang="en-US" b="0" spc="200" dirty="0">
              <a:solidFill>
                <a:srgbClr val="F0A22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2037565"/>
            <a:ext cx="3313243" cy="13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62722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Download the demo </a:t>
            </a:r>
            <a:r>
              <a:rPr lang="en-US" dirty="0" smtClean="0"/>
              <a:t>from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course </a:t>
            </a:r>
            <a:r>
              <a:rPr lang="en-US" b="1" dirty="0" smtClean="0">
                <a:solidFill>
                  <a:schemeClr val="bg1"/>
                </a:solidFill>
                <a:hlinkClick r:id="rId2"/>
              </a:rPr>
              <a:t>instance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You are given a simple application that:</a:t>
            </a:r>
          </a:p>
          <a:p>
            <a:pPr lvl="1"/>
            <a:r>
              <a:rPr lang="en-US" dirty="0"/>
              <a:t>Establishes connection with the "</a:t>
            </a:r>
            <a:r>
              <a:rPr lang="en-US" sz="3200" b="1" noProof="1">
                <a:solidFill>
                  <a:srgbClr val="FFA000"/>
                </a:solidFill>
              </a:rPr>
              <a:t>soft</a:t>
            </a:r>
            <a:r>
              <a:rPr lang="en-US" sz="3200" b="1" dirty="0">
                <a:solidFill>
                  <a:srgbClr val="FFA000"/>
                </a:solidFill>
              </a:rPr>
              <a:t>_</a:t>
            </a:r>
            <a:r>
              <a:rPr lang="en-US" sz="3200" b="1" noProof="1">
                <a:solidFill>
                  <a:srgbClr val="FFA000"/>
                </a:solidFill>
              </a:rPr>
              <a:t>uni</a:t>
            </a:r>
            <a:r>
              <a:rPr lang="en-US" noProof="1"/>
              <a:t>"</a:t>
            </a:r>
            <a:r>
              <a:rPr lang="en-US" dirty="0"/>
              <a:t> DB</a:t>
            </a:r>
          </a:p>
          <a:p>
            <a:pPr lvl="1"/>
            <a:r>
              <a:rPr lang="en-US" dirty="0"/>
              <a:t>Executes simple MySQL statement to retrieve the employees </a:t>
            </a:r>
            <a:r>
              <a:rPr lang="en-US" dirty="0" smtClean="0"/>
              <a:t>    names by </a:t>
            </a:r>
            <a:r>
              <a:rPr lang="en-US" sz="3200" b="1" dirty="0">
                <a:solidFill>
                  <a:srgbClr val="FFA000"/>
                </a:solidFill>
              </a:rPr>
              <a:t>given salary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DB via Java app Demo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82361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Lets analyze the program:</a:t>
            </a:r>
          </a:p>
          <a:p>
            <a:pPr lvl="1"/>
            <a:r>
              <a:rPr lang="en-US" dirty="0"/>
              <a:t>Connection to DB is established by asking the user to give </a:t>
            </a:r>
            <a:r>
              <a:rPr lang="en-US" dirty="0" smtClean="0"/>
              <a:t>          credentials</a:t>
            </a:r>
            <a:r>
              <a:rPr lang="en-US" dirty="0"/>
              <a:t>: </a:t>
            </a:r>
          </a:p>
          <a:p>
            <a:endParaRPr lang="en-US" dirty="0">
              <a:solidFill>
                <a:srgbClr val="F3CD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5387" y="3037031"/>
            <a:ext cx="9753600" cy="3586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username default (root):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user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 = user.equals("") ? "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root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 : </a:t>
            </a: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1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System.out.print("Enter password default (empty):");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password = sc.nextLine().trim</a:t>
            </a:r>
            <a: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398" b="1" noProof="1" smtClean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8" b="1" noProof="1" smtClean="0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1690</Words>
  <Application>Microsoft Office PowerPoint</Application>
  <PresentationFormat>Custom</PresentationFormat>
  <Paragraphs>351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DB Apps Introduction</vt:lpstr>
      <vt:lpstr>Table of Content</vt:lpstr>
      <vt:lpstr>Questions</vt:lpstr>
      <vt:lpstr>PowerPoint Presentation</vt:lpstr>
      <vt:lpstr>ORM Frameworks Overview</vt:lpstr>
      <vt:lpstr>ORM Frameworks Overview (2)</vt:lpstr>
      <vt:lpstr>PowerPoint Presentation</vt:lpstr>
      <vt:lpstr>Connection to DB via Java app Demo</vt:lpstr>
      <vt:lpstr>Connection to DB via Java app Demo (1)</vt:lpstr>
      <vt:lpstr>Connection to DB via Java App Demo (1)</vt:lpstr>
      <vt:lpstr>Connection to DB via Java App Demo (2)</vt:lpstr>
      <vt:lpstr>Connection to DB via Java App Demo (3)</vt:lpstr>
      <vt:lpstr>Demo Conclusion</vt:lpstr>
      <vt:lpstr>PowerPoint Presentation</vt:lpstr>
      <vt:lpstr>Java Database Connectivity (JDBC) </vt:lpstr>
      <vt:lpstr>JDBC Architecture</vt:lpstr>
      <vt:lpstr>JDBC Architecture (2)</vt:lpstr>
      <vt:lpstr>JDBC API</vt:lpstr>
      <vt:lpstr>JDBC API – ResultSet Class</vt:lpstr>
      <vt:lpstr>JDBC API – ResultSet Class</vt:lpstr>
      <vt:lpstr>java.sql* and MySQL Driver</vt:lpstr>
      <vt:lpstr>MySQL Driver Connection</vt:lpstr>
      <vt:lpstr>Setting up the Driver in IntelliJ IDEA</vt:lpstr>
      <vt:lpstr>PowerPoint Presentation</vt:lpstr>
      <vt:lpstr>Statements</vt:lpstr>
      <vt:lpstr>Statements Example</vt:lpstr>
      <vt:lpstr>PowerPoint Presentation</vt:lpstr>
      <vt:lpstr>What is SQL Injection?</vt:lpstr>
      <vt:lpstr>SQL Injection Example: Login form input by user</vt:lpstr>
      <vt:lpstr>SQL Injection Example: Login form input by user (2)</vt:lpstr>
      <vt:lpstr>SQL Injection Example: Login form input by user (3)</vt:lpstr>
      <vt:lpstr>PowerPoint Presentation</vt:lpstr>
      <vt:lpstr>JDBC Transaction Pattern</vt:lpstr>
      <vt:lpstr>JDBC Transaction Pattern (2)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2018-10-24T17:48:58Z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