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394" r:id="rId3"/>
    <p:sldId id="395" r:id="rId4"/>
    <p:sldId id="477" r:id="rId5"/>
    <p:sldId id="485" r:id="rId6"/>
    <p:sldId id="493" r:id="rId7"/>
    <p:sldId id="507" r:id="rId8"/>
    <p:sldId id="499" r:id="rId9"/>
    <p:sldId id="494" r:id="rId10"/>
    <p:sldId id="506" r:id="rId11"/>
    <p:sldId id="496" r:id="rId12"/>
    <p:sldId id="512" r:id="rId13"/>
    <p:sldId id="529" r:id="rId14"/>
    <p:sldId id="530" r:id="rId15"/>
    <p:sldId id="519" r:id="rId16"/>
    <p:sldId id="520" r:id="rId17"/>
    <p:sldId id="523" r:id="rId18"/>
    <p:sldId id="488" r:id="rId19"/>
    <p:sldId id="501" r:id="rId20"/>
    <p:sldId id="502" r:id="rId21"/>
    <p:sldId id="521" r:id="rId22"/>
    <p:sldId id="522" r:id="rId23"/>
    <p:sldId id="524" r:id="rId24"/>
    <p:sldId id="527" r:id="rId25"/>
    <p:sldId id="525" r:id="rId26"/>
    <p:sldId id="528" r:id="rId27"/>
    <p:sldId id="486" r:id="rId28"/>
    <p:sldId id="503" r:id="rId29"/>
    <p:sldId id="509" r:id="rId30"/>
    <p:sldId id="505" r:id="rId31"/>
    <p:sldId id="504" r:id="rId32"/>
    <p:sldId id="531" r:id="rId33"/>
    <p:sldId id="532" r:id="rId34"/>
    <p:sldId id="489" r:id="rId35"/>
    <p:sldId id="510" r:id="rId36"/>
    <p:sldId id="534" r:id="rId37"/>
    <p:sldId id="511" r:id="rId38"/>
    <p:sldId id="513" r:id="rId39"/>
    <p:sldId id="516" r:id="rId40"/>
    <p:sldId id="517" r:id="rId41"/>
    <p:sldId id="518" r:id="rId42"/>
    <p:sldId id="533" r:id="rId43"/>
    <p:sldId id="421" r:id="rId44"/>
    <p:sldId id="535" r:id="rId45"/>
    <p:sldId id="472" r:id="rId46"/>
    <p:sldId id="393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9F0AB"/>
    <a:srgbClr val="F9E6AB"/>
    <a:srgbClr val="F9FAAB"/>
    <a:srgbClr val="767691"/>
    <a:srgbClr val="7676A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88610" autoAdjust="0"/>
  </p:normalViewPr>
  <p:slideViewPr>
    <p:cSldViewPr>
      <p:cViewPr varScale="1">
        <p:scale>
          <a:sx n="88" d="100"/>
          <a:sy n="88" d="100"/>
        </p:scale>
        <p:origin x="43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6/28/2017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51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0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8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498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29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30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4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39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5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2598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62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6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5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6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66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341723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Java OOP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12570" y="1571825"/>
            <a:ext cx="7382341" cy="12359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Classes and Objects, Members and Class Definition, Access Modifier, Encapsulation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687435"/>
            <a:ext cx="2152473" cy="2362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441241">
            <a:off x="5479996" y="3535668"/>
            <a:ext cx="1255665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Overview</a:t>
            </a:r>
            <a:endParaRPr lang="en-US" sz="20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11" y="3451224"/>
            <a:ext cx="4762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5749924" y="5357044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2970212" y="5274232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6777079" y="5274231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970212" y="2775699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6982286" y="276426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4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819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5409276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741794" y="1588789"/>
            <a:ext cx="2352080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881814" y="3573328"/>
            <a:ext cx="2157751" cy="598015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753" y="20059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6082" y="2349156"/>
            <a:ext cx="229305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805837"/>
            <a:ext cx="1870882" cy="640472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75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fields have type and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 smtClean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 smtClean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 smtClean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 smtClean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 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 smtClean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}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1969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Class Bank 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0375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61167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79515" y="290031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methods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14" y="2363707"/>
            <a:ext cx="5049801" cy="3427493"/>
          </a:xfrm>
          <a:prstGeom prst="roundRect">
            <a:avLst>
              <a:gd name="adj" fmla="val 2494"/>
            </a:avLst>
          </a:prstGeom>
        </p:spPr>
      </p:pic>
    </p:spTree>
    <p:extLst>
      <p:ext uri="{BB962C8B-B14F-4D97-AF65-F5344CB8AC3E}">
        <p14:creationId xmlns:p14="http://schemas.microsoft.com/office/powerpoint/2010/main" val="23918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Class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2286000"/>
            <a:ext cx="1066799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 smtClean="0"/>
              <a:t>public class BankAccount {</a:t>
            </a:r>
          </a:p>
          <a:p>
            <a:r>
              <a:rPr lang="en-GB" sz="3600" dirty="0" smtClean="0"/>
              <a:t>  int id;</a:t>
            </a:r>
          </a:p>
          <a:p>
            <a:r>
              <a:rPr lang="en-GB" sz="3600" dirty="0" smtClean="0"/>
              <a:t>  double balance;</a:t>
            </a:r>
          </a:p>
          <a:p>
            <a:r>
              <a:rPr lang="en-GB" sz="3600" dirty="0" smtClean="0"/>
              <a:t>}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4333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 smtClean="0"/>
              <a:t>{</a:t>
            </a:r>
          </a:p>
          <a:p>
            <a:r>
              <a:rPr lang="en-US" sz="4000" dirty="0" smtClean="0"/>
              <a:t> 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 smtClean="0"/>
              <a:t> int sides;</a:t>
            </a:r>
          </a:p>
          <a:p>
            <a:r>
              <a:rPr lang="en-US" sz="4000" dirty="0" smtClean="0"/>
              <a:t> 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 smtClean="0"/>
              <a:t> void roll(int amount);</a:t>
            </a:r>
          </a:p>
          <a:p>
            <a:r>
              <a:rPr lang="en-US" sz="4000" dirty="0" smtClean="0"/>
              <a:t>}</a:t>
            </a:r>
            <a:endParaRPr lang="en-US" sz="40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631463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Defining a Class' Behaviour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grpSp>
          <p:nvGrpSpPr>
            <p:cNvPr id="30" name="Group 29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" name="Oval 2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402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99611"/>
            <a:ext cx="11260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 smtClean="0">
                <a:solidFill>
                  <a:schemeClr val="tx2"/>
                </a:solidFill>
              </a:rPr>
              <a:t>int </a:t>
            </a:r>
            <a:r>
              <a:rPr lang="en-US" sz="3200" dirty="0">
                <a:solidFill>
                  <a:schemeClr val="tx2"/>
                </a:solidFill>
              </a:rPr>
              <a:t>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roll()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 smtClean="0">
                <a:solidFill>
                  <a:schemeClr val="tx2"/>
                </a:solidFill>
              </a:rPr>
              <a:t>Random rnd = new Random();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int rollResult = </a:t>
            </a:r>
            <a:r>
              <a:rPr lang="en-US" sz="3200" dirty="0" smtClean="0"/>
              <a:t>rnd.</a:t>
            </a:r>
            <a:r>
              <a:rPr lang="en-US" sz="3200" dirty="0" smtClean="0">
                <a:solidFill>
                  <a:schemeClr val="tx2"/>
                </a:solidFill>
              </a:rPr>
              <a:t>nextInt(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 smtClean="0">
                <a:solidFill>
                  <a:schemeClr val="tx2"/>
                </a:solidFill>
              </a:rPr>
              <a:t>.sides) + 1;         </a:t>
            </a:r>
            <a:br>
              <a:rPr lang="en-US" sz="3200" dirty="0" smtClean="0">
                <a:solidFill>
                  <a:schemeClr val="tx2"/>
                </a:solidFill>
              </a:rPr>
            </a:br>
            <a:r>
              <a:rPr lang="en-US" sz="3200" dirty="0" smtClean="0">
                <a:solidFill>
                  <a:schemeClr val="tx2"/>
                </a:solidFill>
              </a:rPr>
              <a:t>  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3200" dirty="0" smtClean="0">
                <a:solidFill>
                  <a:schemeClr val="tx2"/>
                </a:solidFill>
              </a:rPr>
              <a:t> rollResult; 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37612" y="2455620"/>
            <a:ext cx="3048000" cy="987119"/>
          </a:xfrm>
          <a:prstGeom prst="wedgeRoundRectCallout">
            <a:avLst>
              <a:gd name="adj1" fmla="val -53694"/>
              <a:gd name="adj2" fmla="val 147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points to the current instance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1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2800" dirty="0" smtClean="0">
                <a:solidFill>
                  <a:schemeClr val="tx2"/>
                </a:solidFill>
              </a:rPr>
              <a:t> int sides;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 smtClean="0">
                <a:solidFill>
                  <a:schemeClr val="tx2"/>
                </a:solidFill>
              </a:rPr>
              <a:t> int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getSides()</a:t>
            </a:r>
            <a:r>
              <a:rPr lang="en-US" sz="28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return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smtClean="0">
                <a:solidFill>
                  <a:schemeClr val="tx2"/>
                </a:solidFill>
              </a:rPr>
              <a:t>.sides;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}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 smtClean="0">
                <a:solidFill>
                  <a:schemeClr val="tx2"/>
                </a:solidFill>
              </a:rPr>
              <a:t> void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setSides(</a:t>
            </a:r>
            <a:r>
              <a:rPr lang="en-US" sz="2800" dirty="0" smtClean="0">
                <a:solidFill>
                  <a:schemeClr val="tx2"/>
                </a:solidFill>
              </a:rPr>
              <a:t>int sides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tx2"/>
                </a:solidFill>
              </a:rPr>
              <a:t> {</a:t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 smtClean="0">
                <a:solidFill>
                  <a:schemeClr val="tx2"/>
                </a:solidFill>
              </a:rPr>
              <a:t>.sides = sides;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5612" y="1790452"/>
            <a:ext cx="259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Field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is hidden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25040" y="2804185"/>
            <a:ext cx="2827789" cy="990600"/>
          </a:xfrm>
          <a:prstGeom prst="wedgeRoundRectCallout">
            <a:avLst>
              <a:gd name="adj1" fmla="val -58792"/>
              <a:gd name="adj2" fmla="val -232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 provides access to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4495800"/>
            <a:ext cx="2545245" cy="990600"/>
          </a:xfrm>
          <a:prstGeom prst="wedgeRoundRectCallout">
            <a:avLst>
              <a:gd name="adj1" fmla="val -58185"/>
              <a:gd name="adj2" fmla="val -21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 provide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18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Defining </a:t>
            </a:r>
            <a:r>
              <a:rPr lang="en-US" dirty="0"/>
              <a:t>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</a:t>
            </a:r>
            <a:r>
              <a:rPr lang="en-US" dirty="0" smtClean="0"/>
              <a:t>Members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+setId():void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43" y="2098752"/>
            <a:ext cx="5023669" cy="3680384"/>
          </a:xfrm>
          <a:prstGeom prst="roundRect">
            <a:avLst>
              <a:gd name="adj" fmla="val 2950"/>
            </a:avLst>
          </a:prstGeom>
        </p:spPr>
      </p:pic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81572" y="3936297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return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481364" y="5181600"/>
            <a:ext cx="1600200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Override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5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95400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</a:t>
            </a:r>
            <a:r>
              <a:rPr lang="en-GB" sz="2800" dirty="0" smtClean="0"/>
              <a:t>class BankAccount {</a:t>
            </a:r>
          </a:p>
          <a:p>
            <a:r>
              <a:rPr lang="en-GB" sz="2800" dirty="0" smtClean="0"/>
              <a:t>  private int id;</a:t>
            </a:r>
          </a:p>
          <a:p>
            <a:r>
              <a:rPr lang="en-GB" sz="2800" dirty="0" smtClean="0"/>
              <a:t>  private double balance;</a:t>
            </a:r>
          </a:p>
          <a:p>
            <a:endParaRPr lang="en-GB" sz="2800" dirty="0" smtClean="0"/>
          </a:p>
          <a:p>
            <a:r>
              <a:rPr lang="en-GB" sz="2800" dirty="0" smtClean="0"/>
              <a:t>  public void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setId(</a:t>
            </a:r>
            <a:r>
              <a:rPr lang="en-GB" sz="2800" dirty="0" smtClean="0"/>
              <a:t>int id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 smtClean="0"/>
              <a:t> </a:t>
            </a:r>
            <a:r>
              <a:rPr lang="en-GB" sz="2800" dirty="0"/>
              <a:t>{</a:t>
            </a:r>
            <a:r>
              <a:rPr lang="bg-BG" sz="2800" dirty="0"/>
              <a:t> </a:t>
            </a:r>
            <a:r>
              <a:rPr lang="en-GB" sz="2800" dirty="0" smtClean="0"/>
              <a:t>return this.id; }</a:t>
            </a:r>
          </a:p>
          <a:p>
            <a:r>
              <a:rPr lang="en-GB" sz="2800" dirty="0" smtClean="0"/>
              <a:t>  public double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getBalance()</a:t>
            </a:r>
            <a:r>
              <a:rPr lang="en-GB" sz="2800" dirty="0" smtClean="0"/>
              <a:t> { return this.balance; }</a:t>
            </a:r>
          </a:p>
          <a:p>
            <a:r>
              <a:rPr lang="en-GB" sz="2800" dirty="0" smtClean="0"/>
              <a:t>  public void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deposit(</a:t>
            </a:r>
            <a:r>
              <a:rPr lang="en-GB" sz="2800" dirty="0" smtClean="0"/>
              <a:t>double amount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 smtClean="0"/>
              <a:t> {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 smtClean="0"/>
              <a:t> }</a:t>
            </a:r>
          </a:p>
          <a:p>
            <a:r>
              <a:rPr lang="en-GB" sz="2800" dirty="0" smtClean="0"/>
              <a:t>  public void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withdraw(</a:t>
            </a:r>
            <a:r>
              <a:rPr lang="en-GB" sz="2800" dirty="0" smtClean="0"/>
              <a:t>double amount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 smtClean="0"/>
              <a:t> {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 smtClean="0"/>
              <a:t> }</a:t>
            </a:r>
          </a:p>
          <a:p>
            <a:r>
              <a:rPr lang="en-GB" sz="2800" dirty="0" smtClean="0"/>
              <a:t> 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@Override</a:t>
            </a:r>
          </a:p>
          <a:p>
            <a:r>
              <a:rPr lang="en-GB" sz="2800" dirty="0" smtClean="0"/>
              <a:t>  public String toString() {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return "ID" + this.id;</a:t>
            </a:r>
            <a:r>
              <a:rPr lang="en-GB" sz="2800" dirty="0" smtClean="0"/>
              <a:t> }</a:t>
            </a:r>
            <a:endParaRPr lang="en-GB" sz="2800" dirty="0"/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2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client </a:t>
            </a:r>
            <a:r>
              <a:rPr lang="en-US" dirty="0"/>
              <a:t>that tests your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 commands: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Client</a:t>
            </a:r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Insufficient balance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28024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Exsisting account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2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smtClean="0"/>
              <a:t>Scanner scanner = new Scanner(System.in);</a:t>
            </a:r>
          </a:p>
          <a:p>
            <a:r>
              <a:rPr lang="en-GB" dirty="0" smtClean="0"/>
              <a:t>HashMap&lt;Integer, BankAccount&gt; accounts = new HashMap&lt;&gt;();</a:t>
            </a:r>
          </a:p>
          <a:p>
            <a:endParaRPr lang="en-GB" dirty="0" smtClean="0"/>
          </a:p>
          <a:p>
            <a:r>
              <a:rPr lang="en-GB" dirty="0" smtClean="0"/>
              <a:t>String command = scanner.nextLine();</a:t>
            </a:r>
          </a:p>
          <a:p>
            <a:r>
              <a:rPr lang="en-GB" dirty="0" smtClean="0"/>
              <a:t>while (!command.equals("End")) {</a:t>
            </a:r>
          </a:p>
          <a:p>
            <a:r>
              <a:rPr lang="en-GB" dirty="0" smtClean="0"/>
              <a:t>  </a:t>
            </a:r>
            <a:r>
              <a:rPr lang="en-GB" i="1" dirty="0" smtClean="0">
                <a:solidFill>
                  <a:schemeClr val="tx2">
                    <a:lumMod val="75000"/>
                  </a:schemeClr>
                </a:solidFill>
              </a:rPr>
              <a:t>// TODO: Get command arguments (cmdArgs[])</a:t>
            </a:r>
          </a:p>
          <a:p>
            <a:r>
              <a:rPr lang="en-GB" dirty="0" smtClean="0"/>
              <a:t> 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switch (</a:t>
            </a:r>
            <a:r>
              <a:rPr lang="en-GB" dirty="0" smtClean="0"/>
              <a:t>cmdType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 smtClean="0"/>
              <a:t> {</a:t>
            </a:r>
          </a:p>
          <a:p>
            <a:r>
              <a:rPr lang="en-GB" dirty="0" smtClean="0"/>
              <a:t>   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 smtClean="0"/>
              <a:t> "Crete": execCreate(cmdArgs, accounts);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 smtClean="0"/>
              <a:t>;</a:t>
            </a:r>
          </a:p>
          <a:p>
            <a:r>
              <a:rPr lang="en-GB" dirty="0" smtClean="0"/>
              <a:t>   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 smtClean="0"/>
              <a:t> "Deposit": execDeposit(cmdArgs, accounts);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 smtClean="0"/>
              <a:t>;</a:t>
            </a:r>
          </a:p>
          <a:p>
            <a:r>
              <a:rPr lang="en-GB" dirty="0" smtClean="0"/>
              <a:t>   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 smtClean="0"/>
              <a:t> "Withdraw": execWithdraw(cmdArgs, accounts);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 smtClean="0"/>
              <a:t>;</a:t>
            </a:r>
          </a:p>
          <a:p>
            <a:r>
              <a:rPr lang="en-GB" dirty="0" smtClean="0"/>
              <a:t>   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 smtClean="0"/>
              <a:t> "Print": execPrint(cmdArgs, accounts);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 smtClean="0"/>
              <a:t>;</a:t>
            </a:r>
          </a:p>
          <a:p>
            <a:r>
              <a:rPr lang="en-GB" dirty="0" smtClean="0"/>
              <a:t>  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8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Account creation</a:t>
            </a:r>
          </a:p>
          <a:p>
            <a:r>
              <a:rPr lang="en-GB" sz="2800" dirty="0" smtClean="0"/>
              <a:t>int id = Integer.valueOf(cmdArgs[1]);</a:t>
            </a:r>
          </a:p>
          <a:p>
            <a:r>
              <a:rPr lang="en-GB" sz="2800" dirty="0" smtClean="0"/>
              <a:t>if (accounts.containsKey(id)) {</a:t>
            </a:r>
          </a:p>
          <a:p>
            <a:r>
              <a:rPr lang="en-GB" sz="2800" dirty="0" smtClean="0"/>
              <a:t>  System.out.println(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"Account already exists"</a:t>
            </a:r>
            <a:r>
              <a:rPr lang="en-GB" sz="2800" dirty="0" smtClean="0"/>
              <a:t>);</a:t>
            </a:r>
          </a:p>
          <a:p>
            <a:r>
              <a:rPr lang="en-GB" sz="2800" dirty="0" smtClean="0"/>
              <a:t>} else {</a:t>
            </a:r>
          </a:p>
          <a:p>
            <a:r>
              <a:rPr lang="en-GB" sz="2800" dirty="0" smtClean="0"/>
              <a:t>  BankAccount account = 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new BankAccount()</a:t>
            </a:r>
            <a:r>
              <a:rPr lang="en-GB" sz="2800" dirty="0" smtClean="0"/>
              <a:t>;</a:t>
            </a:r>
          </a:p>
          <a:p>
            <a:r>
              <a:rPr lang="en-GB" sz="2800" dirty="0" smtClean="0"/>
              <a:t>  account.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setId(</a:t>
            </a:r>
            <a:r>
              <a:rPr lang="en-GB" sz="2800" dirty="0" smtClean="0"/>
              <a:t>id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 smtClean="0"/>
              <a:t>;</a:t>
            </a:r>
          </a:p>
          <a:p>
            <a:r>
              <a:rPr lang="en-GB" sz="2800" dirty="0" smtClean="0"/>
              <a:t>  accounts.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put(</a:t>
            </a:r>
            <a:r>
              <a:rPr lang="en-GB" sz="2800" dirty="0" smtClean="0"/>
              <a:t>id, account</a:t>
            </a:r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 smtClean="0"/>
              <a:t>;</a:t>
            </a:r>
          </a:p>
          <a:p>
            <a:r>
              <a:rPr lang="en-GB" sz="2800" dirty="0" smtClean="0"/>
              <a:t>}</a:t>
            </a:r>
          </a:p>
          <a:p>
            <a:endParaRPr lang="en-GB" sz="2800" dirty="0"/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Implement other commands…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731873" y="2418980"/>
            <a:ext cx="1509430" cy="1509430"/>
            <a:chOff x="5054036" y="2819400"/>
            <a:chExt cx="2080752" cy="2080752"/>
          </a:xfrm>
        </p:grpSpPr>
        <p:sp>
          <p:nvSpPr>
            <p:cNvPr id="31" name="Oval 30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319095" y="2438399"/>
            <a:ext cx="1471152" cy="1471152"/>
            <a:chOff x="8814219" y="2845783"/>
            <a:chExt cx="2027986" cy="2027986"/>
          </a:xfrm>
        </p:grpSpPr>
        <p:sp>
          <p:nvSpPr>
            <p:cNvPr id="34" name="Oval 33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3003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274896"/>
            <a:ext cx="1069377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this.sides = 6;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7212" y="3704020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Overloading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7852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28800"/>
            <a:ext cx="10693778" cy="46624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class Dice {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int sides;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endParaRPr lang="en-US" sz="3200" dirty="0" smtClean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smtClean="0">
                <a:solidFill>
                  <a:schemeClr val="tx2"/>
                </a:solidFill>
              </a:rPr>
              <a:t>int sides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389812" y="4648200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84812" y="2971800"/>
            <a:ext cx="3276600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9032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object's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 state</a:t>
            </a:r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int[] rollFrequency;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 smtClean="0">
                <a:solidFill>
                  <a:schemeClr val="tx2"/>
                </a:solidFill>
              </a:rPr>
              <a:t>int sides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this.rollFrequency =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new int[</a:t>
            </a:r>
            <a:r>
              <a:rPr lang="en-US" sz="3200" dirty="0" smtClean="0">
                <a:solidFill>
                  <a:schemeClr val="tx2"/>
                </a:solidFill>
              </a:rPr>
              <a:t>sides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6" y="3810000"/>
            <a:ext cx="2660012" cy="950226"/>
          </a:xfrm>
          <a:prstGeom prst="wedgeRoundRectCallout">
            <a:avLst>
              <a:gd name="adj1" fmla="val -60119"/>
              <a:gd name="adj2" fmla="val 55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Always ensure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3407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#db-advanced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int sides;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public Dice()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this(</a:t>
            </a:r>
            <a:r>
              <a:rPr lang="en-US" sz="2800" dirty="0" smtClean="0">
                <a:solidFill>
                  <a:schemeClr val="tx2"/>
                </a:solidFill>
              </a:rPr>
              <a:t>6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}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  public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 smtClean="0">
                <a:solidFill>
                  <a:schemeClr val="tx2"/>
                </a:solidFill>
              </a:rPr>
              <a:t>(int sides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960812" y="1828800"/>
            <a:ext cx="3026612" cy="918284"/>
          </a:xfrm>
          <a:prstGeom prst="wedgeRoundRectCallout">
            <a:avLst>
              <a:gd name="adj1" fmla="val -59371"/>
              <a:gd name="adj2" fmla="val 53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constructor with parameters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817812" y="3775777"/>
            <a:ext cx="152400" cy="720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84458" y="3356115"/>
            <a:ext cx="3448353" cy="999846"/>
          </a:xfrm>
          <a:prstGeom prst="wedgeRoundRectCallout">
            <a:avLst>
              <a:gd name="adj1" fmla="val -99410"/>
              <a:gd name="adj2" fmla="val -3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6 should be declared in a final variable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0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Person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+getBalance():double</a:t>
              </a:r>
              <a:endParaRPr lang="en-US" sz="16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55" y="3905156"/>
            <a:ext cx="5148570" cy="2038444"/>
          </a:xfrm>
          <a:prstGeom prst="rect">
            <a:avLst/>
          </a:prstGeom>
        </p:spPr>
      </p:pic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556962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430743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smtClean="0">
                <a:solidFill>
                  <a:schemeClr val="tx2"/>
                </a:solidFill>
              </a:rPr>
              <a:t>public Person(String name, int age) {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  this.name = name;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  this.age = age;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  this.accounts = new ArrayList&lt;&gt;();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}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public Person(String name, int age, List&lt;BankAccount&gt; accs) {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  this.name = name;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  this.age = age;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  this.accounts = accs;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}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09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Static Members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GB" dirty="0"/>
              <a:t>Members Common for the Class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013094" y="1021045"/>
            <a:ext cx="5976918" cy="3481973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20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class BankAccount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private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 smtClean="0">
                <a:solidFill>
                  <a:schemeClr val="tx2"/>
                </a:solidFill>
              </a:rPr>
              <a:t> int accountsCount;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public BankAccount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accountsCount++;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class BankAccount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private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 smtClean="0">
                <a:solidFill>
                  <a:schemeClr val="tx2"/>
                </a:solidFill>
              </a:rPr>
              <a:t> double interestRate;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public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setInterestRate(doube rate)</a:t>
            </a:r>
            <a:r>
              <a:rPr lang="en-US" sz="3200" dirty="0" smtClean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interestRate = rate;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 static members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through the class name</a:t>
            </a:r>
          </a:p>
          <a:p>
            <a:r>
              <a:rPr lang="en-GB" dirty="0"/>
              <a:t>You don't need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802581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public static void main(String[] args) {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BankAccount.setInterestRate(</a:t>
            </a:r>
            <a:r>
              <a:rPr lang="en-US" sz="3200" dirty="0" smtClean="0">
                <a:solidFill>
                  <a:schemeClr val="tx2"/>
                </a:solidFill>
              </a:rPr>
              <a:t>2.2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23012" y="4648200"/>
            <a:ext cx="3033600" cy="1051947"/>
          </a:xfrm>
          <a:prstGeom prst="wedgeRoundRectCallout">
            <a:avLst>
              <a:gd name="adj1" fmla="val -48719"/>
              <a:gd name="adj2" fmla="val -700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Sets the rate for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all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bank accounts</a:t>
            </a:r>
          </a:p>
        </p:txBody>
      </p:sp>
    </p:spTree>
    <p:extLst>
      <p:ext uri="{BB962C8B-B14F-4D97-AF65-F5344CB8AC3E}">
        <p14:creationId xmlns:p14="http://schemas.microsoft.com/office/powerpoint/2010/main" val="41719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Create a class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Support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commands: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Create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Deposit</a:t>
            </a:r>
            <a:r>
              <a:rPr lang="en-US" noProof="1" smtClean="0"/>
              <a:t> {ID} {Amount}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SetInterest</a:t>
            </a:r>
            <a:r>
              <a:rPr lang="en-US" noProof="1" smtClean="0"/>
              <a:t> {Interest} 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GetInterest</a:t>
            </a:r>
            <a:r>
              <a:rPr lang="en-US" noProof="1" smtClean="0"/>
              <a:t> {ID} {Years}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End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Static Id and Rate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54563" y="1092711"/>
            <a:ext cx="5450049" cy="3326889"/>
            <a:chOff x="-306388" y="2077297"/>
            <a:chExt cx="3137848" cy="332688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4202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88314"/>
              <a:ext cx="3137848" cy="1315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03812" y="4648200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69237" y="4649808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08524" y="525780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7212" y="566812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(20 * 0.02) * 10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273280" y="2203264"/>
            <a:ext cx="2507543" cy="387536"/>
          </a:xfrm>
          <a:prstGeom prst="wedgeRoundRectCallout">
            <a:avLst>
              <a:gd name="adj1" fmla="val -65516"/>
              <a:gd name="adj2" fmla="val 63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underline ==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27712"/>
            <a:ext cx="10667998" cy="47158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 smtClean="0"/>
              <a:t>public class BankAccount {</a:t>
            </a:r>
          </a:p>
          <a:p>
            <a:r>
              <a:rPr lang="en-US" sz="2700" dirty="0" smtClean="0"/>
              <a:t>  private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final static</a:t>
            </a:r>
            <a:r>
              <a:rPr lang="en-US" sz="2700" dirty="0" smtClean="0"/>
              <a:t> double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 smtClean="0"/>
              <a:t> = 0.02;</a:t>
            </a:r>
          </a:p>
          <a:p>
            <a:endParaRPr lang="en-US" sz="2700" dirty="0" smtClean="0"/>
          </a:p>
          <a:p>
            <a:r>
              <a:rPr lang="en-US" sz="2700" dirty="0" smtClean="0"/>
              <a:t>  private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 smtClean="0"/>
              <a:t> double rate =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 smtClean="0"/>
              <a:t>;</a:t>
            </a:r>
          </a:p>
          <a:p>
            <a:r>
              <a:rPr lang="en-US" sz="2700" dirty="0" smtClean="0"/>
              <a:t>  private 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 smtClean="0"/>
              <a:t> int bankAccountsCount;</a:t>
            </a:r>
          </a:p>
          <a:p>
            <a:endParaRPr lang="en-US" sz="2700" dirty="0" smtClean="0"/>
          </a:p>
          <a:p>
            <a:r>
              <a:rPr lang="en-US" sz="2700" dirty="0" smtClean="0"/>
              <a:t>  private int id;</a:t>
            </a:r>
          </a:p>
          <a:p>
            <a:r>
              <a:rPr lang="en-US" sz="2700" dirty="0" smtClean="0"/>
              <a:t>  private double balance;</a:t>
            </a:r>
          </a:p>
          <a:p>
            <a:endParaRPr lang="en-US" sz="2700" dirty="0" smtClean="0"/>
          </a:p>
          <a:p>
            <a:r>
              <a:rPr lang="en-US" sz="2700" dirty="0" smtClean="0"/>
              <a:t>  </a:t>
            </a:r>
            <a:r>
              <a:rPr lang="en-US" sz="2700" i="1" dirty="0" smtClean="0">
                <a:solidFill>
                  <a:schemeClr val="tx2">
                    <a:lumMod val="75000"/>
                  </a:schemeClr>
                </a:solidFill>
              </a:rPr>
              <a:t>// constructor and methods…</a:t>
            </a:r>
          </a:p>
          <a:p>
            <a:r>
              <a:rPr lang="en-US" sz="2700" dirty="0" smtClean="0"/>
              <a:t>}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181545"/>
            <a:ext cx="1066799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smtClean="0"/>
              <a:t>public class BankAccount {</a:t>
            </a: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// continued…</a:t>
            </a: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BankAccount() {</a:t>
            </a:r>
            <a:endParaRPr lang="en-US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this.id = ++bankAccountsCount;</a:t>
            </a: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void setInterest(double interest) {</a:t>
            </a:r>
            <a:endParaRPr lang="en-US" sz="20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rate = interest;</a:t>
            </a: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// TODO: override toString()</a:t>
            </a: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// TODO: void deposit(double amount) </a:t>
            </a:r>
            <a:b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  // TODO: double getInterest(int years)</a:t>
            </a: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Class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9" y="1225382"/>
            <a:ext cx="5943905" cy="3270418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3268337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371600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 smtClean="0"/>
              <a:t>HashMap&lt;String, BankAccount&gt; bankAccounts = new HashMap&lt;&gt;();</a:t>
            </a:r>
          </a:p>
          <a:p>
            <a:r>
              <a:rPr lang="en-GB" dirty="0" smtClean="0"/>
              <a:t>while (!command.equals("End")) {</a:t>
            </a:r>
          </a:p>
          <a:p>
            <a:r>
              <a:rPr lang="en-GB" dirty="0" smtClean="0"/>
              <a:t>  </a:t>
            </a:r>
            <a:r>
              <a:rPr lang="en-GB" i="1" dirty="0" smtClean="0">
                <a:solidFill>
                  <a:schemeClr val="tx2">
                    <a:lumMod val="75000"/>
                  </a:schemeClr>
                </a:solidFill>
              </a:rPr>
              <a:t>// TODO: Get command </a:t>
            </a:r>
            <a:r>
              <a:rPr lang="en-GB" i="1" dirty="0" smtClean="0">
                <a:solidFill>
                  <a:schemeClr val="tx2">
                    <a:lumMod val="75000"/>
                  </a:schemeClr>
                </a:solidFill>
              </a:rPr>
              <a:t>args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switch (cmdType) {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"Create":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"Deposit":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"SetInterest":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"GetInterest":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 // TODO: Read command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Constructors and Static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005282" y="2370852"/>
            <a:ext cx="2461476" cy="1433982"/>
            <a:chOff x="3013094" y="1021045"/>
            <a:chExt cx="5976918" cy="3481973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1141412" y="2372483"/>
            <a:ext cx="2413704" cy="1435700"/>
            <a:chOff x="3033634" y="1143000"/>
            <a:chExt cx="5892956" cy="3505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5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1" name="Oval 50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3" name="Oval 52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4" name="Oval 53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22843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specific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/>
              <a:t> for objects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sz="3000" dirty="0"/>
              <a:t>Objects are particular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instances of a class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and other members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sz="3200" dirty="0"/>
              <a:t> when creating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class instances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initialize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object's initial state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375553"/>
            <a:ext cx="3178806" cy="23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 </a:t>
            </a:r>
            <a:r>
              <a:rPr lang="en-GB" smtClean="0"/>
              <a:t>OOP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327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concrete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implementation</a:t>
            </a:r>
            <a:endParaRPr lang="en-US" dirty="0"/>
          </a:p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505200"/>
            <a:ext cx="1069377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70007" y="3077761"/>
            <a:ext cx="1911020" cy="542811"/>
          </a:xfrm>
          <a:prstGeom prst="wedgeRoundRectCallout">
            <a:avLst>
              <a:gd name="adj1" fmla="val -59943"/>
              <a:gd name="adj2" fmla="val 517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56480" y="2749518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523412" y="3681861"/>
            <a:ext cx="2360255" cy="921534"/>
          </a:xfrm>
          <a:prstGeom prst="wedgeRoundRectCallout">
            <a:avLst>
              <a:gd name="adj1" fmla="val -63851"/>
              <a:gd name="adj2" fmla="val 52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109179" y="5165589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4730578"/>
            <a:ext cx="3305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dirty="0"/>
              <a:t>Classes should be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PascalCase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Use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descriptive nouns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Avoid abbreviations </a:t>
            </a:r>
            <a:r>
              <a:rPr lang="en-GB" dirty="0"/>
              <a:t>(except widely known, e.g. URL, HTTP,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 smtClean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 smtClean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 smtClean="0">
                <a:solidFill>
                  <a:schemeClr val="tx2"/>
                </a:solidFill>
              </a:rPr>
              <a:t> { … }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 smtClean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 smtClean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class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 smtClean="0">
                <a:solidFill>
                  <a:schemeClr val="tx2"/>
                </a:solidFill>
              </a:rPr>
              <a:t> { … }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290720" cy="533400"/>
          </a:xfrm>
          <a:prstGeom prst="wedgeRoundRectCallout">
            <a:avLst>
              <a:gd name="adj1" fmla="val -85006"/>
              <a:gd name="adj2" fmla="val 45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 </a:t>
            </a:r>
            <a:r>
              <a:rPr lang="en-US" sz="3200" dirty="0" err="1">
                <a:solidFill>
                  <a:schemeClr val="tx2"/>
                </a:solidFill>
              </a:rPr>
              <a:t>args</a:t>
            </a:r>
            <a:r>
              <a:rPr lang="en-US" sz="3200" dirty="0">
                <a:solidFill>
                  <a:schemeClr val="tx2"/>
                </a:solidFill>
              </a:rPr>
              <a:t>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05" y="4884781"/>
            <a:ext cx="2823034" cy="1613162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131655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1" y="4815521"/>
            <a:ext cx="2407036" cy="921534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636961" y="4645360"/>
            <a:ext cx="2360255" cy="921534"/>
          </a:xfrm>
          <a:prstGeom prst="wedgeRoundRectCallout">
            <a:avLst>
              <a:gd name="adj1" fmla="val -61721"/>
              <a:gd name="adj2" fmla="val -86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Application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2256</Words>
  <Application>Microsoft Office PowerPoint</Application>
  <PresentationFormat>Custom</PresentationFormat>
  <Paragraphs>542</Paragraphs>
  <Slides>45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 16x9</vt:lpstr>
      <vt:lpstr>Java OOP Overview</vt:lpstr>
      <vt:lpstr>Table of Contents</vt:lpstr>
      <vt:lpstr>Questions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 (2)</vt:lpstr>
      <vt:lpstr>Class Data</vt:lpstr>
      <vt:lpstr>Fields</vt:lpstr>
      <vt:lpstr>Problem: Define Class Bank Account</vt:lpstr>
      <vt:lpstr>Solution: Define Class Bank Account</vt:lpstr>
      <vt:lpstr>Modifiers</vt:lpstr>
      <vt:lpstr>Methods</vt:lpstr>
      <vt:lpstr>Methods</vt:lpstr>
      <vt:lpstr>Getters and Setters</vt:lpstr>
      <vt:lpstr>Problem: Getters and Setters</vt:lpstr>
      <vt:lpstr>Solution: Getters and Setters</vt:lpstr>
      <vt:lpstr>Problem: Test Client</vt:lpstr>
      <vt:lpstr>Solution: Test Client</vt:lpstr>
      <vt:lpstr>Solution: Test Client (2)</vt:lpstr>
      <vt:lpstr>Defining Classes</vt:lpstr>
      <vt:lpstr>Constructors</vt:lpstr>
      <vt:lpstr>Constructors</vt:lpstr>
      <vt:lpstr>Constructors (2)</vt:lpstr>
      <vt:lpstr>Object Initial State</vt:lpstr>
      <vt:lpstr>Constructor Chaining</vt:lpstr>
      <vt:lpstr>Problem: Define Person Class</vt:lpstr>
      <vt:lpstr>Solution: Define Person Class</vt:lpstr>
      <vt:lpstr>Static Members</vt:lpstr>
      <vt:lpstr>Static Members</vt:lpstr>
      <vt:lpstr>Static Members (2)</vt:lpstr>
      <vt:lpstr>Accessing Static Members</vt:lpstr>
      <vt:lpstr>Problem: Static Id and Rate</vt:lpstr>
      <vt:lpstr>Solution: Bank Account</vt:lpstr>
      <vt:lpstr>Solution: Bank Account (2)</vt:lpstr>
      <vt:lpstr>Solution: Bank Account (2)</vt:lpstr>
      <vt:lpstr>Constructors and Static Members</vt:lpstr>
      <vt:lpstr>Summary</vt:lpstr>
      <vt:lpstr>Java OOP Overview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Java OOP Basics Course</dc:subject>
  <dc:creator/>
  <cp:keywords>OOP, programming, course, SoftUni, Software University; Java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2017-06-28T10:08:34Z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