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7" r:id="rId18"/>
    <p:sldId id="598" r:id="rId19"/>
    <p:sldId id="600" r:id="rId20"/>
    <p:sldId id="628" r:id="rId21"/>
    <p:sldId id="633" r:id="rId22"/>
    <p:sldId id="607" r:id="rId23"/>
    <p:sldId id="608" r:id="rId24"/>
    <p:sldId id="609" r:id="rId25"/>
    <p:sldId id="631" r:id="rId26"/>
    <p:sldId id="618" r:id="rId27"/>
    <p:sldId id="619" r:id="rId28"/>
    <p:sldId id="629" r:id="rId29"/>
    <p:sldId id="630" r:id="rId30"/>
    <p:sldId id="610" r:id="rId31"/>
    <p:sldId id="612" r:id="rId32"/>
    <p:sldId id="611" r:id="rId33"/>
    <p:sldId id="613" r:id="rId34"/>
    <p:sldId id="614" r:id="rId35"/>
    <p:sldId id="615" r:id="rId36"/>
    <p:sldId id="616" r:id="rId37"/>
    <p:sldId id="620" r:id="rId38"/>
    <p:sldId id="621" r:id="rId39"/>
    <p:sldId id="622" r:id="rId40"/>
    <p:sldId id="623" r:id="rId41"/>
    <p:sldId id="624" r:id="rId42"/>
    <p:sldId id="625" r:id="rId43"/>
    <p:sldId id="576" r:id="rId44"/>
    <p:sldId id="486" r:id="rId45"/>
    <p:sldId id="634" r:id="rId46"/>
    <p:sldId id="635" r:id="rId47"/>
    <p:sldId id="514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BFA576"/>
    <a:srgbClr val="D2A010"/>
    <a:srgbClr val="F6D18E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8670" autoAdjust="0"/>
  </p:normalViewPr>
  <p:slideViewPr>
    <p:cSldViewPr>
      <p:cViewPr varScale="1">
        <p:scale>
          <a:sx n="74" d="100"/>
          <a:sy n="74" d="100"/>
        </p:scale>
        <p:origin x="36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76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0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4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2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5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1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</a:t>
            </a:r>
            <a:r>
              <a:rPr lang="en-US" dirty="0" smtClean="0"/>
              <a:t>Code </a:t>
            </a:r>
            <a:r>
              <a:rPr lang="en-US" dirty="0"/>
              <a:t>Reusability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  <p:sp>
        <p:nvSpPr>
          <p:cNvPr id="2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33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4" name="TextBox 33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3085"/>
            <a:ext cx="1084049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Deque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Jar()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this.content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ArrayDeque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this.content.pop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2576" y="4189825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 interfaces </a:t>
            </a:r>
            <a:r>
              <a:rPr lang="en-US" dirty="0" smtClean="0"/>
              <a:t>are similar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 classes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1289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6018009"/>
            <a:ext cx="1084049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input </a:t>
            </a:r>
            <a:r>
              <a:rPr lang="en-US" dirty="0"/>
              <a:t>and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51396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17812" y="1752600"/>
            <a:ext cx="3200400" cy="814101"/>
          </a:xfrm>
          <a:prstGeom prst="wedgeRoundRectCallout">
            <a:avLst>
              <a:gd name="adj1" fmla="val -58391"/>
              <a:gd name="adj2" fmla="val 50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between modifiers and return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>
                <a:latin typeface="+mj-lt"/>
              </a:rPr>
              <a:t>Add a single overload: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create(Class&lt;T&gt;, int length, T item)</a:t>
            </a:r>
          </a:p>
          <a:p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4478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428048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 Array.newInstance(cl, length)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compile time illusion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deletes</a:t>
            </a:r>
            <a:r>
              <a:rPr lang="en-US" dirty="0"/>
              <a:t> all angle bracket syntax</a:t>
            </a:r>
          </a:p>
          <a:p>
            <a:r>
              <a:rPr lang="en-US" dirty="0"/>
              <a:t>Adds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casts </a:t>
            </a:r>
            <a:r>
              <a:rPr lang="en-US" dirty="0"/>
              <a:t>for us (</a:t>
            </a:r>
            <a:r>
              <a:rPr lang="en-US" dirty="0" smtClean="0"/>
              <a:t>presented </a:t>
            </a:r>
            <a:r>
              <a:rPr lang="en-US" dirty="0"/>
              <a:t>in byte-code)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2212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39076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 – 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966054"/>
            <a:ext cx="10840496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(obj instanceof T) {}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T[] array = new T[1];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 newInstance = new T();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Problem</a:t>
            </a:r>
            <a:r>
              <a:rPr lang="en-US" b="1" dirty="0"/>
              <a:t> </a:t>
            </a:r>
            <a:r>
              <a:rPr lang="en-US" dirty="0"/>
              <a:t>before Java 5.0 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Erasure</a:t>
            </a:r>
            <a:r>
              <a:rPr lang="en-US" dirty="0">
                <a:cs typeface="Consolas" panose="020B0609020204030204" pitchFamily="49" charset="0"/>
              </a:rPr>
              <a:t>, Type Parameter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Bounds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Wildcards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 Parameter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Upper and Lower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01712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putAnimalsToSleep()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815142" y="2574223"/>
            <a:ext cx="2939012" cy="914400"/>
          </a:xfrm>
          <a:prstGeom prst="wedgeRoundRectCallout">
            <a:avLst>
              <a:gd name="adj1" fmla="val -75855"/>
              <a:gd name="adj2" fmla="val -68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 will be a subclass of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332412" y="5283525"/>
            <a:ext cx="2743200" cy="958635"/>
          </a:xfrm>
          <a:prstGeom prst="wedgeRoundRectCallout">
            <a:avLst>
              <a:gd name="adj1" fmla="val -85288"/>
              <a:gd name="adj2" fmla="val -355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now use methods of 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 smtClean="0">
                <a:latin typeface="+mj-lt"/>
              </a:rPr>
              <a:t>Receives </a:t>
            </a:r>
            <a:r>
              <a:rPr lang="en-US" dirty="0">
                <a:latin typeface="+mj-lt"/>
              </a:rPr>
              <a:t>the elements through </a:t>
            </a:r>
            <a:r>
              <a:rPr lang="en-US" dirty="0" smtClean="0">
                <a:latin typeface="+mj-lt"/>
              </a:rPr>
              <a:t>its </a:t>
            </a:r>
            <a:r>
              <a:rPr lang="en-US" dirty="0">
                <a:latin typeface="+mj-lt"/>
              </a:rPr>
              <a:t>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</a:t>
            </a:r>
            <a:r>
              <a:rPr lang="en-US" dirty="0" smtClean="0">
                <a:latin typeface="+mj-lt"/>
              </a:rPr>
              <a:t>the elements </a:t>
            </a:r>
            <a:r>
              <a:rPr lang="en-US" dirty="0">
                <a:latin typeface="+mj-lt"/>
              </a:rPr>
              <a:t>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Scale(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next slide */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left;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 smtClean="0">
                <a:latin typeface="+mj-lt"/>
              </a:rPr>
              <a:t>Should </a:t>
            </a:r>
            <a:r>
              <a:rPr lang="en-US" dirty="0">
                <a:latin typeface="+mj-lt"/>
              </a:rPr>
              <a:t>throw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if an empty list is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77" y="4500265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1076265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getMax(List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(list.size()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IllegalArgumentException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(max.compareTo(list.get(i))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invariant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 Relationships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animals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Impossible!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492332"/>
            <a:ext cx="11804822" cy="756068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List&lt;Object&gt; ≠ List&lt;Animal&gt;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84872" y="179572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899596" y="1524000"/>
            <a:ext cx="3339348" cy="992240"/>
          </a:xfrm>
          <a:prstGeom prst="wedgeRoundRectCallout">
            <a:avLst>
              <a:gd name="adj1" fmla="val -60266"/>
              <a:gd name="adj2" fmla="val -123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List&lt;Object&gt;</a:t>
            </a:r>
            <a:r>
              <a:rPr lang="en-US" sz="2800" dirty="0">
                <a:solidFill>
                  <a:srgbClr val="FFFFFF"/>
                </a:solidFill>
              </a:rPr>
              <a:t> can hold any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5999596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Animal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304212" y="3288826"/>
            <a:ext cx="3276600" cy="942598"/>
          </a:xfrm>
          <a:prstGeom prst="wedgeRoundRectCallout">
            <a:avLst>
              <a:gd name="adj1" fmla="val -60687"/>
              <a:gd name="adj2" fmla="val -1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List&lt;Animal&gt;</a:t>
            </a:r>
            <a:r>
              <a:rPr lang="en-US" sz="2800" dirty="0">
                <a:solidFill>
                  <a:srgbClr val="FFFFFF"/>
                </a:solidFill>
              </a:rPr>
              <a:t> can hold any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074381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Person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06506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044471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974381" y="2208855"/>
            <a:ext cx="1510491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5484872" y="2208855"/>
            <a:ext cx="1414724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3" idx="0"/>
            <a:endCxn id="15" idx="2"/>
          </p:cNvCxnSpPr>
          <p:nvPr/>
        </p:nvCxnSpPr>
        <p:spPr>
          <a:xfrm flipV="1">
            <a:off x="6006506" y="3901506"/>
            <a:ext cx="893090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6899596" y="3901506"/>
            <a:ext cx="1044875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1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Wildcards 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polymorphism to type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82785"/>
            <a:ext cx="1084049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List&lt;Number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new ArrayList&lt;&gt;();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Problem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45024" y="4572000"/>
            <a:ext cx="2895600" cy="857785"/>
          </a:xfrm>
          <a:prstGeom prst="wedgeRoundRectCallout">
            <a:avLst>
              <a:gd name="adj1" fmla="val -66090"/>
              <a:gd name="adj2" fmla="val 5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fix this using wildcards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/>
              <a:t>JavaFundamentals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&lt;?&gt;</a:t>
            </a:r>
            <a:r>
              <a:rPr lang="en-US" dirty="0"/>
              <a:t> - specifies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that can be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extends Object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anyList;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71142" y="5260285"/>
            <a:ext cx="2595270" cy="905698"/>
          </a:xfrm>
          <a:prstGeom prst="wedgeRoundRectCallout">
            <a:avLst>
              <a:gd name="adj1" fmla="val -67097"/>
              <a:gd name="adj2" fmla="val 41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Unknown type parameter!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Object&gt;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0492" y="3918535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4412" y="3226726"/>
            <a:ext cx="2323646" cy="934750"/>
          </a:xfrm>
          <a:prstGeom prst="wedgeRoundRectCallout">
            <a:avLst>
              <a:gd name="adj1" fmla="val 69292"/>
              <a:gd name="adj2" fmla="val 39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810492" y="603631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701851" y="537281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23312" y="535539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601851" y="4331661"/>
            <a:ext cx="2108641" cy="1041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V="1">
            <a:off x="5710492" y="4331661"/>
            <a:ext cx="0" cy="1704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5710492" y="4331661"/>
            <a:ext cx="2112820" cy="1023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766902" y="3168722"/>
            <a:ext cx="2323646" cy="934750"/>
          </a:xfrm>
          <a:prstGeom prst="wedgeRoundRectCallout">
            <a:avLst>
              <a:gd name="adj1" fmla="val -65629"/>
              <a:gd name="adj2" fmla="val 43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9" grpId="0" animBg="1"/>
      <p:bldP spid="11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Add a method to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Utilities</a:t>
            </a:r>
            <a:r>
              <a:rPr lang="en-US" dirty="0"/>
              <a:t> class that finds the index of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element in a given list: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List&lt;Integer&gt; getNullIndices(List&lt;&gt; list)</a:t>
            </a:r>
          </a:p>
          <a:p>
            <a:r>
              <a:rPr lang="en-US" dirty="0">
                <a:latin typeface="+mj-lt"/>
              </a:rPr>
              <a:t>Add the appropriate generic syntax to the signature</a:t>
            </a:r>
          </a:p>
          <a:p>
            <a:r>
              <a:rPr lang="en-US" dirty="0">
                <a:latin typeface="+mj-lt"/>
              </a:rPr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Iterable&lt;Integer&gt; getNullIndices(List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Collection&lt;Integer&gt; nulls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list.get(i)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nulls.add(i);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nulls;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r>
              <a:rPr lang="en-US" dirty="0"/>
              <a:t> </a:t>
            </a:r>
            <a:r>
              <a:rPr lang="en-US" dirty="0" smtClean="0"/>
              <a:t>- subtype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 (2)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9132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846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275012" y="373380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3" name="Straight Arrow Connector 22"/>
          <p:cNvCxnSpPr>
            <a:cxnSpLocks/>
            <a:stCxn id="21" idx="0"/>
            <a:endCxn id="13" idx="2"/>
          </p:cNvCxnSpPr>
          <p:nvPr/>
        </p:nvCxnSpPr>
        <p:spPr>
          <a:xfrm flipV="1">
            <a:off x="4784612" y="4800600"/>
            <a:ext cx="1034724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5819336" y="4800600"/>
            <a:ext cx="993876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682306" y="3414367"/>
            <a:ext cx="3974706" cy="829129"/>
          </a:xfrm>
          <a:prstGeom prst="wedgeRoundRectCallout">
            <a:avLst>
              <a:gd name="adj1" fmla="val -56062"/>
              <a:gd name="adj2" fmla="val 50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682306" y="4859259"/>
            <a:ext cx="3974706" cy="826872"/>
          </a:xfrm>
          <a:prstGeom prst="wedgeRoundRectCallout">
            <a:avLst>
              <a:gd name="adj1" fmla="val -54714"/>
              <a:gd name="adj2" fmla="val -45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019583" y="2791332"/>
            <a:ext cx="1595566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cxnSp>
        <p:nvCxnSpPr>
          <p:cNvPr id="33" name="Straight Arrow Connector 32"/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5817366" y="3204458"/>
            <a:ext cx="1970" cy="1183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36612" y="4384321"/>
            <a:ext cx="10363200" cy="2020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4216216" y="4387474"/>
            <a:ext cx="320624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 extends Number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36775" y="3795966"/>
            <a:ext cx="1950533" cy="481070"/>
          </a:xfrm>
          <a:prstGeom prst="wedgeRoundRectCallout">
            <a:avLst>
              <a:gd name="adj1" fmla="val 62816"/>
              <a:gd name="adj2" fmla="val 616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Upper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cxnSpLocks/>
            <a:stCxn id="22" idx="0"/>
            <a:endCxn id="32" idx="2"/>
          </p:cNvCxnSpPr>
          <p:nvPr/>
        </p:nvCxnSpPr>
        <p:spPr>
          <a:xfrm flipV="1">
            <a:off x="4175012" y="3204458"/>
            <a:ext cx="1642354" cy="529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13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Class&gt;</a:t>
            </a:r>
            <a:r>
              <a:rPr lang="en-US" dirty="0"/>
              <a:t> - Any supertype of Class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super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super;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objects;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OK!</a:t>
            </a:r>
            <a:endParaRPr lang="en-GB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super.add(1);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List&lt;Number&gt;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List&lt;Objects&gt;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 (2)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7012" y="5228156"/>
            <a:ext cx="4031238" cy="915342"/>
          </a:xfrm>
          <a:prstGeom prst="wedgeRoundRectCallout">
            <a:avLst>
              <a:gd name="adj1" fmla="val -58208"/>
              <a:gd name="adj2" fmla="val -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It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safe to write </a:t>
            </a:r>
            <a:r>
              <a:rPr lang="en-US" sz="2800" dirty="0">
                <a:solidFill>
                  <a:srgbClr val="FFFFFF"/>
                </a:solidFill>
              </a:rPr>
              <a:t>any subtype of Number (incl.)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503612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733804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646612" y="333968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46612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Number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08812" y="2689204"/>
            <a:ext cx="3420313" cy="549671"/>
          </a:xfrm>
          <a:prstGeom prst="wedgeRoundRectCallout">
            <a:avLst>
              <a:gd name="adj1" fmla="val -57380"/>
              <a:gd name="adj2" fmla="val 48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Number&gt;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426229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0" name="Straight Arrow Connector 19"/>
          <p:cNvCxnSpPr>
            <a:cxnSpLocks/>
            <a:stCxn id="18" idx="0"/>
            <a:endCxn id="12" idx="2"/>
          </p:cNvCxnSpPr>
          <p:nvPr/>
        </p:nvCxnSpPr>
        <p:spPr>
          <a:xfrm flipV="1">
            <a:off x="2326229" y="3752812"/>
            <a:ext cx="3220383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2" idx="2"/>
          </p:cNvCxnSpPr>
          <p:nvPr/>
        </p:nvCxnSpPr>
        <p:spPr>
          <a:xfrm flipV="1">
            <a:off x="5546612" y="3752812"/>
            <a:ext cx="0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3" idx="2"/>
          </p:cNvCxnSpPr>
          <p:nvPr/>
        </p:nvCxnSpPr>
        <p:spPr>
          <a:xfrm flipV="1">
            <a:off x="4403612" y="4752582"/>
            <a:ext cx="1143000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>
          <a:xfrm flipH="1" flipV="1">
            <a:off x="5546612" y="4752582"/>
            <a:ext cx="1087192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494212" y="3200400"/>
            <a:ext cx="2139592" cy="17526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008812" y="4552009"/>
            <a:ext cx="1950533" cy="481070"/>
          </a:xfrm>
          <a:prstGeom prst="wedgeRoundRectCallout">
            <a:avLst>
              <a:gd name="adj1" fmla="val -60866"/>
              <a:gd name="adj2" fmla="val 71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Lower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15" grpId="0" animBg="1"/>
      <p:bldP spid="12" grpId="0" animBg="1"/>
      <p:bldP spid="13" grpId="0" animBg="1"/>
      <p:bldP spid="16" grpId="0" animBg="1"/>
      <p:bldP spid="18" grpId="0" animBg="1"/>
      <p:bldP spid="17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flattens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List&lt;List&lt;&gt;&gt;</a:t>
            </a:r>
            <a:r>
              <a:rPr lang="en-US" dirty="0"/>
              <a:t> into a resulting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r>
              <a:rPr lang="en-US" dirty="0">
                <a:latin typeface="+mj-lt"/>
              </a:rPr>
              <a:t>Signature: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flatten(List&lt;&gt; dest, List&lt;List&lt;&gt;&gt; src)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9218" name="Picture 2" descr="https://martinfowler.com/articles/collection-pipeline/collection-pipeline/flat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4" y="5283733"/>
            <a:ext cx="5295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8908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flatten(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List&lt;List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src)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: src)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dest.addAll(inner);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adds all elements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source </a:t>
            </a:r>
            <a:r>
              <a:rPr lang="en-US" dirty="0"/>
              <a:t>list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destination</a:t>
            </a:r>
            <a:r>
              <a:rPr lang="en-US" dirty="0"/>
              <a:t>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addAll(List&lt;&gt; destination, List&lt;&gt; 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60020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addAll(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source)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: source)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dest.add(element);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Runtime information about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type parameters </a:t>
            </a:r>
            <a:r>
              <a:rPr lang="en-US" sz="3200" dirty="0"/>
              <a:t>is lost due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erasure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Wildcards</a:t>
            </a:r>
            <a:r>
              <a:rPr lang="en-US" sz="3200" dirty="0"/>
              <a:t> introduce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3200" dirty="0"/>
              <a:t> to type parameters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 parameters can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upper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bounds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12532" y="418484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528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before Java 5.0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1828800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//Is this correct?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strings.get(1);</a:t>
            </a:r>
            <a:endParaRPr lang="en-US" sz="3200" b="1" noProof="1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strings.get(2);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 smtClean="0"/>
              <a:t>and provides </a:t>
            </a:r>
            <a:r>
              <a:rPr lang="en-US" dirty="0"/>
              <a:t>powerful </a:t>
            </a:r>
            <a:r>
              <a:rPr lang="en-US" dirty="0" smtClean="0"/>
              <a:t>way </a:t>
            </a:r>
            <a:r>
              <a:rPr lang="en-US" dirty="0"/>
              <a:t>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code reuse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66412" y="5918581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Type Inference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Parameter 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/>
              <a:t>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voodoo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&lt;K, V&gt;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voodoo magic */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3372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Jar&lt;&gt;</a:t>
            </a:r>
            <a:r>
              <a:rPr lang="en-US" dirty="0"/>
              <a:t> that can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anything</a:t>
            </a:r>
          </a:p>
          <a:p>
            <a:r>
              <a:rPr lang="en-US" dirty="0"/>
              <a:t>Adding should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r>
              <a:rPr lang="en-US" dirty="0"/>
              <a:t>Remove should get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topmost</a:t>
            </a:r>
            <a:r>
              <a:rPr lang="en-US" dirty="0"/>
              <a:t>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https://judge.softuni.bg/Contests/Practice/Index/521#0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13812" y="3794747"/>
            <a:ext cx="2362201" cy="1817598"/>
            <a:chOff x="8626430" y="3821202"/>
            <a:chExt cx="2362201" cy="1817598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685213" y="3821202"/>
              <a:ext cx="2206851" cy="1817598"/>
            </a:xfrm>
            <a:prstGeom prst="roundRect">
              <a:avLst>
                <a:gd name="adj" fmla="val 50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026" name="Picture 2" descr="Image result for ja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472" y="3821202"/>
              <a:ext cx="1702159" cy="179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a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430" y="4349399"/>
              <a:ext cx="1181099" cy="118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2380</Words>
  <Application>Microsoft Office PowerPoint</Application>
  <PresentationFormat>Custom</PresentationFormat>
  <Paragraphs>487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 before Java 5.0</vt:lpstr>
      <vt:lpstr>Generics – Type Safety</vt:lpstr>
      <vt:lpstr>Generic Classes</vt:lpstr>
      <vt:lpstr>Type Parameter Scope</vt:lpstr>
      <vt:lpstr>Problem: Jar of T</vt:lpstr>
      <vt:lpstr>Solution: Jar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Solution: Generic Array Creator (2)</vt:lpstr>
      <vt:lpstr>Type Erasure</vt:lpstr>
      <vt:lpstr>Type Erasure – Example</vt:lpstr>
      <vt:lpstr>Working with Generics</vt:lpstr>
      <vt:lpstr>Type Parameter Bounds</vt:lpstr>
      <vt:lpstr>Type Parameter Bounds</vt:lpstr>
      <vt:lpstr>Problem: Generic Scale</vt:lpstr>
      <vt:lpstr>Solution: Generic Scale</vt:lpstr>
      <vt:lpstr>Solution: Generic Scale (2)</vt:lpstr>
      <vt:lpstr>Problem: List Utilities</vt:lpstr>
      <vt:lpstr>Solution: List Utilities</vt:lpstr>
      <vt:lpstr>Type Parameters Relationships</vt:lpstr>
      <vt:lpstr>Type Parameters Relationships (2)</vt:lpstr>
      <vt:lpstr>Wildcards</vt:lpstr>
      <vt:lpstr>Unbounded Wildcards</vt:lpstr>
      <vt:lpstr>Unbounded Wildcards (2)</vt:lpstr>
      <vt:lpstr>Problem: Null Finder</vt:lpstr>
      <vt:lpstr>Solution: Null Finder</vt:lpstr>
      <vt:lpstr>Bounded Wildcards – Upper Bounds</vt:lpstr>
      <vt:lpstr>Bounded Wildcards – Upper Bounds (2)</vt:lpstr>
      <vt:lpstr>Bounded Wildcards – Lower Bounds</vt:lpstr>
      <vt:lpstr>Bounded Wildcards – Lower Bounds (2)</vt:lpstr>
      <vt:lpstr>Problem: Generic Flat Method</vt:lpstr>
      <vt:lpstr>Solution: Generic Flat Method</vt:lpstr>
      <vt:lpstr>Problem: Generic Add All</vt:lpstr>
      <vt:lpstr>Solution: Generic Add All</vt:lpstr>
      <vt:lpstr>Working with Generic Bounds</vt:lpstr>
      <vt:lpstr>Summary</vt:lpstr>
      <vt:lpstr>Generics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2017-11-13T15:53:11Z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