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65" r:id="rId10"/>
    <p:sldId id="555" r:id="rId11"/>
    <p:sldId id="545" r:id="rId12"/>
    <p:sldId id="544" r:id="rId13"/>
    <p:sldId id="546" r:id="rId14"/>
    <p:sldId id="547" r:id="rId15"/>
    <p:sldId id="549" r:id="rId16"/>
    <p:sldId id="550" r:id="rId17"/>
    <p:sldId id="551" r:id="rId18"/>
    <p:sldId id="566" r:id="rId19"/>
    <p:sldId id="552" r:id="rId20"/>
    <p:sldId id="554" r:id="rId21"/>
    <p:sldId id="556" r:id="rId22"/>
    <p:sldId id="567" r:id="rId23"/>
    <p:sldId id="553" r:id="rId24"/>
    <p:sldId id="568" r:id="rId25"/>
    <p:sldId id="560" r:id="rId26"/>
    <p:sldId id="561" r:id="rId27"/>
    <p:sldId id="569" r:id="rId28"/>
    <p:sldId id="558" r:id="rId29"/>
    <p:sldId id="559" r:id="rId30"/>
    <p:sldId id="570" r:id="rId31"/>
    <p:sldId id="421" r:id="rId32"/>
    <p:sldId id="571" r:id="rId33"/>
    <p:sldId id="564" r:id="rId34"/>
    <p:sldId id="50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65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66"/>
            <p14:sldId id="552"/>
            <p14:sldId id="554"/>
            <p14:sldId id="556"/>
            <p14:sldId id="567"/>
            <p14:sldId id="553"/>
            <p14:sldId id="568"/>
            <p14:sldId id="560"/>
            <p14:sldId id="561"/>
            <p14:sldId id="569"/>
            <p14:sldId id="558"/>
            <p14:sldId id="559"/>
            <p14:sldId id="570"/>
            <p14:sldId id="421"/>
            <p14:sldId id="571"/>
            <p14:sldId id="56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434" autoAdjust="0"/>
  </p:normalViewPr>
  <p:slideViewPr>
    <p:cSldViewPr>
      <p:cViewPr varScale="1">
        <p:scale>
          <a:sx n="74" d="100"/>
          <a:sy n="74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2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4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22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0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53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5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3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0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2868155" y="2817482"/>
            <a:ext cx="2289222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Iterable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5650138" y="4671419"/>
            <a:ext cx="1801603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Queue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2868154" y="5585820"/>
            <a:ext cx="2336190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SortedSet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868154" y="3756437"/>
            <a:ext cx="2336190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Collection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2868155" y="4671419"/>
            <a:ext cx="2317542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08012" y="4671419"/>
            <a:ext cx="1792576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3855074" y="3271422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9" name="Up Arrow 38"/>
          <p:cNvSpPr/>
          <p:nvPr/>
        </p:nvSpPr>
        <p:spPr>
          <a:xfrm>
            <a:off x="3859292" y="4189082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5648550" y="5585820"/>
            <a:ext cx="1801603" cy="43206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Deque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3855073" y="5101470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Up Arrow 60"/>
          <p:cNvSpPr/>
          <p:nvPr/>
        </p:nvSpPr>
        <p:spPr>
          <a:xfrm>
            <a:off x="6398087" y="5101469"/>
            <a:ext cx="305703" cy="4732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Bent Arrow 5"/>
          <p:cNvSpPr/>
          <p:nvPr/>
        </p:nvSpPr>
        <p:spPr>
          <a:xfrm>
            <a:off x="1454408" y="3804622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H="1">
            <a:off x="5204344" y="3794086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8469534" y="3046503"/>
            <a:ext cx="2754271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8469531" y="4179494"/>
            <a:ext cx="2810780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8469533" y="5283556"/>
            <a:ext cx="2788343" cy="521347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NavigableMap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3" name="Up Arrow 72"/>
          <p:cNvSpPr/>
          <p:nvPr/>
        </p:nvSpPr>
        <p:spPr>
          <a:xfrm>
            <a:off x="9656941" y="3594251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9" name="Up Arrow 68"/>
          <p:cNvSpPr/>
          <p:nvPr/>
        </p:nvSpPr>
        <p:spPr>
          <a:xfrm>
            <a:off x="9662016" y="4701544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0080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/>
      <p:bldP spid="2060" grpId="0" animBg="1"/>
      <p:bldP spid="2061" grpId="0" animBg="1"/>
      <p:bldP spid="2063" grpId="0" animBg="1"/>
      <p:bldP spid="40" grpId="0" animBg="1"/>
      <p:bldP spid="41" grpId="0" animBg="1"/>
      <p:bldP spid="2" grpId="0" animBg="1"/>
      <p:bldP spid="39" grpId="0" animBg="1"/>
      <p:bldP spid="50" grpId="0" animBg="1"/>
      <p:bldP spid="60" grpId="0" animBg="1"/>
      <p:bldP spid="61" grpId="0" animBg="1"/>
      <p:bldP spid="6" grpId="0" animBg="1"/>
      <p:bldP spid="62" grpId="0" animBg="1"/>
      <p:bldP spid="74" grpId="0" animBg="1"/>
      <p:bldP spid="77" grpId="0" animBg="1"/>
      <p:bldP spid="78" grpId="0" animBg="1"/>
      <p:bldP spid="73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 loop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3829" y="3505200"/>
            <a:ext cx="6657989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 T</a:t>
            </a:r>
            <a:r>
              <a:rPr lang="en-US" dirty="0">
                <a:latin typeface="Consolas" panose="020B0609020204030204" pitchFamily="49" charset="0"/>
              </a:rPr>
              <a:t>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667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8" y="2638728"/>
            <a:ext cx="11019854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101985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56" y="5009381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56" y="1547759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1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LibIterator,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Book...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6939" y="1524000"/>
            <a:ext cx="11692022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6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(3)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828800"/>
            <a:ext cx="1169202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counter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books[counter - 1];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1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612" y="914400"/>
            <a:ext cx="4252800" cy="52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5234548"/>
          </a:xfrm>
        </p:spPr>
        <p:txBody>
          <a:bodyPr>
            <a:normAutofit/>
          </a:bodyPr>
          <a:lstStyle/>
          <a:p>
            <a:r>
              <a:rPr lang="en-US" dirty="0" smtClean="0"/>
              <a:t>Comparator </a:t>
            </a:r>
            <a:r>
              <a:rPr lang="en-US" dirty="0"/>
              <a:t>provides a way for you 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provide custom comparison logic</a:t>
            </a:r>
            <a:r>
              <a:rPr lang="en-US" dirty="0"/>
              <a:t> for types that you have no control </a:t>
            </a:r>
            <a:r>
              <a:rPr lang="en-US" dirty="0" smtClean="0"/>
              <a:t>over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sorting sequence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Doesn’t affect </a:t>
            </a:r>
            <a:r>
              <a:rPr lang="en-US" dirty="0" smtClean="0"/>
              <a:t>the original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ompare()</a:t>
            </a:r>
            <a:r>
              <a:rPr lang="en-US" dirty="0" smtClean="0"/>
              <a:t> method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 descr="Свързано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50">
            <a:off x="7018922" y="3541683"/>
            <a:ext cx="3837296" cy="20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77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3510146"/>
          </a:xfrm>
        </p:spPr>
        <p:txBody>
          <a:bodyPr>
            <a:normAutofit/>
          </a:bodyPr>
          <a:lstStyle/>
          <a:p>
            <a:r>
              <a:rPr lang="en-US" dirty="0" smtClean="0"/>
              <a:t>Comparable </a:t>
            </a:r>
            <a:r>
              <a:rPr lang="en-US" dirty="0"/>
              <a:t>allows you to specify how objects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that you are implementing</a:t>
            </a:r>
            <a:r>
              <a:rPr lang="en-US" dirty="0"/>
              <a:t> get </a:t>
            </a:r>
            <a:r>
              <a:rPr lang="en-US" dirty="0" smtClean="0"/>
              <a:t>compared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sorting sequence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Affects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original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compareTo() </a:t>
            </a:r>
            <a:r>
              <a:rPr lang="en-US" dirty="0"/>
              <a:t>method</a:t>
            </a:r>
          </a:p>
          <a:p>
            <a:pPr lvl="1"/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187334"/>
            <a:ext cx="4329949" cy="2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81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 are implementing</a:t>
            </a:r>
            <a:r>
              <a:rPr lang="en-US" dirty="0" smtClean="0"/>
              <a:t>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54013" y="3377870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provide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custom comparison logic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131"/>
            <a:ext cx="11201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Comparator&lt;Dog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name;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int age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compare(Dog d, Dog d1)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95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Expand Book by implementing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dirty="0" smtClean="0"/>
              <a:t>Book have to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dirty="0" smtClean="0"/>
              <a:t>When name is equal,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 them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75012" y="3352800"/>
            <a:ext cx="4953000" cy="2971800"/>
            <a:chOff x="7770812" y="1418939"/>
            <a:chExt cx="3124200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0" cy="2366872"/>
              <a:chOff x="5226904" y="1009200"/>
              <a:chExt cx="3124200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6049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3223" y="1371600"/>
            <a:ext cx="11277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compareTo(Book book)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Continues on the next slide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</a:t>
            </a:r>
            <a:r>
              <a:rPr lang="en-US" dirty="0" smtClean="0"/>
              <a:t>Book(2)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3223" y="1676400"/>
            <a:ext cx="11277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…</a:t>
            </a:r>
            <a:endParaRPr lang="bg-BG" sz="28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</a:t>
            </a:r>
            <a:r>
              <a:rPr lang="en-US" dirty="0" smtClean="0"/>
              <a:t>books</a:t>
            </a:r>
          </a:p>
          <a:p>
            <a:r>
              <a:rPr lang="en-US" dirty="0" smtClean="0"/>
              <a:t>Use your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BookComparator</a:t>
            </a:r>
            <a:r>
              <a:rPr lang="en-US" dirty="0" smtClean="0"/>
              <a:t>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90378" y="3023622"/>
            <a:ext cx="5004892" cy="1825351"/>
            <a:chOff x="7770812" y="1876139"/>
            <a:chExt cx="3124200" cy="182535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>
              <a:spcBef>
                <a:spcPts val="1200"/>
              </a:spcBef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			 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Continues on the next </a:t>
            </a:r>
            <a:r>
              <a:rPr lang="en-US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slide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</a:t>
            </a:r>
            <a:r>
              <a:rPr lang="en-US" dirty="0" smtClean="0"/>
              <a:t>Comparator(2)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…</a:t>
            </a:r>
            <a:endParaRPr lang="bg-BG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615" y="63444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4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#JavaFundamentals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161211" y="1295400"/>
            <a:ext cx="4310481" cy="4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91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2959" y="1946463"/>
            <a:ext cx="10820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32612" y="3936298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only one constructor</a:t>
            </a:r>
            <a:r>
              <a:rPr lang="en-US" dirty="0" smtClean="0"/>
              <a:t> for book</a:t>
            </a:r>
          </a:p>
          <a:p>
            <a:r>
              <a:rPr lang="en-US" dirty="0" smtClean="0"/>
              <a:t>Authors can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8815" y="1828800"/>
            <a:ext cx="11692022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7280" y="1447800"/>
            <a:ext cx="116920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ArrayList&lt;&gt;(Arrays.asList(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99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2055</Words>
  <Application>Microsoft Office PowerPoint</Application>
  <PresentationFormat>Custom</PresentationFormat>
  <Paragraphs>417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Solution: Book(2)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Solution: Library (3)</vt:lpstr>
      <vt:lpstr>Iterable&lt;T&gt; and Iterator&lt;T&gt;</vt:lpstr>
      <vt:lpstr>Comparable&lt;T&gt; vs Comparator &lt;T&gt;</vt:lpstr>
      <vt:lpstr>Comparator &lt;E&gt; vs Comparable &lt;E&gt;</vt:lpstr>
      <vt:lpstr>Comparator &lt;E&gt; vs Comparable &lt;E&gt;</vt:lpstr>
      <vt:lpstr>Comparable &lt;E&gt;</vt:lpstr>
      <vt:lpstr>Comparator&lt;E&gt;</vt:lpstr>
      <vt:lpstr>Problem: Comparable Book</vt:lpstr>
      <vt:lpstr>Solution: Comparable Book</vt:lpstr>
      <vt:lpstr>Solution: Comparable Book(2)</vt:lpstr>
      <vt:lpstr>Problem: Book Comparator</vt:lpstr>
      <vt:lpstr>Solution: Book Comparator</vt:lpstr>
      <vt:lpstr>Solution: Book Comparator(2)</vt:lpstr>
      <vt:lpstr>Summary</vt:lpstr>
      <vt:lpstr>Generics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2017-11-13T15:54:34Z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