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563" r:id="rId3"/>
    <p:sldId id="564" r:id="rId4"/>
    <p:sldId id="538" r:id="rId5"/>
    <p:sldId id="565" r:id="rId6"/>
    <p:sldId id="566" r:id="rId7"/>
    <p:sldId id="567" r:id="rId8"/>
    <p:sldId id="568" r:id="rId9"/>
    <p:sldId id="541" r:id="rId10"/>
    <p:sldId id="569" r:id="rId11"/>
    <p:sldId id="562" r:id="rId12"/>
    <p:sldId id="548" r:id="rId13"/>
    <p:sldId id="578" r:id="rId14"/>
    <p:sldId id="574" r:id="rId15"/>
    <p:sldId id="575" r:id="rId16"/>
    <p:sldId id="571" r:id="rId17"/>
    <p:sldId id="572" r:id="rId18"/>
    <p:sldId id="573" r:id="rId19"/>
    <p:sldId id="576" r:id="rId20"/>
    <p:sldId id="549" r:id="rId21"/>
    <p:sldId id="550" r:id="rId22"/>
    <p:sldId id="577" r:id="rId23"/>
    <p:sldId id="552" r:id="rId24"/>
    <p:sldId id="553" r:id="rId25"/>
    <p:sldId id="579" r:id="rId26"/>
    <p:sldId id="580" r:id="rId27"/>
    <p:sldId id="570" r:id="rId28"/>
    <p:sldId id="559" r:id="rId29"/>
    <p:sldId id="584" r:id="rId30"/>
    <p:sldId id="581" r:id="rId31"/>
    <p:sldId id="421" r:id="rId32"/>
    <p:sldId id="582" r:id="rId33"/>
    <p:sldId id="583" r:id="rId34"/>
    <p:sldId id="508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63"/>
            <p14:sldId id="564"/>
            <p14:sldId id="538"/>
          </p14:sldIdLst>
        </p14:section>
        <p14:section name="Reflection" id="{2B1207B3-F4C8-4E42-AFCB-85846E80A731}">
          <p14:sldIdLst>
            <p14:sldId id="565"/>
            <p14:sldId id="566"/>
            <p14:sldId id="567"/>
          </p14:sldIdLst>
        </p14:section>
        <p14:section name="Class Object" id="{D26CDCDC-25FB-4D39-A726-195C3AA6445C}">
          <p14:sldIdLst>
            <p14:sldId id="568"/>
            <p14:sldId id="541"/>
            <p14:sldId id="569"/>
            <p14:sldId id="562"/>
            <p14:sldId id="548"/>
            <p14:sldId id="578"/>
          </p14:sldIdLst>
        </p14:section>
        <p14:section name="Constructors, Fields and Methods" id="{0D595730-502D-4DD5-8A0B-3555F1D09651}">
          <p14:sldIdLst>
            <p14:sldId id="574"/>
            <p14:sldId id="575"/>
            <p14:sldId id="571"/>
            <p14:sldId id="572"/>
            <p14:sldId id="573"/>
            <p14:sldId id="576"/>
            <p14:sldId id="549"/>
            <p14:sldId id="550"/>
            <p14:sldId id="577"/>
            <p14:sldId id="552"/>
          </p14:sldIdLst>
        </p14:section>
        <p14:section name="Access Modifiers" id="{1B5FA702-5AF7-470D-BBB8-A14576F3ABE0}">
          <p14:sldIdLst>
            <p14:sldId id="553"/>
            <p14:sldId id="579"/>
            <p14:sldId id="580"/>
            <p14:sldId id="570"/>
            <p14:sldId id="559"/>
            <p14:sldId id="584"/>
            <p14:sldId id="581"/>
          </p14:sldIdLst>
        </p14:section>
        <p14:section name="Conclusion" id="{BA119ED3-CEAF-44B5-A6EE-07A58DEFFA03}">
          <p14:sldIdLst>
            <p14:sldId id="421"/>
            <p14:sldId id="582"/>
            <p14:sldId id="583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34" autoAdjust="0"/>
  </p:normalViewPr>
  <p:slideViewPr>
    <p:cSldViewPr>
      <p:cViewPr varScale="1">
        <p:scale>
          <a:sx n="59" d="100"/>
          <a:sy n="59" d="100"/>
        </p:scale>
        <p:origin x="78" y="7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29-Nov-17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‹Nr.›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29-Nov-17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762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6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2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5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9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4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537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80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19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7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64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35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98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29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7683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3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29-Nov-17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1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6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6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6#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6#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6#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6#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6#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6#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6#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85529" y="1113439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6600" dirty="0">
                <a:latin typeface="Calibri"/>
                <a:ea typeface="Calibri"/>
                <a:cs typeface="Calibri"/>
                <a:sym typeface="Calibri"/>
              </a:rPr>
              <a:t>Reflection</a:t>
            </a:r>
            <a:r>
              <a:rPr lang="en-US" sz="66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5400" b="1" i="0" u="none" strike="noStrike" cap="none" dirty="0">
              <a:solidFill>
                <a:srgbClr val="F6D1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3078" y="3021239"/>
            <a:ext cx="2817715" cy="2087196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20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1" name="TextBox 20"/>
          <p:cNvSpPr txBox="1"/>
          <p:nvPr/>
        </p:nvSpPr>
        <p:spPr>
          <a:xfrm rot="576164">
            <a:off x="5116700" y="3806198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026" name="Picture 2" descr="Резултат с изображение за reflecti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924" y="4833932"/>
            <a:ext cx="2662237" cy="16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3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Import ReflectionClass to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folder in your project</a:t>
            </a:r>
          </a:p>
          <a:p>
            <a:r>
              <a:rPr lang="en-US" dirty="0"/>
              <a:t>Using reflection print:</a:t>
            </a:r>
            <a:endParaRPr lang="bg-BG" dirty="0"/>
          </a:p>
          <a:p>
            <a:pPr lvl="1"/>
            <a:r>
              <a:rPr lang="en-US" dirty="0"/>
              <a:t>This class type</a:t>
            </a:r>
          </a:p>
          <a:p>
            <a:pPr lvl="1"/>
            <a:r>
              <a:rPr lang="en-US" dirty="0"/>
              <a:t>Super class type</a:t>
            </a:r>
          </a:p>
          <a:p>
            <a:pPr lvl="1"/>
            <a:r>
              <a:rPr lang="en-US" dirty="0"/>
              <a:t>All Interfaces</a:t>
            </a:r>
          </a:p>
          <a:p>
            <a:pPr lvl="1"/>
            <a:r>
              <a:rPr lang="en-US" dirty="0"/>
              <a:t>Instantiate object using reflection and print it</a:t>
            </a:r>
          </a:p>
          <a:p>
            <a:r>
              <a:rPr lang="en-US" dirty="0"/>
              <a:t>Don't change anything in class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Reflection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https://judge.softuni.bg/Contests/Compete/Index/526#0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970776"/>
            <a:ext cx="1169202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aClass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Reflection.class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System.out.println(aClass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System.out.println(aClass.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getSuperclass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Class[] interfaces = aClass.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getInterfaces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(Class anInterface : interfaces)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Reflection ref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(Reflection)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aClass.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newInstance();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System.out.println(ref);</a:t>
            </a:r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5256212" y="5638594"/>
            <a:ext cx="3098928" cy="533606"/>
          </a:xfrm>
          <a:prstGeom prst="wedgeRoundRectCallout">
            <a:avLst>
              <a:gd name="adj1" fmla="val -40405"/>
              <a:gd name="adj2" fmla="val -74366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cast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7313612" y="4478990"/>
            <a:ext cx="2911572" cy="452908"/>
          </a:xfrm>
          <a:prstGeom prst="wedgeRoundRectCallout">
            <a:avLst>
              <a:gd name="adj1" fmla="val -5030"/>
              <a:gd name="adj2" fmla="val 84825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https://judge.softuni.bg/Contests/Compete/Index/526#0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7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constructor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.getConstructors();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313" y="3136612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ctors =     </a:t>
            </a:r>
          </a:p>
          <a:p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aClass.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getDeclaredConstructors</a:t>
            </a:r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4953000"/>
            <a:ext cx="10706197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 =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.getConstructor(String.class);</a:t>
            </a:r>
          </a:p>
        </p:txBody>
      </p:sp>
    </p:spTree>
    <p:extLst>
      <p:ext uri="{BB962C8B-B14F-4D97-AF65-F5344CB8AC3E}">
        <p14:creationId xmlns:p14="http://schemas.microsoft.com/office/powerpoint/2010/main" val="143731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Get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Instantiating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b="1" dirty="0"/>
              <a:t> </a:t>
            </a:r>
            <a:r>
              <a:rPr lang="en-US" dirty="0"/>
              <a:t>using 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parameterTypes =               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constructor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.getParameterTypes();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3962400"/>
            <a:ext cx="10706197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constructor = MyObject.class.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(MyObject)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newInstance("arg1", "arg2"...);</a:t>
            </a:r>
          </a:p>
        </p:txBody>
      </p:sp>
    </p:spTree>
    <p:extLst>
      <p:ext uri="{BB962C8B-B14F-4D97-AF65-F5344CB8AC3E}">
        <p14:creationId xmlns:p14="http://schemas.microsoft.com/office/powerpoint/2010/main" val="241702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fields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Get field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 and typ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5132" y="1676400"/>
            <a:ext cx="101346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.getField("somefield");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.getFields();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3682425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.getDeclaredFields();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05132" y="5105400"/>
            <a:ext cx="101346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fieldName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.getName();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fieldType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.getType();</a:t>
            </a:r>
          </a:p>
        </p:txBody>
      </p:sp>
    </p:spTree>
    <p:extLst>
      <p:ext uri="{BB962C8B-B14F-4D97-AF65-F5344CB8AC3E}">
        <p14:creationId xmlns:p14="http://schemas.microsoft.com/office/powerpoint/2010/main" val="3552699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Setting value for 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1752600"/>
            <a:ext cx="101346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aClass = MyObject.class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getField(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MyObject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MyObject();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newValue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3656012" y="5181600"/>
            <a:ext cx="7277197" cy="1533081"/>
          </a:xfrm>
          <a:prstGeom prst="wedgeRoundRectCallout">
            <a:avLst>
              <a:gd name="adj1" fmla="val -36510"/>
              <a:gd name="adj2" fmla="val -65724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objectInstance parameter passed to the get and set method should be an instance of the class that owns the field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656011" y="5181600"/>
            <a:ext cx="7277197" cy="1533081"/>
          </a:xfrm>
          <a:prstGeom prst="wedgeRoundRectCallout">
            <a:avLst>
              <a:gd name="adj1" fmla="val 26671"/>
              <a:gd name="adj2" fmla="val -106887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objectInstance parameter passed to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should be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of the class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owns the field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699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012" y="1752600"/>
            <a:ext cx="10958400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.getMethods();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aClass.getMethod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("doSomething",String.class);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495800"/>
            <a:ext cx="109584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.getMethod("doSomething", null);</a:t>
            </a:r>
          </a:p>
        </p:txBody>
      </p:sp>
    </p:spTree>
    <p:extLst>
      <p:ext uri="{BB962C8B-B14F-4D97-AF65-F5344CB8AC3E}">
        <p14:creationId xmlns:p14="http://schemas.microsoft.com/office/powerpoint/2010/main" val="184108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7014" y="1740694"/>
            <a:ext cx="10934797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paramTypes = 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.getParameterTypes();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returnType = 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.getReturnType();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7014" y="3773031"/>
            <a:ext cx="1093821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method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MyObject.class.getMethod("doSomething",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"arg1");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475412" y="5606677"/>
            <a:ext cx="4738155" cy="641723"/>
          </a:xfrm>
          <a:prstGeom prst="wedgeRoundRectCallout">
            <a:avLst>
              <a:gd name="adj1" fmla="val 5603"/>
              <a:gd name="adj2" fmla="val -64143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is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565086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reflection</a:t>
            </a:r>
            <a:r>
              <a:rPr lang="en-US" dirty="0"/>
              <a:t> get all methods and print: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getters and setters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getter method have its name start with "get", take 0 parameters, and returns a value.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setter method have its name start with "set", and takes 1 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https://judge.softuni.bg/Contests/Compete/Index/526#0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- What? Why? Where?</a:t>
            </a:r>
          </a:p>
          <a:p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Reflecting Annotations</a:t>
            </a:r>
          </a:p>
          <a:p>
            <a:pPr marL="819096" lvl="1" indent="-514350"/>
            <a:r>
              <a:rPr lang="en-US" dirty="0"/>
              <a:t>Access Modifiers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4212" y="9906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Method[] methods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.getDeclaredMethods();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List&lt;Method&gt; getters = new ArrayList&lt;&gt;();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: methods)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(method.getName().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startsWith("get"))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(method.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getParameterTypes().length ==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getters.add(method);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Print getters sorted alphabetically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https://judge.softuni.bg/Contests/Compete/Index/526#0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Setters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12" y="990600"/>
            <a:ext cx="10806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List&lt;Method&gt; setters = new ArrayList&lt;&gt;();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(Method method : methods)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(method.getName()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.startsWith("set")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(method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.getParameterTypes().length == 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if (void.class.equals(method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.getReturnType()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setters.add(method);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 }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Print setters sorted alphabetically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https://judge.softuni.bg/Contests/Compete/Index/526#0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59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Constructors, Fields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8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class modifiers </a:t>
            </a:r>
            <a:r>
              <a:rPr lang="en-US" dirty="0"/>
              <a:t>like this</a:t>
            </a:r>
            <a:endParaRPr lang="bg-BG" dirty="0"/>
          </a:p>
          <a:p>
            <a:endParaRPr lang="bg-BG" dirty="0"/>
          </a:p>
          <a:p>
            <a:r>
              <a:rPr lang="bg-BG" dirty="0"/>
              <a:t>Е</a:t>
            </a:r>
            <a:r>
              <a:rPr lang="en-US" dirty="0"/>
              <a:t>ach modifier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flag bit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that is either set or cleared</a:t>
            </a:r>
          </a:p>
          <a:p>
            <a:r>
              <a:rPr lang="en-US" dirty="0"/>
              <a:t>You can check the modifiers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2124" y="1905000"/>
            <a:ext cx="11201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modifiers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.getModifiers();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2124" y="4419600"/>
            <a:ext cx="11201400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Modifier.isPrivate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Modifier.isProtected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Modifier.isStatic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389812" y="2614882"/>
            <a:ext cx="4607054" cy="1576117"/>
          </a:xfrm>
          <a:prstGeom prst="wedgeRoundRectCallout">
            <a:avLst>
              <a:gd name="adj1" fmla="val -57230"/>
              <a:gd name="adj2" fmla="val -64445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getModifiers()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called on constructors, fields, methods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class annotations 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3000"/>
              </a:spcBef>
            </a:pPr>
            <a:r>
              <a:rPr lang="en-US" dirty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752600"/>
            <a:ext cx="11430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.getAnnotations();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</a:t>
            </a:r>
            <a:r>
              <a:rPr lang="en-US" sz="1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.getAnnotation(MyAnno.class);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6410" y="3505200"/>
            <a:ext cx="1142300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parameterAnnotations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 method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.getParameterAnnotations();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6410" y="5334000"/>
            <a:ext cx="1142300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fieldAnots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methodAnot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.getDeclaredAnnotations();</a:t>
            </a:r>
          </a:p>
        </p:txBody>
      </p:sp>
    </p:spTree>
    <p:extLst>
      <p:ext uri="{BB962C8B-B14F-4D97-AF65-F5344CB8AC3E}">
        <p14:creationId xmlns:p14="http://schemas.microsoft.com/office/powerpoint/2010/main" val="1032322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arrays via Java Reflection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/>
          </a:p>
          <a:p>
            <a:pPr>
              <a:spcBef>
                <a:spcPts val="3600"/>
              </a:spcBef>
            </a:pPr>
            <a:r>
              <a:rPr lang="en-US" dirty="0"/>
              <a:t>Obtain 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828800"/>
            <a:ext cx="1143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intArray 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(int[])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(int.class, 3)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1" y="3235404"/>
            <a:ext cx="1143000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(intArray, 1, 456);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1" y="5290317"/>
            <a:ext cx="1143000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stringArrayClass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.getComponentType();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2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perfectly know how to write High Quality Code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Reflection class</a:t>
            </a:r>
            <a:r>
              <a:rPr lang="en-US" dirty="0"/>
              <a:t> and print all mistakes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access modifiers</a:t>
            </a:r>
            <a:r>
              <a:rPr lang="en-US" dirty="0"/>
              <a:t> which you can find</a:t>
            </a:r>
          </a:p>
          <a:p>
            <a:r>
              <a:rPr lang="en-US" dirty="0"/>
              <a:t>Get all fields, getters and setters and sort each category by name</a:t>
            </a:r>
          </a:p>
          <a:p>
            <a:r>
              <a:rPr lang="en-US" dirty="0"/>
              <a:t>First print mistakes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fields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getters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 Quality Mistakes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396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https://judge.softuni.bg/Contests/Compete/Index/526#0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26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295400"/>
            <a:ext cx="11506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List&lt;Field&gt;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fields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Arrays.asList(aClass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.getDeclaredFields()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fields.sort(new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Comparator&lt;Field&gt;()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@Override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int compare(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 o1, Field o2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o1.getName().compareTo(o2.getName());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396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https://judge.softuni.bg/Contests/Compete/Index/526#0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295400"/>
            <a:ext cx="115062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(Field field : fields)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!Modifier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isPrivate(field.getModifiers())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System.out.println(field.getName() + " must be private!");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396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https://judge.softuni.bg/Contests/Compete/Index/526#0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65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5112" y="914400"/>
            <a:ext cx="11658601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List&lt;Method&gt; methods =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Arrays.asList(aClass.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getDeclaredMethods()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sort(methods);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(Method method : methods)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(method.getName().startsWith("get"))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(method.getParameterTypes().length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if (!Modifier.isPublic(method.getModifiers()))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System.out.println(method.getName()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                 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have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be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public!");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}}}} 		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do the same for setters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396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https://judge.softuni.bg/Contests/Compete/Index/526#0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8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#JavaFundamentals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7880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/>
              <a:t>What is Reflection</a:t>
            </a:r>
          </a:p>
          <a:p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Reflecting Annotations</a:t>
            </a:r>
          </a:p>
          <a:p>
            <a:pPr marL="819096" lvl="1" indent="-514350"/>
            <a:r>
              <a:rPr lang="en-US" dirty="0"/>
              <a:t>Access Modifiers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237412" y="1447800"/>
            <a:ext cx="422452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37048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9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8803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Programming technique </a:t>
            </a:r>
            <a:r>
              <a:rPr lang="en-US" dirty="0"/>
              <a:t>in which computer programs have the ability to treat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programs 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 can be designed to: 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Read 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Generate 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Analyze 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Transform </a:t>
            </a:r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Modify 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514600"/>
            <a:ext cx="44703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US" dirty="0"/>
              <a:t>“In computer science,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reflection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the ability of a computer program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examine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introspect</a:t>
            </a:r>
            <a:r>
              <a:rPr lang="en-US" dirty="0"/>
              <a:t>,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its own structure and behavior 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runtime</a:t>
            </a:r>
            <a:r>
              <a:rPr lang="en-US" dirty="0"/>
              <a:t>.”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Extensibility features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Class librarie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en-US" dirty="0"/>
              <a:t>and visual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development environments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Debuggers</a:t>
            </a:r>
            <a:r>
              <a:rPr lang="en-GB" dirty="0"/>
              <a:t> and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tools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2" y="3200400"/>
            <a:ext cx="4222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1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/>
              <a:t>If it is possible to perform an operation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using reflection</a:t>
            </a:r>
            <a:r>
              <a:rPr lang="en-US" dirty="0"/>
              <a:t>, then it’s preferable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avoid using it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Performance Overhead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Security Restrictions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Exposure of Internals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84812" y="2514600"/>
            <a:ext cx="5506792" cy="3552622"/>
            <a:chOff x="5816472" y="2695778"/>
            <a:chExt cx="5506792" cy="355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149" y="4240595"/>
              <a:ext cx="2553786" cy="20078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472" y="2695778"/>
              <a:ext cx="1199677" cy="12098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120" y="2698835"/>
              <a:ext cx="1209844" cy="12098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35" y="2717710"/>
              <a:ext cx="1753329" cy="1231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19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О</a:t>
            </a:r>
            <a:r>
              <a:rPr lang="en-US" dirty="0"/>
              <a:t>btain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you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0820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myObjectClass = MyObject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.class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0820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= 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6018212" y="5136348"/>
            <a:ext cx="4621999" cy="1144959"/>
          </a:xfrm>
          <a:prstGeom prst="wedgeRoundRectCallout">
            <a:avLst>
              <a:gd name="adj1" fmla="val -11319"/>
              <a:gd name="adj2" fmla="val -8883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need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qualified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 as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9504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Fully qualified class 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Class name without the package 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.getName();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simpleClassName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.getSimpleName();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parent class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Java Reflection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Only the interfaces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specifically declared</a:t>
            </a:r>
            <a:r>
              <a:rPr lang="en-US" b="1" dirty="0"/>
              <a:t> </a:t>
            </a:r>
            <a:r>
              <a:rPr lang="en-GB" dirty="0"/>
              <a:t>implemented </a:t>
            </a:r>
            <a:r>
              <a:rPr lang="en-US" dirty="0"/>
              <a:t>by a given class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returned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2" y="19050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.getSuperclass();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7112" y="35052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interfaces 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.getInterfaces();</a:t>
            </a:r>
          </a:p>
        </p:txBody>
      </p:sp>
    </p:spTree>
    <p:extLst>
      <p:ext uri="{BB962C8B-B14F-4D97-AF65-F5344CB8AC3E}">
        <p14:creationId xmlns:p14="http://schemas.microsoft.com/office/powerpoint/2010/main" val="363044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2398</Words>
  <Application>Microsoft Office PowerPoint</Application>
  <PresentationFormat>Benutzerdefiniert</PresentationFormat>
  <Paragraphs>411</Paragraphs>
  <Slides>33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Reflection </vt:lpstr>
      <vt:lpstr>Table of Contents</vt:lpstr>
      <vt:lpstr>Questions</vt:lpstr>
      <vt:lpstr>What is Metaprogramming?</vt:lpstr>
      <vt:lpstr>What is Reflection?</vt:lpstr>
      <vt:lpstr>What is Reflection?</vt:lpstr>
      <vt:lpstr>The Class Object</vt:lpstr>
      <vt:lpstr>Class Name</vt:lpstr>
      <vt:lpstr>Base Class and Interfaces</vt:lpstr>
      <vt:lpstr>Problem: Reflection</vt:lpstr>
      <vt:lpstr>Solution: Reflection</vt:lpstr>
      <vt:lpstr>Reflection</vt:lpstr>
      <vt:lpstr>Constructors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Solution: Setters</vt:lpstr>
      <vt:lpstr>Constructors, Fields and Methods</vt:lpstr>
      <vt:lpstr>Access Modifiers</vt:lpstr>
      <vt:lpstr>Annotations</vt:lpstr>
      <vt:lpstr>Arrays</vt:lpstr>
      <vt:lpstr>Problem: High Quality Mistakes</vt:lpstr>
      <vt:lpstr>Solution: High Quality Mistakes</vt:lpstr>
      <vt:lpstr>Solution: High Quality Mistakes(2)</vt:lpstr>
      <vt:lpstr>Solution: High Quality Mistakes(3)</vt:lpstr>
      <vt:lpstr>Summary</vt:lpstr>
      <vt:lpstr>Reflection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subject>C# Basics Course</dc:subject>
  <dc:creator/>
  <cp:keywords>OOP, programming, course, SoftUni, Software University, Advanced, Reflection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2017-11-29T05:03:50Z</dcterms:modified>
  <cp:category>programming, software engineering, Java, OOP Advanced, Reflection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