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394" r:id="rId3"/>
    <p:sldId id="452" r:id="rId4"/>
    <p:sldId id="544" r:id="rId5"/>
    <p:sldId id="632" r:id="rId6"/>
    <p:sldId id="719" r:id="rId7"/>
    <p:sldId id="699" r:id="rId8"/>
    <p:sldId id="665" r:id="rId9"/>
    <p:sldId id="593" r:id="rId10"/>
    <p:sldId id="695" r:id="rId11"/>
    <p:sldId id="696" r:id="rId12"/>
    <p:sldId id="697" r:id="rId13"/>
    <p:sldId id="698" r:id="rId14"/>
    <p:sldId id="684" r:id="rId15"/>
    <p:sldId id="700" r:id="rId16"/>
    <p:sldId id="701" r:id="rId17"/>
    <p:sldId id="702" r:id="rId18"/>
    <p:sldId id="703" r:id="rId19"/>
    <p:sldId id="704" r:id="rId20"/>
    <p:sldId id="628" r:id="rId21"/>
    <p:sldId id="643" r:id="rId22"/>
    <p:sldId id="705" r:id="rId23"/>
    <p:sldId id="706" r:id="rId24"/>
    <p:sldId id="707" r:id="rId25"/>
    <p:sldId id="708" r:id="rId26"/>
    <p:sldId id="709" r:id="rId27"/>
    <p:sldId id="711" r:id="rId28"/>
    <p:sldId id="712" r:id="rId29"/>
    <p:sldId id="713" r:id="rId30"/>
    <p:sldId id="714" r:id="rId31"/>
    <p:sldId id="715" r:id="rId32"/>
    <p:sldId id="716" r:id="rId33"/>
    <p:sldId id="718" r:id="rId34"/>
    <p:sldId id="717" r:id="rId35"/>
    <p:sldId id="722" r:id="rId36"/>
    <p:sldId id="486" r:id="rId37"/>
    <p:sldId id="720" r:id="rId38"/>
    <p:sldId id="721" r:id="rId39"/>
    <p:sldId id="514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8670" autoAdjust="0"/>
  </p:normalViewPr>
  <p:slideViewPr>
    <p:cSldViewPr>
      <p:cViewPr varScale="1">
        <p:scale>
          <a:sx n="103" d="100"/>
          <a:sy n="103" d="100"/>
        </p:scale>
        <p:origin x="120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2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3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9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94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07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12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2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7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6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2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8414" y="1142842"/>
            <a:ext cx="7757897" cy="987666"/>
          </a:xfrm>
        </p:spPr>
        <p:txBody>
          <a:bodyPr>
            <a:noAutofit/>
          </a:bodyPr>
          <a:lstStyle/>
          <a:p>
            <a:r>
              <a:rPr lang="en-US" sz="4800" dirty="0"/>
              <a:t>Object Communication and Events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Behavioral Design Patterns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25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6" name="TextBox 25"/>
          <p:cNvSpPr txBox="1"/>
          <p:nvPr/>
        </p:nvSpPr>
        <p:spPr>
          <a:xfrm rot="576164">
            <a:off x="5116701" y="3806198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Logger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handle(RequestType type, String message);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setSuccessor(Handler handler);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4025205"/>
            <a:ext cx="1084049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RequestType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ATTACK, MAGIC, TARGET, ERROR, EVENT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81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Logger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37821"/>
            <a:ext cx="108003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Logger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Handler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successor;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setSuccessor(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successor)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this.successor = successor;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passToSuccessor(…)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(this.successor != null)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this.successor.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handle(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type, message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handle(…);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64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Logger (3)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37821"/>
            <a:ext cx="108003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CombatLogger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Logger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handle(…)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(type == RequestType.ATTACK)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type.name() + ": " + 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passToSuccessor(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type, message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41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Encapsulate Requests as an Objects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0813" y="1808805"/>
            <a:ext cx="4267200" cy="2534595"/>
            <a:chOff x="3960813" y="2161702"/>
            <a:chExt cx="4267200" cy="253459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960813" y="2161702"/>
              <a:ext cx="4267200" cy="2534595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9458" name="Picture 2" descr="Image result for comman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3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02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Callbacks</a:t>
            </a:r>
            <a:r>
              <a:rPr lang="en-US" dirty="0"/>
              <a:t> are now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 Oriented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Extending</a:t>
            </a:r>
            <a:r>
              <a:rPr lang="en-US" dirty="0"/>
              <a:t> behavior is more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flexible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Decouples</a:t>
            </a:r>
            <a:r>
              <a:rPr lang="en-GB" dirty="0"/>
              <a:t>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Invoker</a:t>
            </a:r>
            <a:r>
              <a:rPr lang="en-GB" dirty="0"/>
              <a:t> from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Receiver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Design Pattern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3528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Executor executor = new CommandExecutor();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Receiver receiver = new CommandReceiver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 request = new Request(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receiver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execute(request)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84100" y="1351786"/>
            <a:ext cx="4343400" cy="496470"/>
          </a:xfrm>
          <a:prstGeom prst="wedgeRoundRectCallout">
            <a:avLst>
              <a:gd name="adj1" fmla="val -55422"/>
              <a:gd name="adj2" fmla="val -20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Callbacks == Functions/Methods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7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Invoker, Receiver</a:t>
            </a:r>
          </a:p>
          <a:p>
            <a:r>
              <a:rPr lang="en-US" dirty="0"/>
              <a:t>Command, ConcreteCommand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– UML</a:t>
            </a:r>
          </a:p>
        </p:txBody>
      </p:sp>
      <p:cxnSp>
        <p:nvCxnSpPr>
          <p:cNvPr id="10" name="Straight Arrow Connector 9"/>
          <p:cNvCxnSpPr>
            <a:cxnSpLocks/>
            <a:stCxn id="15" idx="3"/>
            <a:endCxn id="22" idx="1"/>
          </p:cNvCxnSpPr>
          <p:nvPr/>
        </p:nvCxnSpPr>
        <p:spPr>
          <a:xfrm>
            <a:off x="7344696" y="3429001"/>
            <a:ext cx="838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21" idx="0"/>
            <a:endCxn id="22" idx="2"/>
          </p:cNvCxnSpPr>
          <p:nvPr/>
        </p:nvCxnSpPr>
        <p:spPr>
          <a:xfrm flipV="1">
            <a:off x="9440196" y="3886201"/>
            <a:ext cx="0" cy="906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293812" y="2971801"/>
            <a:ext cx="9601200" cy="3047999"/>
            <a:chOff x="2024728" y="2514600"/>
            <a:chExt cx="9601200" cy="3047999"/>
          </a:xfrm>
        </p:grpSpPr>
        <p:grpSp>
          <p:nvGrpSpPr>
            <p:cNvPr id="27" name="Group 26"/>
            <p:cNvGrpSpPr/>
            <p:nvPr/>
          </p:nvGrpSpPr>
          <p:grpSpPr>
            <a:xfrm>
              <a:off x="2024728" y="2514600"/>
              <a:ext cx="9601200" cy="3047999"/>
              <a:chOff x="2024728" y="2514600"/>
              <a:chExt cx="9601200" cy="304799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024728" y="2514600"/>
                <a:ext cx="9601200" cy="3047999"/>
                <a:chOff x="2024728" y="2514600"/>
                <a:chExt cx="9601200" cy="3047999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024728" y="2514600"/>
                  <a:ext cx="9601200" cy="3047999"/>
                  <a:chOff x="1243678" y="3048000"/>
                  <a:chExt cx="9601200" cy="3047999"/>
                </a:xfrm>
              </p:grpSpPr>
              <p:sp>
                <p:nvSpPr>
                  <p:cNvPr id="15" name="Rectangle: Rounded Corners 14"/>
                  <p:cNvSpPr/>
                  <p:nvPr/>
                </p:nvSpPr>
                <p:spPr>
                  <a:xfrm>
                    <a:off x="4779962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Invoker</a:t>
                    </a:r>
                  </a:p>
                </p:txBody>
              </p:sp>
              <p:sp>
                <p:nvSpPr>
                  <p:cNvPr id="21" name="Rectangle: Rounded Corners 20"/>
                  <p:cNvSpPr/>
                  <p:nvPr/>
                </p:nvSpPr>
                <p:spPr>
                  <a:xfrm>
                    <a:off x="7935246" y="4868678"/>
                    <a:ext cx="2909632" cy="1227321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ConcreteCommand</a:t>
                    </a:r>
                  </a:p>
                  <a:p>
                    <a:pPr algn="ctr"/>
                    <a:r>
                      <a:rPr lang="en-GB" dirty="0"/>
                      <a:t>-state</a:t>
                    </a:r>
                  </a:p>
                  <a:p>
                    <a:pPr algn="ctr"/>
                    <a:r>
                      <a:rPr lang="en-GB" dirty="0"/>
                      <a:t>+execute()</a:t>
                    </a:r>
                  </a:p>
                </p:txBody>
              </p:sp>
              <p:sp>
                <p:nvSpPr>
                  <p:cNvPr id="36" name="Rectangle: Rounded Corners 35"/>
                  <p:cNvSpPr/>
                  <p:nvPr/>
                </p:nvSpPr>
                <p:spPr>
                  <a:xfrm>
                    <a:off x="1243678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Client</a:t>
                    </a:r>
                  </a:p>
                </p:txBody>
              </p:sp>
              <p:sp>
                <p:nvSpPr>
                  <p:cNvPr id="22" name="Rectangle: Rounded Corners 21"/>
                  <p:cNvSpPr/>
                  <p:nvPr/>
                </p:nvSpPr>
                <p:spPr>
                  <a:xfrm>
                    <a:off x="8132762" y="3048000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Command</a:t>
                    </a:r>
                  </a:p>
                  <a:p>
                    <a:pPr algn="ctr"/>
                    <a:r>
                      <a:rPr lang="en-GB" dirty="0"/>
                      <a:t>+execute()</a:t>
                    </a:r>
                  </a:p>
                </p:txBody>
              </p:sp>
              <p:cxnSp>
                <p:nvCxnSpPr>
                  <p:cNvPr id="25" name="Straight Connector 24"/>
                  <p:cNvCxnSpPr>
                    <a:cxnSpLocks/>
                    <a:stCxn id="22" idx="1"/>
                    <a:endCxn id="22" idx="3"/>
                  </p:cNvCxnSpPr>
                  <p:nvPr/>
                </p:nvCxnSpPr>
                <p:spPr>
                  <a:xfrm>
                    <a:off x="8132762" y="3505200"/>
                    <a:ext cx="25146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Rectangle: Rounded Corners 40"/>
                  <p:cNvSpPr/>
                  <p:nvPr/>
                </p:nvSpPr>
                <p:spPr>
                  <a:xfrm>
                    <a:off x="3548636" y="5025138"/>
                    <a:ext cx="2514600" cy="914400"/>
                  </a:xfrm>
                  <a:prstGeom prst="roundRect">
                    <a:avLst>
                      <a:gd name="adj" fmla="val 8156"/>
                    </a:avLst>
                  </a:prstGeom>
                  <a:solidFill>
                    <a:schemeClr val="accent1">
                      <a:alpha val="30000"/>
                    </a:schemeClr>
                  </a:solidFill>
                  <a:ln w="38100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Receiver</a:t>
                    </a:r>
                  </a:p>
                  <a:p>
                    <a:pPr algn="ctr"/>
                    <a:r>
                      <a:rPr lang="en-GB" dirty="0"/>
                      <a:t>+action()</a:t>
                    </a:r>
                  </a:p>
                </p:txBody>
              </p:sp>
            </p:grpSp>
            <p:sp>
              <p:nvSpPr>
                <p:cNvPr id="40" name="Flowchart: Decision 39"/>
                <p:cNvSpPr/>
                <p:nvPr/>
              </p:nvSpPr>
              <p:spPr>
                <a:xfrm>
                  <a:off x="8056156" y="2898840"/>
                  <a:ext cx="230188" cy="152400"/>
                </a:xfrm>
                <a:prstGeom prst="flowChartDecisio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</p:grpSp>
          <p:cxnSp>
            <p:nvCxnSpPr>
              <p:cNvPr id="32" name="Straight Connector 31"/>
              <p:cNvCxnSpPr>
                <a:cxnSpLocks/>
              </p:cNvCxnSpPr>
              <p:nvPr/>
            </p:nvCxnSpPr>
            <p:spPr>
              <a:xfrm>
                <a:off x="8716296" y="4781144"/>
                <a:ext cx="290963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</p:cNvCxnSpPr>
              <p:nvPr/>
            </p:nvCxnSpPr>
            <p:spPr>
              <a:xfrm>
                <a:off x="8716296" y="5152416"/>
                <a:ext cx="2909632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>
              <a:cxnSpLocks/>
              <a:stCxn id="41" idx="1"/>
              <a:endCxn id="41" idx="3"/>
            </p:cNvCxnSpPr>
            <p:nvPr/>
          </p:nvCxnSpPr>
          <p:spPr>
            <a:xfrm>
              <a:off x="4329686" y="4948938"/>
              <a:ext cx="25146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>
            <a:stCxn id="21" idx="1"/>
            <a:endCxn id="41" idx="3"/>
          </p:cNvCxnSpPr>
          <p:nvPr/>
        </p:nvCxnSpPr>
        <p:spPr>
          <a:xfrm flipH="1" flipV="1">
            <a:off x="6113370" y="5406139"/>
            <a:ext cx="187201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36" idx="2"/>
            <a:endCxn id="41" idx="1"/>
          </p:cNvCxnSpPr>
          <p:nvPr/>
        </p:nvCxnSpPr>
        <p:spPr>
          <a:xfrm rot="16200000" flipH="1">
            <a:off x="2314972" y="4122341"/>
            <a:ext cx="1519938" cy="104765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noProof="1">
                <a:latin typeface="+mj-lt"/>
              </a:rPr>
              <a:t>Create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Command Pattern</a:t>
            </a:r>
            <a:r>
              <a:rPr lang="en-US" noProof="1">
                <a:latin typeface="+mj-lt"/>
              </a:rPr>
              <a:t> Executor and provide: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Command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execute()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Executor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executeCommand(Command command)</a:t>
            </a:r>
          </a:p>
          <a:p>
            <a:r>
              <a:rPr lang="en-US" noProof="1">
                <a:latin typeface="+mj-lt"/>
              </a:rPr>
              <a:t>Concrete Executor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CommandExecutor</a:t>
            </a:r>
          </a:p>
          <a:p>
            <a:r>
              <a:rPr lang="en-US" noProof="1">
                <a:latin typeface="+mj-lt"/>
              </a:rPr>
              <a:t>Concrete Commands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TargetCommand(Attacker, Target)</a:t>
            </a:r>
            <a:endParaRPr lang="en-US" noProof="1">
              <a:latin typeface="+mj-lt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AttackCommand(Attacker)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Command</a:t>
            </a:r>
          </a:p>
        </p:txBody>
      </p:sp>
    </p:spTree>
    <p:extLst>
      <p:ext uri="{BB962C8B-B14F-4D97-AF65-F5344CB8AC3E}">
        <p14:creationId xmlns:p14="http://schemas.microsoft.com/office/powerpoint/2010/main" val="7700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Executor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106031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Command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execute();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2616636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Executor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executeCommand(Command 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34575"/>
            <a:ext cx="1084049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CommandExecutor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Executor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executeCommand(Command command)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command.execute();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4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Executor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4212" y="1137821"/>
            <a:ext cx="1080030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AttackCommand implements Command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attacker;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AttackCommand(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attacker)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this.attacker = attacker;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execute()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this.attacker.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attack()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99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Chain of Responsibility, Command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Design Patterns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Creational, Structural,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Behavioural</a:t>
            </a:r>
          </a:p>
          <a:p>
            <a:pPr>
              <a:lnSpc>
                <a:spcPct val="110000"/>
              </a:lnSpc>
            </a:pPr>
            <a:r>
              <a:rPr lang="en-GB" dirty="0"/>
              <a:t>Chain of Responsibility</a:t>
            </a:r>
          </a:p>
          <a:p>
            <a:pPr>
              <a:lnSpc>
                <a:spcPct val="110000"/>
              </a:lnSpc>
            </a:pPr>
            <a:r>
              <a:rPr lang="en-GB" dirty="0"/>
              <a:t>Command</a:t>
            </a:r>
          </a:p>
          <a:p>
            <a:pPr>
              <a:lnSpc>
                <a:spcPct val="110000"/>
              </a:lnSpc>
            </a:pPr>
            <a:r>
              <a:rPr lang="en-GB" dirty="0"/>
              <a:t>Mediator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GB" dirty="0"/>
              <a:t>Observer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GB" dirty="0"/>
              <a:t>Mediator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Handling Groups of Colleagues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960813" y="1808805"/>
            <a:ext cx="4267200" cy="2534595"/>
          </a:xfrm>
          <a:prstGeom prst="roundRect">
            <a:avLst>
              <a:gd name="adj" fmla="val 42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20482" name="Picture 2" descr="Image result for medi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21236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Encapsulate</a:t>
            </a:r>
            <a:r>
              <a:rPr lang="en-US" dirty="0"/>
              <a:t> how a set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interact</a:t>
            </a: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Colleagues</a:t>
            </a:r>
            <a:r>
              <a:rPr lang="en-GB" dirty="0"/>
              <a:t> are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decoupled</a:t>
            </a:r>
            <a:r>
              <a:rPr lang="en-GB" dirty="0"/>
              <a:t> to one another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 Design Pattern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28956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 mediator = new GroupController();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addColleague(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Colleague()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addColleague(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Colleague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moveAll()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updateAll()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18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Mediator, Colleague</a:t>
            </a:r>
          </a:p>
          <a:p>
            <a:r>
              <a:rPr lang="en-US" dirty="0" err="1"/>
              <a:t>ConcreteMediator</a:t>
            </a:r>
            <a:r>
              <a:rPr lang="en-US" dirty="0"/>
              <a:t>, </a:t>
            </a:r>
            <a:r>
              <a:rPr lang="en-US" dirty="0" err="1"/>
              <a:t>ConcreteColleague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 – UML</a:t>
            </a:r>
          </a:p>
        </p:txBody>
      </p:sp>
      <p:cxnSp>
        <p:nvCxnSpPr>
          <p:cNvPr id="18" name="Straight Arrow Connector 17"/>
          <p:cNvCxnSpPr>
            <a:cxnSpLocks/>
            <a:stCxn id="22" idx="1"/>
            <a:endCxn id="26" idx="3"/>
          </p:cNvCxnSpPr>
          <p:nvPr/>
        </p:nvCxnSpPr>
        <p:spPr>
          <a:xfrm flipH="1">
            <a:off x="3820981" y="3276600"/>
            <a:ext cx="2819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05043" y="2819400"/>
            <a:ext cx="9778738" cy="2891538"/>
            <a:chOff x="913740" y="3048000"/>
            <a:chExt cx="9778738" cy="2891538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6349078" y="30480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Colleague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4606287" y="5025138"/>
              <a:ext cx="2913898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ConcreteColleague</a:t>
              </a:r>
              <a:endParaRPr lang="en-GB" dirty="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15078" y="30480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Mediator</a:t>
              </a: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913740" y="5025138"/>
              <a:ext cx="27219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ConcreteMediator</a:t>
              </a:r>
              <a:endParaRPr lang="en-GB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7932668" y="5025138"/>
              <a:ext cx="275981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ConcreteColleague</a:t>
              </a:r>
              <a:endParaRPr lang="en-GB" dirty="0"/>
            </a:p>
          </p:txBody>
        </p:sp>
      </p:grpSp>
      <p:cxnSp>
        <p:nvCxnSpPr>
          <p:cNvPr id="38" name="Connector: Elbow 37"/>
          <p:cNvCxnSpPr>
            <a:cxnSpLocks/>
            <a:stCxn id="41" idx="0"/>
            <a:endCxn id="22" idx="2"/>
          </p:cNvCxnSpPr>
          <p:nvPr/>
        </p:nvCxnSpPr>
        <p:spPr>
          <a:xfrm rot="5400000" flipH="1" flipV="1">
            <a:off x="6594741" y="3493598"/>
            <a:ext cx="1062738" cy="154314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5" idx="0"/>
            <a:endCxn id="22" idx="2"/>
          </p:cNvCxnSpPr>
          <p:nvPr/>
        </p:nvCxnSpPr>
        <p:spPr>
          <a:xfrm rot="16200000" flipV="1">
            <a:off x="8219410" y="3412071"/>
            <a:ext cx="1062738" cy="170619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31" idx="0"/>
            <a:endCxn id="26" idx="2"/>
          </p:cNvCxnSpPr>
          <p:nvPr/>
        </p:nvCxnSpPr>
        <p:spPr>
          <a:xfrm flipH="1" flipV="1">
            <a:off x="2563681" y="3733800"/>
            <a:ext cx="2312" cy="1062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cxnSpLocks/>
            <a:stCxn id="31" idx="2"/>
            <a:endCxn id="41" idx="2"/>
          </p:cNvCxnSpPr>
          <p:nvPr/>
        </p:nvCxnSpPr>
        <p:spPr>
          <a:xfrm rot="16200000" flipH="1">
            <a:off x="4460266" y="3816665"/>
            <a:ext cx="12700" cy="3788546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cxnSpLocks/>
            <a:stCxn id="31" idx="2"/>
            <a:endCxn id="35" idx="2"/>
          </p:cNvCxnSpPr>
          <p:nvPr/>
        </p:nvCxnSpPr>
        <p:spPr>
          <a:xfrm rot="16200000" flipH="1">
            <a:off x="6084934" y="2191996"/>
            <a:ext cx="12700" cy="7037883"/>
          </a:xfrm>
          <a:prstGeom prst="bentConnector3">
            <a:avLst>
              <a:gd name="adj1" fmla="val 386807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noProof="1">
                <a:latin typeface="+mj-lt"/>
              </a:rPr>
              <a:t>Create a Mediator and provide: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AttackGroup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addMember(Attacker)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groupTarget(Target)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groupAttack()</a:t>
            </a:r>
          </a:p>
          <a:p>
            <a:r>
              <a:rPr lang="en-US" noProof="1">
                <a:latin typeface="+mj-lt"/>
              </a:rPr>
              <a:t>Concrete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en-US" noProof="1">
                <a:latin typeface="+mj-lt"/>
              </a:rPr>
              <a:t> that implements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AttackGroup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>
                <a:latin typeface="+mj-lt"/>
              </a:rPr>
              <a:t>Concrete Commands: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GroupTargetCommand(AttackGroup, Target)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GroupAttackCommand(AttackGroup)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Group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766412" y="4587310"/>
            <a:ext cx="1676400" cy="1421698"/>
            <a:chOff x="8761412" y="2514600"/>
            <a:chExt cx="1676400" cy="1421698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8761412" y="2514600"/>
              <a:ext cx="1676400" cy="142169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012" y="2615849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481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Group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2199144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AttackGroup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addMember(Attacker attacker);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groupTarget(Target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groupAttack();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Group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106031"/>
            <a:ext cx="10840496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Group implements AttackGroup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List&lt;Attacker&gt; attackers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Group()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this.attackers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addMember(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 attacker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groupTarget(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 target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groupAttack()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2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Group (3)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106031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GroupTargetCommand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AttackGroup group;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Target target</a:t>
            </a:r>
            <a:r>
              <a:rPr lang="en-GB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GroupTargetCommand(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AttackGroup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group,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target)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this.group = group;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this.target = target;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execute()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this.group.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groupTarget(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this.target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GB" dirty="0"/>
              <a:t>Observer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Handle Events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0813" y="1808805"/>
            <a:ext cx="4267200" cy="2534595"/>
            <a:chOff x="3960813" y="1808805"/>
            <a:chExt cx="4267200" cy="2534595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960813" y="1808805"/>
              <a:ext cx="4267200" cy="2534595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1506" name="Picture 2" descr="Image result for observ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812" y="2057400"/>
              <a:ext cx="2082054" cy="20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710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Define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en-GB" dirty="0"/>
              <a:t> relationship</a:t>
            </a:r>
          </a:p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Update observers</a:t>
            </a:r>
            <a:r>
              <a:rPr lang="en-GB" dirty="0"/>
              <a:t> once an event in the subject occurs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1242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 subject = new Subject();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addObserver(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mediator.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addObserver(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observers are notified after a state change</a:t>
            </a:r>
          </a:p>
        </p:txBody>
      </p:sp>
    </p:spTree>
    <p:extLst>
      <p:ext uri="{BB962C8B-B14F-4D97-AF65-F5344CB8AC3E}">
        <p14:creationId xmlns:p14="http://schemas.microsoft.com/office/powerpoint/2010/main" val="41644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Subject, Observer</a:t>
            </a:r>
          </a:p>
          <a:p>
            <a:r>
              <a:rPr lang="en-US" dirty="0" err="1"/>
              <a:t>ConcreteObserver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– UML</a:t>
            </a:r>
          </a:p>
        </p:txBody>
      </p:sp>
      <p:cxnSp>
        <p:nvCxnSpPr>
          <p:cNvPr id="23" name="Straight Connector 22"/>
          <p:cNvCxnSpPr>
            <a:cxnSpLocks/>
            <a:stCxn id="22" idx="1"/>
            <a:endCxn id="22" idx="3"/>
          </p:cNvCxnSpPr>
          <p:nvPr/>
        </p:nvCxnSpPr>
        <p:spPr>
          <a:xfrm>
            <a:off x="6640381" y="3737862"/>
            <a:ext cx="2514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51140" y="2899662"/>
            <a:ext cx="9832641" cy="3120138"/>
            <a:chOff x="1151140" y="2590800"/>
            <a:chExt cx="9832641" cy="3120138"/>
          </a:xfrm>
        </p:grpSpPr>
        <p:cxnSp>
          <p:nvCxnSpPr>
            <p:cNvPr id="38" name="Connector: Elbow 37"/>
            <p:cNvCxnSpPr>
              <a:cxnSpLocks/>
              <a:stCxn id="41" idx="0"/>
              <a:endCxn id="22" idx="2"/>
            </p:cNvCxnSpPr>
            <p:nvPr/>
          </p:nvCxnSpPr>
          <p:spPr>
            <a:xfrm rot="5400000" flipH="1" flipV="1">
              <a:off x="6670941" y="3569798"/>
              <a:ext cx="910338" cy="1543142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/>
            <p:cNvCxnSpPr>
              <a:cxnSpLocks/>
              <a:stCxn id="35" idx="0"/>
              <a:endCxn id="22" idx="2"/>
            </p:cNvCxnSpPr>
            <p:nvPr/>
          </p:nvCxnSpPr>
          <p:spPr>
            <a:xfrm rot="16200000" flipV="1">
              <a:off x="8295610" y="3488271"/>
              <a:ext cx="910338" cy="170619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5332412" y="3429000"/>
              <a:ext cx="130796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/>
            <p:cNvSpPr/>
            <p:nvPr/>
          </p:nvSpPr>
          <p:spPr>
            <a:xfrm>
              <a:off x="6640381" y="29718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Observer</a:t>
              </a:r>
            </a:p>
            <a:p>
              <a:pPr algn="ctr"/>
              <a:r>
                <a:rPr lang="en-GB" dirty="0"/>
                <a:t>+notify()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4897590" y="4796538"/>
              <a:ext cx="2913898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8223971" y="4796538"/>
              <a:ext cx="275981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51140" y="2590800"/>
              <a:ext cx="4403952" cy="1676400"/>
              <a:chOff x="1151140" y="2819400"/>
              <a:chExt cx="4403952" cy="1676400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1163088" y="2819400"/>
                <a:ext cx="4169324" cy="1676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Subject</a:t>
                </a:r>
              </a:p>
              <a:p>
                <a:pPr algn="ctr"/>
                <a:r>
                  <a:rPr lang="en-GB" dirty="0"/>
                  <a:t>-ObserverCollection</a:t>
                </a:r>
              </a:p>
              <a:p>
                <a:pPr algn="ctr"/>
                <a:r>
                  <a:rPr lang="en-GB" dirty="0"/>
                  <a:t>+registerObserver(Observer)</a:t>
                </a:r>
              </a:p>
              <a:p>
                <a:pPr algn="ctr"/>
                <a:r>
                  <a:rPr lang="en-GB" dirty="0"/>
                  <a:t>+notifyObservers()</a:t>
                </a:r>
              </a:p>
            </p:txBody>
          </p:sp>
          <p:sp>
            <p:nvSpPr>
              <p:cNvPr id="24" name="Flowchart: Decision 23"/>
              <p:cNvSpPr/>
              <p:nvPr/>
            </p:nvSpPr>
            <p:spPr>
              <a:xfrm>
                <a:off x="5324904" y="3591128"/>
                <a:ext cx="230188" cy="152400"/>
              </a:xfrm>
              <a:prstGeom prst="flowChartDecis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1163088" y="3276600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>
              <a:xfrm>
                <a:off x="1151140" y="3686784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60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err="1" smtClean="0"/>
              <a:t>JavaFundamentals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Implement the following: </a:t>
            </a:r>
          </a:p>
          <a:p>
            <a:r>
              <a:rPr lang="en-US" noProof="1"/>
              <a:t>interface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endParaRPr lang="en-US" noProof="1">
              <a:latin typeface="+mj-lt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register(Observer)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unregister(Observer)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notifyObservers()</a:t>
            </a:r>
          </a:p>
          <a:p>
            <a:r>
              <a:rPr lang="en-US" noProof="1">
                <a:latin typeface="+mj-lt"/>
              </a:rPr>
              <a:t>interface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Observer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update(int)</a:t>
            </a:r>
          </a:p>
          <a:p>
            <a:r>
              <a:rPr lang="en-US" noProof="1">
                <a:latin typeface="+mj-lt"/>
              </a:rPr>
              <a:t>If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Target</a:t>
            </a:r>
            <a:r>
              <a:rPr lang="en-US" noProof="1">
                <a:latin typeface="+mj-lt"/>
              </a:rPr>
              <a:t> dies, it should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send reward</a:t>
            </a:r>
            <a:r>
              <a:rPr lang="en-US" noProof="1">
                <a:latin typeface="+mj-lt"/>
              </a:rPr>
              <a:t> to all of its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Observers</a:t>
            </a:r>
            <a:r>
              <a:rPr lang="en-US" noProof="1"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Observer</a:t>
            </a:r>
          </a:p>
        </p:txBody>
      </p:sp>
      <p:pic>
        <p:nvPicPr>
          <p:cNvPr id="9218" name="Picture 2" descr="Image result for chest go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505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447800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register(Observer 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unregister(Observer 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notifyObservers();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495800"/>
            <a:ext cx="1084049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 extends Subject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1612" y="5105400"/>
            <a:ext cx="3343231" cy="865853"/>
          </a:xfrm>
          <a:prstGeom prst="wedgeRoundRectCallout">
            <a:avLst>
              <a:gd name="adj1" fmla="val -57211"/>
              <a:gd name="adj2" fmla="val -5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* This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violation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ISP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find a better solution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917918"/>
            <a:ext cx="1084049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Observer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update(int val);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746718"/>
            <a:ext cx="10840496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class Hero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implementation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Observer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716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 observer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this.observers.add(observer);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unregister(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 observer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this.observers.remove(observer);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//Continues on next slide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488639" y="2133600"/>
            <a:ext cx="3276600" cy="825918"/>
          </a:xfrm>
          <a:prstGeom prst="wedgeRoundRectCallout">
            <a:avLst>
              <a:gd name="adj1" fmla="val -56865"/>
              <a:gd name="adj2" fmla="val -42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Add methods to Dragon implementation</a:t>
            </a:r>
            <a:endParaRPr lang="bg-BG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165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Observer(2)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71600"/>
            <a:ext cx="10840496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notifyObservers()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(Observer observer : observers)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observer.update(this.reward);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0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383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Design Patterns, are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common solutions</a:t>
            </a:r>
            <a:r>
              <a:rPr lang="en-GB" sz="3200" dirty="0"/>
              <a:t> to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common problems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To learn more about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object communication</a:t>
            </a:r>
            <a:r>
              <a:rPr lang="en-GB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sz="3000" dirty="0"/>
              <a:t>Practice </a:t>
            </a: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behavioural design patterns</a:t>
            </a:r>
          </a:p>
          <a:p>
            <a:pPr lvl="1">
              <a:lnSpc>
                <a:spcPct val="100000"/>
              </a:lnSpc>
            </a:pP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Pick a pattern</a:t>
            </a:r>
            <a:r>
              <a:rPr lang="en-GB" sz="3000" dirty="0"/>
              <a:t> and think of a </a:t>
            </a: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specific problem</a:t>
            </a:r>
            <a:r>
              <a:rPr lang="en-GB" sz="3000" dirty="0"/>
              <a:t> where you can use it</a:t>
            </a:r>
          </a:p>
          <a:p>
            <a:pPr lvl="1">
              <a:lnSpc>
                <a:spcPct val="100000"/>
              </a:lnSpc>
            </a:pP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GB" sz="3000" dirty="0"/>
              <a:t> the solution that you've come up with</a:t>
            </a:r>
          </a:p>
          <a:p>
            <a:pPr>
              <a:lnSpc>
                <a:spcPct val="100000"/>
              </a:lnSpc>
            </a:pPr>
            <a:r>
              <a:rPr lang="en-GB" dirty="0"/>
              <a:t>The same applies for object creation (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Creational patterns</a:t>
            </a:r>
            <a:r>
              <a:rPr lang="en-GB" dirty="0"/>
              <a:t>) and class structure (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Structural patterns</a:t>
            </a:r>
            <a:r>
              <a:rPr lang="en-GB" dirty="0"/>
              <a:t>)</a:t>
            </a: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849773" y="1447800"/>
            <a:ext cx="1339052" cy="14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Communication and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72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Common Solutions to Common Problems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79896" y="2581739"/>
            <a:ext cx="5629032" cy="1228261"/>
            <a:chOff x="3275012" y="2552117"/>
            <a:chExt cx="5629032" cy="1228261"/>
          </a:xfrm>
        </p:grpSpPr>
        <p:grpSp>
          <p:nvGrpSpPr>
            <p:cNvPr id="7" name="Group 6"/>
            <p:cNvGrpSpPr/>
            <p:nvPr/>
          </p:nvGrpSpPr>
          <p:grpSpPr>
            <a:xfrm>
              <a:off x="3275012" y="2554290"/>
              <a:ext cx="1738200" cy="1226088"/>
              <a:chOff x="8471012" y="2106849"/>
              <a:chExt cx="2590800" cy="1668284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8471012" y="2106849"/>
                <a:ext cx="2590800" cy="166828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9" name="Picture 2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6312" y="2174933"/>
                <a:ext cx="1600200" cy="1600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5220428" y="2552117"/>
              <a:ext cx="1738200" cy="1226086"/>
              <a:chOff x="8821112" y="3124200"/>
              <a:chExt cx="1890600" cy="1336731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8821112" y="3124200"/>
                <a:ext cx="1890600" cy="133673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2" name="Picture 6" descr="Image result for factory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53081" y="3276600"/>
                <a:ext cx="1026662" cy="1026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7165844" y="2552117"/>
              <a:ext cx="1738200" cy="1226086"/>
              <a:chOff x="8304212" y="5029200"/>
              <a:chExt cx="1890600" cy="1336731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8304212" y="5029200"/>
                <a:ext cx="1890600" cy="133673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5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170252">
                <a:off x="8559076" y="5134469"/>
                <a:ext cx="1126192" cy="1126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Related imag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879924">
                <a:off x="9455408" y="5213524"/>
                <a:ext cx="535715" cy="535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989" y="990600"/>
            <a:ext cx="856782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Structural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Class and Object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composition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Creational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Object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creation</a:t>
            </a:r>
            <a:r>
              <a:rPr lang="en-US" dirty="0"/>
              <a:t> mechanisms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Behavioral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about Object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communication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Patterns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31790" y="1715134"/>
            <a:ext cx="1738200" cy="1226088"/>
            <a:chOff x="8471012" y="2106849"/>
            <a:chExt cx="2590800" cy="1668284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8471012" y="2106849"/>
              <a:ext cx="2590800" cy="166828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386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6312" y="2174933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031790" y="3020423"/>
            <a:ext cx="1738200" cy="1226086"/>
            <a:chOff x="8821112" y="3124200"/>
            <a:chExt cx="1890600" cy="1336731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8821112" y="3124200"/>
              <a:ext cx="1890600" cy="133673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390" name="Picture 6" descr="Image result for factor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081" y="3276600"/>
              <a:ext cx="1026662" cy="1026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031790" y="4335279"/>
            <a:ext cx="1738200" cy="1226086"/>
            <a:chOff x="8304212" y="5029200"/>
            <a:chExt cx="1890600" cy="1336731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8304212" y="5029200"/>
              <a:ext cx="1890600" cy="133673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6" name="Picture 2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70252">
              <a:off x="8559076" y="5134469"/>
              <a:ext cx="1126192" cy="1126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Related 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79924">
              <a:off x="9455408" y="5213524"/>
              <a:ext cx="535715" cy="53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8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Decoupling Requests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60812" y="1828800"/>
            <a:ext cx="4267200" cy="2534595"/>
            <a:chOff x="3960813" y="1524000"/>
            <a:chExt cx="4267200" cy="2534595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3960813" y="1524000"/>
              <a:ext cx="4267200" cy="2534595"/>
            </a:xfrm>
            <a:prstGeom prst="roundRect">
              <a:avLst>
                <a:gd name="adj" fmla="val 42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7410" name="Picture 2" descr="Image result for chain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718" y="1742602"/>
              <a:ext cx="2097390" cy="209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13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Decouples</a:t>
            </a:r>
            <a:r>
              <a:rPr lang="en-US" dirty="0"/>
              <a:t> sender and receiver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Chains multiple receivers</a:t>
            </a:r>
            <a:r>
              <a:rPr lang="en-US" dirty="0"/>
              <a:t> that can handle a request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undoable requests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353812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Logger requestLogger = new Logger();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Logger messageLogger = new Logger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requestLogger.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messageLogger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requestLogger.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"…"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656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Handler, ConcreteHandler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 – UML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024728" y="2514600"/>
            <a:ext cx="8396840" cy="3124200"/>
            <a:chOff x="2024728" y="2514600"/>
            <a:chExt cx="8396840" cy="3124200"/>
          </a:xfrm>
        </p:grpSpPr>
        <p:grpSp>
          <p:nvGrpSpPr>
            <p:cNvPr id="39" name="Group 38"/>
            <p:cNvGrpSpPr/>
            <p:nvPr/>
          </p:nvGrpSpPr>
          <p:grpSpPr>
            <a:xfrm>
              <a:off x="2024728" y="2514600"/>
              <a:ext cx="8139368" cy="3124200"/>
              <a:chOff x="1243678" y="3048000"/>
              <a:chExt cx="8139368" cy="3124200"/>
            </a:xfrm>
          </p:grpSpPr>
          <p:sp>
            <p:nvSpPr>
              <p:cNvPr id="15" name="Rectangle: Rounded Corners 14"/>
              <p:cNvSpPr/>
              <p:nvPr/>
            </p:nvSpPr>
            <p:spPr>
              <a:xfrm>
                <a:off x="5408612" y="30480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Handler</a:t>
                </a:r>
              </a:p>
              <a:p>
                <a:pPr algn="ctr"/>
                <a:r>
                  <a:rPr lang="en-GB" dirty="0"/>
                  <a:t>+handleRequest()</a:t>
                </a:r>
              </a:p>
            </p:txBody>
          </p:sp>
          <p:cxnSp>
            <p:nvCxnSpPr>
              <p:cNvPr id="17" name="Straight Connector 16"/>
              <p:cNvCxnSpPr>
                <a:cxnSpLocks/>
                <a:stCxn id="15" idx="1"/>
                <a:endCxn id="15" idx="3"/>
              </p:cNvCxnSpPr>
              <p:nvPr/>
            </p:nvCxnSpPr>
            <p:spPr>
              <a:xfrm>
                <a:off x="5408612" y="3505200"/>
                <a:ext cx="25146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/>
              <p:cNvSpPr/>
              <p:nvPr/>
            </p:nvSpPr>
            <p:spPr>
              <a:xfrm>
                <a:off x="3960812" y="52578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ConcreteHandler</a:t>
                </a:r>
              </a:p>
              <a:p>
                <a:pPr algn="ctr"/>
                <a:r>
                  <a:rPr lang="en-GB" dirty="0"/>
                  <a:t>+handleRequest()</a:t>
                </a:r>
              </a:p>
            </p:txBody>
          </p:sp>
          <p:sp>
            <p:nvSpPr>
              <p:cNvPr id="21" name="Rectangle: Rounded Corners 20"/>
              <p:cNvSpPr/>
              <p:nvPr/>
            </p:nvSpPr>
            <p:spPr>
              <a:xfrm>
                <a:off x="6868446" y="52578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ConcreteHandler</a:t>
                </a:r>
              </a:p>
              <a:p>
                <a:pPr algn="ctr"/>
                <a:r>
                  <a:rPr lang="en-GB" dirty="0"/>
                  <a:t>+handleRequest()</a:t>
                </a:r>
              </a:p>
            </p:txBody>
          </p:sp>
          <p:cxnSp>
            <p:nvCxnSpPr>
              <p:cNvPr id="23" name="Connector: Elbow 22"/>
              <p:cNvCxnSpPr>
                <a:stCxn id="20" idx="0"/>
                <a:endCxn id="15" idx="2"/>
              </p:cNvCxnSpPr>
              <p:nvPr/>
            </p:nvCxnSpPr>
            <p:spPr>
              <a:xfrm rot="5400000" flipH="1" flipV="1">
                <a:off x="5294312" y="3886200"/>
                <a:ext cx="1295400" cy="1447800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/>
              <p:cNvCxnSpPr>
                <a:cxnSpLocks/>
                <a:stCxn id="21" idx="0"/>
                <a:endCxn id="15" idx="2"/>
              </p:cNvCxnSpPr>
              <p:nvPr/>
            </p:nvCxnSpPr>
            <p:spPr>
              <a:xfrm rot="16200000" flipV="1">
                <a:off x="6748129" y="3880183"/>
                <a:ext cx="1295400" cy="1459834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/>
              <p:cNvCxnSpPr>
                <a:cxnSpLocks/>
                <a:stCxn id="21" idx="3"/>
                <a:endCxn id="15" idx="3"/>
              </p:cNvCxnSpPr>
              <p:nvPr/>
            </p:nvCxnSpPr>
            <p:spPr>
              <a:xfrm flipH="1" flipV="1">
                <a:off x="7923212" y="3505200"/>
                <a:ext cx="1459834" cy="2209800"/>
              </a:xfrm>
              <a:prstGeom prst="bentConnector3">
                <a:avLst>
                  <a:gd name="adj1" fmla="val -29653"/>
                </a:avLst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/>
              <p:cNvSpPr/>
              <p:nvPr/>
            </p:nvSpPr>
            <p:spPr>
              <a:xfrm>
                <a:off x="1243678" y="3048000"/>
                <a:ext cx="2514600" cy="914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Client</a:t>
                </a:r>
              </a:p>
            </p:txBody>
          </p:sp>
          <p:cxnSp>
            <p:nvCxnSpPr>
              <p:cNvPr id="38" name="Straight Arrow Connector 37"/>
              <p:cNvCxnSpPr>
                <a:stCxn id="36" idx="3"/>
                <a:endCxn id="15" idx="1"/>
              </p:cNvCxnSpPr>
              <p:nvPr/>
            </p:nvCxnSpPr>
            <p:spPr>
              <a:xfrm>
                <a:off x="3758278" y="3505200"/>
                <a:ext cx="165033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lowchart: Decision 39"/>
            <p:cNvSpPr/>
            <p:nvPr/>
          </p:nvSpPr>
          <p:spPr>
            <a:xfrm>
              <a:off x="10191380" y="5111886"/>
              <a:ext cx="230188" cy="15240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>
                <a:latin typeface="+mj-lt"/>
              </a:rPr>
              <a:t>Create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Chain of Responsibility</a:t>
            </a:r>
            <a:r>
              <a:rPr lang="en-US" noProof="1">
                <a:latin typeface="+mj-lt"/>
              </a:rPr>
              <a:t> Logger and provide: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 LogType</a:t>
            </a:r>
            <a:r>
              <a:rPr lang="en-US" noProof="1">
                <a:latin typeface="+mj-lt"/>
              </a:rPr>
              <a:t> (</a:t>
            </a:r>
            <a:r>
              <a:rPr lang="en-GB" noProof="1">
                <a:latin typeface="+mj-lt"/>
              </a:rPr>
              <a:t>ATTACK, MAGIC, TARGET, ERROR, EVENT</a:t>
            </a:r>
            <a:r>
              <a:rPr lang="en-US" noProof="1">
                <a:latin typeface="+mj-lt"/>
              </a:rPr>
              <a:t>)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interface Handler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handle(LogType, String)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b="1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setSuccessor(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Handler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noProof="1">
                <a:latin typeface="+mj-lt"/>
              </a:rPr>
              <a:t>Concrete loggers that log messages to console: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CombatLogger</a:t>
            </a:r>
            <a:r>
              <a:rPr lang="en-US" noProof="1">
                <a:latin typeface="+mj-lt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EventLogger</a:t>
            </a:r>
          </a:p>
          <a:p>
            <a:pPr lvl="1"/>
            <a:r>
              <a:rPr lang="en-US" noProof="1">
                <a:latin typeface="+mj-lt"/>
              </a:rPr>
              <a:t>Log in format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"TYPE: message"</a:t>
            </a:r>
            <a:r>
              <a:rPr lang="en-US" noProof="1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Logger</a:t>
            </a:r>
          </a:p>
        </p:txBody>
      </p:sp>
      <p:pic>
        <p:nvPicPr>
          <p:cNvPr id="5" name="Picture 2" descr="Image result for logg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2" y="49530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1438</Words>
  <Application>Microsoft Office PowerPoint</Application>
  <PresentationFormat>Custom</PresentationFormat>
  <Paragraphs>376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Object Communication and Events</vt:lpstr>
      <vt:lpstr>Table of Contents</vt:lpstr>
      <vt:lpstr>Questions</vt:lpstr>
      <vt:lpstr>Design Pattern</vt:lpstr>
      <vt:lpstr>Design Patterns</vt:lpstr>
      <vt:lpstr>Chain of Responsibility</vt:lpstr>
      <vt:lpstr>Chain of Responsibility</vt:lpstr>
      <vt:lpstr>Chain of Responsibility – UML</vt:lpstr>
      <vt:lpstr>Problem: Logger</vt:lpstr>
      <vt:lpstr>Solution: Logger</vt:lpstr>
      <vt:lpstr>Solution: Logger (2)</vt:lpstr>
      <vt:lpstr>Solution: Logger (3)</vt:lpstr>
      <vt:lpstr>Command Pattern</vt:lpstr>
      <vt:lpstr>Command Design Pattern</vt:lpstr>
      <vt:lpstr>Command – UML</vt:lpstr>
      <vt:lpstr>Problem: Command</vt:lpstr>
      <vt:lpstr>Solution: Command Executor</vt:lpstr>
      <vt:lpstr>Solution: Command Executor (2)</vt:lpstr>
      <vt:lpstr>Chain of Responsibility, Command</vt:lpstr>
      <vt:lpstr>Mediator</vt:lpstr>
      <vt:lpstr>Mediator Design Pattern</vt:lpstr>
      <vt:lpstr>Mediator – UML</vt:lpstr>
      <vt:lpstr>Problem: Group</vt:lpstr>
      <vt:lpstr>Solution: Group</vt:lpstr>
      <vt:lpstr>Solution: Group (2)</vt:lpstr>
      <vt:lpstr>Solution: Group (3)</vt:lpstr>
      <vt:lpstr>Observer</vt:lpstr>
      <vt:lpstr>Observer Design Pattern</vt:lpstr>
      <vt:lpstr>Observer – UML</vt:lpstr>
      <vt:lpstr>Problem: Observer</vt:lpstr>
      <vt:lpstr>Solution: Observer</vt:lpstr>
      <vt:lpstr>Solution: Observer</vt:lpstr>
      <vt:lpstr>Solution: Observer</vt:lpstr>
      <vt:lpstr>Solution: Observer(2)</vt:lpstr>
      <vt:lpstr>Summary</vt:lpstr>
      <vt:lpstr>Object Communication and Events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Unit Testing, Dependency Injection, Mocking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2017-12-11T10:31:03Z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