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477" r:id="rId3"/>
    <p:sldId id="478" r:id="rId4"/>
    <p:sldId id="479" r:id="rId5"/>
    <p:sldId id="467" r:id="rId6"/>
    <p:sldId id="461" r:id="rId7"/>
    <p:sldId id="462" r:id="rId8"/>
    <p:sldId id="518" r:id="rId9"/>
    <p:sldId id="519" r:id="rId10"/>
    <p:sldId id="484" r:id="rId11"/>
    <p:sldId id="505" r:id="rId12"/>
    <p:sldId id="506" r:id="rId13"/>
    <p:sldId id="504" r:id="rId14"/>
    <p:sldId id="507" r:id="rId15"/>
    <p:sldId id="508" r:id="rId16"/>
    <p:sldId id="509" r:id="rId17"/>
    <p:sldId id="510" r:id="rId18"/>
    <p:sldId id="511" r:id="rId19"/>
    <p:sldId id="486" r:id="rId20"/>
    <p:sldId id="495" r:id="rId21"/>
    <p:sldId id="489" r:id="rId22"/>
    <p:sldId id="515" r:id="rId23"/>
    <p:sldId id="516" r:id="rId24"/>
    <p:sldId id="517" r:id="rId25"/>
    <p:sldId id="513" r:id="rId26"/>
    <p:sldId id="514" r:id="rId27"/>
    <p:sldId id="520" r:id="rId28"/>
    <p:sldId id="521" r:id="rId29"/>
    <p:sldId id="523" r:id="rId30"/>
    <p:sldId id="524" r:id="rId31"/>
    <p:sldId id="525" r:id="rId32"/>
    <p:sldId id="526" r:id="rId33"/>
    <p:sldId id="498" r:id="rId34"/>
    <p:sldId id="487" r:id="rId35"/>
    <p:sldId id="458" r:id="rId36"/>
    <p:sldId id="522" r:id="rId37"/>
    <p:sldId id="502" r:id="rId38"/>
    <p:sldId id="503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05C7C7-EBA4-4677-99B1-14BC347040D8}">
          <p14:sldIdLst>
            <p14:sldId id="477"/>
            <p14:sldId id="478"/>
            <p14:sldId id="479"/>
          </p14:sldIdLst>
        </p14:section>
        <p14:section name="Encapsulation" id="{0BE80E7B-6E27-4083-984C-6A0673986BC5}">
          <p14:sldIdLst>
            <p14:sldId id="467"/>
            <p14:sldId id="461"/>
            <p14:sldId id="462"/>
            <p14:sldId id="518"/>
            <p14:sldId id="519"/>
          </p14:sldIdLst>
        </p14:section>
        <p14:section name="Access Modifiers" id="{DCA0652F-575A-4E9F-A5F3-4C36DEB2F51F}">
          <p14:sldIdLst>
            <p14:sldId id="484"/>
            <p14:sldId id="505"/>
            <p14:sldId id="506"/>
            <p14:sldId id="504"/>
            <p14:sldId id="507"/>
            <p14:sldId id="508"/>
            <p14:sldId id="509"/>
            <p14:sldId id="510"/>
            <p14:sldId id="511"/>
            <p14:sldId id="486"/>
          </p14:sldIdLst>
        </p14:section>
        <p14:section name="Encapsulation in Java" id="{9AC24745-76AA-443A-8482-266CB255225C}">
          <p14:sldIdLst>
            <p14:sldId id="495"/>
            <p14:sldId id="489"/>
            <p14:sldId id="515"/>
            <p14:sldId id="516"/>
            <p14:sldId id="517"/>
            <p14:sldId id="513"/>
            <p14:sldId id="514"/>
            <p14:sldId id="520"/>
            <p14:sldId id="521"/>
            <p14:sldId id="523"/>
            <p14:sldId id="524"/>
            <p14:sldId id="525"/>
            <p14:sldId id="526"/>
            <p14:sldId id="498"/>
            <p14:sldId id="487"/>
            <p14:sldId id="458"/>
            <p14:sldId id="522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3BE60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57" d="100"/>
          <a:sy n="57" d="100"/>
        </p:scale>
        <p:origin x="90" y="7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29-Oct-17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3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15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5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5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55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76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7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5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5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72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459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12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25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762000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1915603"/>
            <a:ext cx="7382341" cy="1235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Encapsulation, Benefits, Implementation in Java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3192"/>
            <a:ext cx="2152473" cy="2362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099208" y="3761768"/>
            <a:ext cx="12287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352801"/>
            <a:ext cx="4800600" cy="32003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2117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way that an object encapsulates itself and hides data from the outside world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</a:p>
          <a:p>
            <a:r>
              <a:rPr lang="en-US" dirty="0"/>
              <a:t>Can only be accessed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21195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be accessed only by the subclasses in other package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Protected</a:t>
            </a:r>
            <a:r>
              <a:rPr lang="en-US" sz="3600" dirty="0"/>
              <a:t> access modifier </a:t>
            </a:r>
            <a:r>
              <a:rPr lang="en-US" sz="3600" dirty="0">
                <a:solidFill>
                  <a:srgbClr val="FF0000"/>
                </a:solidFill>
              </a:rPr>
              <a:t>cannot</a:t>
            </a:r>
            <a:r>
              <a:rPr lang="en-US" sz="3600" dirty="0"/>
              <a:t> be applied to </a:t>
            </a:r>
            <a:r>
              <a:rPr lang="en-US" sz="3600" dirty="0">
                <a:solidFill>
                  <a:srgbClr val="FF0000"/>
                </a:solidFill>
              </a:rPr>
              <a:t>class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Preventing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200"/>
            <a:ext cx="8001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setName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7298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explicitly declare an access modifier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Available to any other class in the same 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343400"/>
            <a:ext cx="79248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System.out.println(rm.getName());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//Real Madrid</a:t>
            </a:r>
          </a:p>
        </p:txBody>
      </p:sp>
    </p:spTree>
    <p:extLst>
      <p:ext uri="{BB962C8B-B14F-4D97-AF65-F5344CB8AC3E}">
        <p14:creationId xmlns:p14="http://schemas.microsoft.com/office/powerpoint/2010/main" val="23560545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Class, method, 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Universe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Imports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needed</a:t>
            </a:r>
            <a:r>
              <a:rPr lang="en-US" dirty="0"/>
              <a:t> if we try to access public class in </a:t>
            </a:r>
            <a:r>
              <a:rPr lang="en-US" dirty="0">
                <a:solidFill>
                  <a:srgbClr val="FF0000"/>
                </a:solidFill>
              </a:rPr>
              <a:t>different package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method of an application has to be public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451318"/>
            <a:ext cx="7086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getName 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setName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94122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-age:Integer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+getAge():Integer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19" y="2811520"/>
            <a:ext cx="53537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56946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Integer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getFirstName() {</a:t>
            </a:r>
          </a:p>
          <a:p>
            <a:r>
              <a:rPr lang="en-US" sz="2800" dirty="0"/>
              <a:t>    return this.firstName; }</a:t>
            </a:r>
            <a:r>
              <a:rPr lang="en-GB" sz="2800" dirty="0"/>
              <a:t> </a:t>
            </a:r>
          </a:p>
          <a:p>
            <a:r>
              <a:rPr lang="en-GB" sz="2800" dirty="0"/>
              <a:t>  </a:t>
            </a:r>
            <a:r>
              <a:rPr lang="en-US" sz="2800" dirty="0"/>
              <a:t>public Integer getAge() {</a:t>
            </a:r>
          </a:p>
          <a:p>
            <a:r>
              <a:rPr lang="en-US" sz="2800" dirty="0"/>
              <a:t>    return age; }</a:t>
            </a:r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toString()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TODO</a:t>
            </a:r>
            <a:r>
              <a:rPr lang="en-GB" sz="2800" dirty="0"/>
              <a:t>: Add logic}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 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+increaseSalary(Integer):void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 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4320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524000"/>
            <a:ext cx="10667998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pPr>
              <a:spcAft>
                <a:spcPts val="1200"/>
              </a:spcAft>
            </a:pPr>
            <a:r>
              <a:rPr lang="en-GB" sz="2800" dirty="0"/>
              <a:t>  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  public 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getSalary</a:t>
            </a:r>
            <a:r>
              <a:rPr lang="en-US" sz="2800" dirty="0"/>
              <a:t>() { return this.salary; }</a:t>
            </a:r>
            <a:r>
              <a:rPr lang="en-GB" sz="2800" dirty="0"/>
              <a:t> </a:t>
            </a:r>
          </a:p>
          <a:p>
            <a:r>
              <a:rPr lang="en-GB" sz="2800" dirty="0"/>
              <a:t>  </a:t>
            </a:r>
            <a:r>
              <a:rPr lang="en-US" sz="2800" dirty="0"/>
              <a:t>public void increaseSalary(Integer percentBonus) {</a:t>
            </a:r>
          </a:p>
          <a:p>
            <a:r>
              <a:rPr lang="en-US" sz="2800" dirty="0"/>
              <a:t>    if (this.age &gt; 30) {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US" sz="2800" dirty="0"/>
              <a:t> * bonus / 100;</a:t>
            </a:r>
          </a:p>
          <a:p>
            <a:r>
              <a:rPr lang="en-US" sz="2800" dirty="0"/>
              <a:t>    }</a:t>
            </a:r>
            <a:r>
              <a:rPr lang="en-GB" sz="2800" dirty="0"/>
              <a:t> else {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+=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this.salary</a:t>
            </a:r>
            <a:r>
              <a:rPr lang="en-GB" sz="2800" dirty="0"/>
              <a:t> * bonus / 200;</a:t>
            </a:r>
          </a:p>
          <a:p>
            <a:r>
              <a:rPr lang="en-GB" sz="2800" dirty="0"/>
              <a:t>    }</a:t>
            </a:r>
          </a:p>
          <a:p>
            <a:r>
              <a:rPr lang="en-GB" sz="2800" dirty="0"/>
              <a:t>  } 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99312" y="48945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704012" y="770175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Implement Getters and Setters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62" y="2438400"/>
            <a:ext cx="3649298" cy="147967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5203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Encapsulation in 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12" y="1371600"/>
            <a:ext cx="4106400" cy="32851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39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495" y="1151121"/>
            <a:ext cx="4189518" cy="540208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</a:p>
        </p:txBody>
      </p:sp>
      <p:pic>
        <p:nvPicPr>
          <p:cNvPr id="9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67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8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/>
              <a:t>happen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 couple </a:t>
            </a:r>
            <a:r>
              <a:rPr lang="en-US" dirty="0"/>
              <a:t>your class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Contributor</a:t>
            </a:r>
            <a:r>
              <a:rPr lang="en-US" dirty="0"/>
              <a:t> of your class have to think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void setSalary(Double salary) {</a:t>
            </a:r>
          </a:p>
          <a:p>
            <a:r>
              <a:rPr lang="en-US" sz="2800" dirty="0"/>
              <a:t>  if (salary &lt; 460) {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</a:p>
          <a:p>
            <a:r>
              <a:rPr lang="en-US" sz="2800" dirty="0"/>
              <a:t>             ("Salary cannot be less than 460 leva");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37412" y="4199009"/>
            <a:ext cx="4191000" cy="906391"/>
          </a:xfrm>
          <a:prstGeom prst="wedgeRoundRectCallout">
            <a:avLst>
              <a:gd name="adj1" fmla="val -34505"/>
              <a:gd name="adj2" fmla="val -1531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Better throw exception, than print to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2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private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905000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Integer age, Double salary) {</a:t>
            </a:r>
          </a:p>
          <a:p>
            <a:r>
              <a:rPr lang="en-US" sz="2800" dirty="0"/>
              <a:t>  setFirstName(firstName);</a:t>
            </a:r>
          </a:p>
          <a:p>
            <a:r>
              <a:rPr lang="en-US" sz="2800" dirty="0"/>
              <a:t>  setLastName(lastName);</a:t>
            </a:r>
          </a:p>
          <a:p>
            <a:r>
              <a:rPr lang="en-US" sz="2800" dirty="0"/>
              <a:t>  setAge(age);</a:t>
            </a:r>
          </a:p>
          <a:p>
            <a:r>
              <a:rPr lang="en-US" sz="2800" dirty="0"/>
              <a:t>  setSalary(salary);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928785"/>
            <a:ext cx="4191000" cy="906391"/>
          </a:xfrm>
          <a:prstGeom prst="wedgeRoundRectCallout">
            <a:avLst>
              <a:gd name="adj1" fmla="val -127616"/>
              <a:gd name="adj2" fmla="val -77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is happen inside of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1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with validation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must be at least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-setAge(Integer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firstName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lastName</a:t>
            </a:r>
          </a:p>
          <a:p>
            <a:r>
              <a:rPr lang="en-US" sz="2800" dirty="0"/>
              <a:t>private void setAge(Integer age) {</a:t>
            </a:r>
          </a:p>
          <a:p>
            <a:r>
              <a:rPr lang="en-US" sz="2800" dirty="0"/>
              <a:t>  if (age &lt; 1) {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IllegalArgumentException</a:t>
            </a:r>
            <a:r>
              <a:rPr lang="en-US" sz="2800" dirty="0"/>
              <a:t>("Age cannot be </a:t>
            </a:r>
          </a:p>
          <a:p>
            <a:r>
              <a:rPr lang="en-US" sz="2800" dirty="0"/>
              <a:t>                          zero or negative integer");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800" dirty="0"/>
              <a:t> Add validation for salary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new String( "old String" );</a:t>
            </a:r>
          </a:p>
          <a:p>
            <a:r>
              <a:rPr lang="en-US" sz="2800" dirty="0"/>
              <a:t>System.out.println(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/>
              <a:t>myString.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/>
              <a:t>System.out.println(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26309983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Point( 0, 0 );</a:t>
            </a:r>
          </a:p>
          <a:p>
            <a:r>
              <a:rPr lang="en-US" sz="2800" dirty="0"/>
              <a:t>System.out.println( myPoint );</a:t>
            </a:r>
          </a:p>
          <a:p>
            <a:r>
              <a:rPr lang="en-US" sz="2800" dirty="0"/>
              <a:t>myPoint.setLocation( 1.0, 0.0 );</a:t>
            </a:r>
          </a:p>
          <a:p>
            <a:r>
              <a:rPr lang="en-US" sz="2800" dirty="0"/>
              <a:t>System.out.println(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java.awt.Point[0.0, 0.0]</a:t>
            </a:r>
          </a:p>
          <a:p>
            <a:r>
              <a:rPr lang="en-US" sz="2800" dirty="0"/>
              <a:t>java.awt.Point[1.0, 0.0]</a:t>
            </a:r>
          </a:p>
        </p:txBody>
      </p:sp>
    </p:spTree>
    <p:extLst>
      <p:ext uri="{BB962C8B-B14F-4D97-AF65-F5344CB8AC3E}">
        <p14:creationId xmlns:p14="http://schemas.microsoft.com/office/powerpoint/2010/main" val="3793430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don’t 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 is setter too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9012" y="2057400"/>
            <a:ext cx="7641164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121" y="380340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 (2)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For securing our collection we can return Collections.unmodifiableList()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0724" y="2276594"/>
            <a:ext cx="107442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52722" y="2276594"/>
            <a:ext cx="4213690" cy="1152406"/>
          </a:xfrm>
          <a:prstGeom prst="wedgeRoundRectCallout">
            <a:avLst>
              <a:gd name="adj1" fmla="val -120037"/>
              <a:gd name="adj2" fmla="val 472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rgbClr val="FFFFFF"/>
                </a:solidFill>
              </a:rPr>
              <a:t>Add new methods for functionality over list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80212" y="5815088"/>
            <a:ext cx="4724111" cy="906391"/>
          </a:xfrm>
          <a:prstGeom prst="wedgeRoundRectCallout">
            <a:avLst>
              <a:gd name="adj1" fmla="val -111503"/>
              <a:gd name="adj2" fmla="val -949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</a:rPr>
              <a:t>Return safe collections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5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99212" y="1668287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+getFirstTeam(Integer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+getReserveTeam(Double salary)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25376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838200"/>
            <a:ext cx="10667998" cy="5469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addPlayer</a:t>
            </a:r>
            <a:r>
              <a:rPr lang="en-US" sz="2800" dirty="0"/>
              <a:t>(Person person) {</a:t>
            </a:r>
          </a:p>
          <a:p>
            <a:pPr fontAlgn="base"/>
            <a:r>
              <a:rPr lang="en-US" sz="2800" dirty="0"/>
              <a:t>  if (person.getAge() &lt; 40) {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firstTeam.add(person);</a:t>
            </a:r>
          </a:p>
          <a:p>
            <a:pPr fontAlgn="base"/>
            <a:r>
              <a:rPr lang="en-US" sz="2800" dirty="0"/>
              <a:t>  } else {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reserveTeam.add(person); </a:t>
            </a:r>
          </a:p>
          <a:p>
            <a:pPr fontAlgn="base"/>
            <a:r>
              <a:rPr lang="en-US" sz="2800" dirty="0"/>
              <a:t>  } }</a:t>
            </a:r>
          </a:p>
          <a:p>
            <a:pPr fontAlgn="base"/>
            <a:r>
              <a:rPr lang="en-US" sz="2800" dirty="0"/>
              <a:t>public List&lt;Person&gt; getPlayers() {</a:t>
            </a:r>
          </a:p>
          <a:p>
            <a:pPr fontAlgn="base"/>
            <a:r>
              <a:rPr lang="en-US" sz="2800" dirty="0"/>
              <a:t>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Collections.unmodifiableList</a:t>
            </a:r>
            <a:r>
              <a:rPr lang="en-US" sz="2800" dirty="0"/>
              <a:t>(firstTeam);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//TODO: add getter for reserve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6324600"/>
            <a:ext cx="1066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#Java-OOP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994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class</a:t>
            </a:r>
            <a:r>
              <a:rPr lang="en-US" dirty="0"/>
              <a:t> can't be extended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method</a:t>
            </a:r>
            <a:r>
              <a:rPr lang="en-US" dirty="0"/>
              <a:t> 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825" y="1828800"/>
            <a:ext cx="1066799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class Animal {}</a:t>
            </a:r>
          </a:p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/>
              <a:t> class Mammal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/>
              <a:t> Animal {}</a:t>
            </a:r>
          </a:p>
          <a:p>
            <a:pPr fontAlgn="base"/>
            <a:r>
              <a:rPr lang="en-US" sz="2800" dirty="0"/>
              <a:t>public class Cat extends Mammal {}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58825" y="4114800"/>
            <a:ext cx="1066799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class Animal {</a:t>
            </a:r>
          </a:p>
          <a:p>
            <a:pPr fontAlgn="base"/>
            <a:r>
              <a:rPr lang="en-US" sz="2800" dirty="0"/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2800" dirty="0"/>
              <a:t> move(Point point) }</a:t>
            </a:r>
          </a:p>
          <a:p>
            <a:pPr fontAlgn="base"/>
            <a:r>
              <a:rPr lang="en-US" sz="2800" dirty="0"/>
              <a:t>public class Mammal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800" dirty="0"/>
              <a:t> Animal {</a:t>
            </a:r>
          </a:p>
          <a:p>
            <a:pPr fontAlgn="base"/>
            <a:r>
              <a:rPr lang="en-US" sz="2800" dirty="0"/>
              <a:t>  @override </a:t>
            </a:r>
          </a:p>
          <a:p>
            <a:pPr fontAlgn="base"/>
            <a:r>
              <a:rPr lang="en-US" sz="2800" dirty="0"/>
              <a:t>  public move() }</a:t>
            </a:r>
          </a:p>
        </p:txBody>
      </p:sp>
    </p:spTree>
    <p:extLst>
      <p:ext uri="{BB962C8B-B14F-4D97-AF65-F5344CB8AC3E}">
        <p14:creationId xmlns:p14="http://schemas.microsoft.com/office/powerpoint/2010/main" val="8230211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final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final String name;</a:t>
            </a:r>
          </a:p>
          <a:p>
            <a:r>
              <a:rPr lang="en-US" sz="2800" dirty="0"/>
              <a:t>Private final List&lt;Person&gt; firstTeam;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public Team (String name) {</a:t>
            </a:r>
          </a:p>
          <a:p>
            <a:r>
              <a:rPr lang="en-US" sz="2800" dirty="0"/>
              <a:t>  this.name = name;</a:t>
            </a:r>
          </a:p>
          <a:p>
            <a:r>
              <a:rPr lang="en-US" sz="2800" dirty="0"/>
              <a:t>  this.firstTeam = new ArrayList&lt;Person&gt; 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doSomething() {</a:t>
            </a:r>
          </a:p>
          <a:p>
            <a:r>
              <a:rPr lang="en-US" sz="2800" dirty="0"/>
              <a:t>  this.name = "";</a:t>
            </a:r>
          </a:p>
          <a:p>
            <a:r>
              <a:rPr lang="en-US" sz="2800" dirty="0"/>
              <a:t>  this.firstTeam = new Arraylist&lt;Person&gt; ();</a:t>
            </a:r>
          </a:p>
          <a:p>
            <a:r>
              <a:rPr lang="en-US" sz="2800" dirty="0"/>
              <a:t>  this.firstTeam.add(Person person)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812" y="4119727"/>
            <a:ext cx="4191000" cy="906391"/>
          </a:xfrm>
          <a:prstGeom prst="wedgeRoundRectCallout">
            <a:avLst>
              <a:gd name="adj1" fmla="val -70217"/>
              <a:gd name="adj2" fmla="val 69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</a:rPr>
              <a:t>Compile time error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365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446212" y="4876800"/>
            <a:ext cx="8938500" cy="8205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-GB" sz="54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Exercises in Class</a:t>
            </a:r>
            <a:endParaRPr sz="5400" b="1" i="0" u="none" strike="noStrike" cap="none" dirty="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761037" y="685800"/>
            <a:ext cx="399097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6"/>
          <p:cNvSpPr>
            <a:spLocks noGrp="1"/>
          </p:cNvSpPr>
          <p:nvPr>
            <p:ph type="body" idx="1"/>
          </p:nvPr>
        </p:nvSpPr>
        <p:spPr>
          <a:xfrm>
            <a:off x="455612" y="5704419"/>
            <a:ext cx="11277600" cy="1365365"/>
          </a:xfrm>
        </p:spPr>
        <p:txBody>
          <a:bodyPr/>
          <a:lstStyle/>
          <a:p>
            <a:r>
              <a:rPr lang="en-GB" dirty="0"/>
              <a:t>Validations, Mutable and Immutable Objects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33600"/>
            <a:ext cx="4182059" cy="169568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77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reduces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42" y="1905000"/>
            <a:ext cx="4856970" cy="3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99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44316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35442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1038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Objects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514600"/>
            <a:ext cx="39624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6477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getAge()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setAge()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457292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2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3735144"/>
            <a:chOff x="3351213" y="3054770"/>
            <a:chExt cx="5486400" cy="37351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 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+getAge 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-setName(String name) : void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setAge(int age) : void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66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current class instance variable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2524332"/>
            <a:ext cx="112013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812" y="4657932"/>
            <a:ext cx="112014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getFirstName() { return this.fname }</a:t>
            </a:r>
          </a:p>
          <a:p>
            <a:r>
              <a:rPr lang="en-US" sz="2800" dirty="0"/>
              <a:t>public String fullName() {</a:t>
            </a:r>
          </a:p>
          <a:p>
            <a:r>
              <a:rPr lang="en-US" sz="2800" dirty="0"/>
              <a:t>  return this.getFirstName() + " " + this.getLastName()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6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982845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pass like argument in method or constructor call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method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79412" y="1600200"/>
            <a:ext cx="115062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lastName)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 (String fname, String lName, Integer age) {</a:t>
            </a:r>
          </a:p>
          <a:p>
            <a:r>
              <a:rPr lang="en-US" sz="2800" dirty="0"/>
              <a:t>  this(fName, lName);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8671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70643270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2776</Words>
  <Application>Microsoft Office PowerPoint</Application>
  <PresentationFormat>Benutzerdefiniert</PresentationFormat>
  <Paragraphs>566</Paragraphs>
  <Slides>37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Persons by Name and Age</vt:lpstr>
      <vt:lpstr>Solution: Getters and Setters</vt:lpstr>
      <vt:lpstr>Problem: Salary Increase</vt:lpstr>
      <vt:lpstr>Solution: Getters and Setters</vt:lpstr>
      <vt:lpstr>Exercises in Class</vt:lpstr>
      <vt:lpstr>Encapsulation in Java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Mutable Fields (2)</vt:lpstr>
      <vt:lpstr>Problem: First and Reserve Team</vt:lpstr>
      <vt:lpstr>Solution: Validate Data</vt:lpstr>
      <vt:lpstr>Keyword final</vt:lpstr>
      <vt:lpstr>Keyword final (2)</vt:lpstr>
      <vt:lpstr>Encapsulation – Benefits</vt:lpstr>
      <vt:lpstr>Exercises in Class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OOP - Encapsulation</dc:title>
  <dc:subject>C# Basics Course</dc:subject>
  <dc:creator/>
  <cp:keywords>Encapsulation,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2017-10-30T06:30:00Z</dcterms:modified>
  <cp:category>programming, OOP,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