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Roboto Light"/>
      <p:regular r:id="rId23"/>
      <p:bold r:id="rId24"/>
      <p:italic r:id="rId25"/>
      <p:boldItalic r:id="rId26"/>
    </p:embeddedFont>
    <p:embeddedFont>
      <p:font typeface="Alfa Slab One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4C342E0-5096-4E28-9FAD-6A03A2B89D6A}">
  <a:tblStyle styleId="{54C342E0-5096-4E28-9FAD-6A03A2B89D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RobotoLight-bold.fntdata"/><Relationship Id="rId23" Type="http://schemas.openxmlformats.org/officeDocument/2006/relationships/font" Target="fonts/Roboto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Light-boldItalic.fntdata"/><Relationship Id="rId25" Type="http://schemas.openxmlformats.org/officeDocument/2006/relationships/font" Target="fonts/RobotoLight-italic.fntdata"/><Relationship Id="rId27" Type="http://schemas.openxmlformats.org/officeDocument/2006/relationships/font" Target="fonts/AlfaSlabOne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8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19" Type="http://schemas.openxmlformats.org/officeDocument/2006/relationships/font" Target="fonts/Roboto-regular.fntdata"/><Relationship Id="rId18" Type="http://schemas.openxmlformats.org/officeDocument/2006/relationships/font" Target="fonts/ProximaNova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51fc90e3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51fc90e3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40336824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40336824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405353ae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405353ae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405353ae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405353ae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405353ae3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405353ae3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40336824f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40336824f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40336824f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40336824f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Types of Numbers</a:t>
            </a:r>
            <a:endParaRPr sz="53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🔢</a:t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Numbers - types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types that are stored in memory in different ways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Numbers - types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types that are stored in memory in different ways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Number types have limits</a:t>
            </a:r>
            <a:br>
              <a:rPr lang="en"/>
            </a:br>
            <a:r>
              <a:rPr lang="en"/>
              <a:t>	There is a biggest and smallest number of a certain type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Numbers - types</a:t>
            </a:r>
            <a:endParaRPr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913500" y="125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{54C342E0-5096-4E28-9FAD-6A03A2B89D6A}</a:tableStyleId>
              </a:tblPr>
              <a:tblGrid>
                <a:gridCol w="773200"/>
                <a:gridCol w="974125"/>
                <a:gridCol w="2790025"/>
                <a:gridCol w="2790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Type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Size (bits)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Min value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Max value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Byte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8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-128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127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Short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16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-32768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32767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Int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32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-2147483648 (</a:t>
                      </a:r>
                      <a:r>
                        <a:rPr lang="en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-2</a:t>
                      </a:r>
                      <a:r>
                        <a:rPr baseline="30000" lang="en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31</a:t>
                      </a:r>
                      <a:r>
                        <a:rPr lang="en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)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2147483647 (</a:t>
                      </a:r>
                      <a:r>
                        <a:rPr lang="en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r>
                        <a:rPr baseline="30000" lang="en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31</a:t>
                      </a:r>
                      <a:r>
                        <a:rPr lang="en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-1)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Long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64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-9,223,372,036,854,775,808 (-2</a:t>
                      </a:r>
                      <a:r>
                        <a:rPr baseline="30000" lang="en"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64</a:t>
                      </a:r>
                      <a:r>
                        <a:rPr lang="en"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)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9,223,372,036,854,775,807 (2</a:t>
                      </a:r>
                      <a:r>
                        <a:rPr baseline="30000" lang="en"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64</a:t>
                      </a:r>
                      <a:r>
                        <a:rPr lang="en"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-1)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Numbers - types</a:t>
            </a:r>
            <a:endParaRPr/>
          </a:p>
        </p:txBody>
      </p:sp>
      <p:graphicFrame>
        <p:nvGraphicFramePr>
          <p:cNvPr id="85" name="Google Shape;85;p18"/>
          <p:cNvGraphicFramePr/>
          <p:nvPr/>
        </p:nvGraphicFramePr>
        <p:xfrm>
          <a:off x="913500" y="125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{54C342E0-5096-4E28-9FAD-6A03A2B89D6A}</a:tableStyleId>
              </a:tblPr>
              <a:tblGrid>
                <a:gridCol w="773200"/>
                <a:gridCol w="974125"/>
                <a:gridCol w="2790025"/>
                <a:gridCol w="2790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Type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Size (bits)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Min value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Max value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Byte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8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-128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127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Short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16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-32768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32767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Int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32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-2147483648 (</a:t>
                      </a:r>
                      <a:r>
                        <a:rPr lang="en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-2</a:t>
                      </a:r>
                      <a:r>
                        <a:rPr baseline="30000" lang="en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31</a:t>
                      </a:r>
                      <a:r>
                        <a:rPr lang="en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)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2147483647 (</a:t>
                      </a:r>
                      <a:r>
                        <a:rPr lang="en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r>
                        <a:rPr baseline="30000" lang="en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31</a:t>
                      </a:r>
                      <a:r>
                        <a:rPr lang="en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-1)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Long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64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-9,223,372,036,854,775,808 (-2</a:t>
                      </a:r>
                      <a:r>
                        <a:rPr baseline="30000" lang="en"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64</a:t>
                      </a:r>
                      <a:r>
                        <a:rPr lang="en"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)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9,223,372,036,854,775,807 (2</a:t>
                      </a:r>
                      <a:r>
                        <a:rPr baseline="30000" lang="en"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64</a:t>
                      </a:r>
                      <a:r>
                        <a:rPr lang="en"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-1)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graphicFrame>
        <p:nvGraphicFramePr>
          <p:cNvPr id="86" name="Google Shape;86;p18"/>
          <p:cNvGraphicFramePr/>
          <p:nvPr/>
        </p:nvGraphicFramePr>
        <p:xfrm>
          <a:off x="913500" y="360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{54C342E0-5096-4E28-9FAD-6A03A2B89D6A}</a:tableStyleId>
              </a:tblPr>
              <a:tblGrid>
                <a:gridCol w="773200"/>
                <a:gridCol w="974125"/>
                <a:gridCol w="2389900"/>
              </a:tblGrid>
              <a:tr h="39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Type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Size (bits)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Decimal digits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FEFEF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Float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32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6-7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Double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64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15-16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Numbers - types</a:t>
            </a:r>
            <a:endParaRPr/>
          </a:p>
        </p:txBody>
      </p:sp>
      <p:graphicFrame>
        <p:nvGraphicFramePr>
          <p:cNvPr id="92" name="Google Shape;92;p19"/>
          <p:cNvGraphicFramePr/>
          <p:nvPr/>
        </p:nvGraphicFramePr>
        <p:xfrm>
          <a:off x="913500" y="125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{54C342E0-5096-4E28-9FAD-6A03A2B89D6A}</a:tableStyleId>
              </a:tblPr>
              <a:tblGrid>
                <a:gridCol w="773200"/>
                <a:gridCol w="974125"/>
                <a:gridCol w="2790025"/>
                <a:gridCol w="2790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Type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Size (bits)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Min value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Max value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Byte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8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-128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127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Short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16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-32768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32767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Int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32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-2147483648 (</a:t>
                      </a:r>
                      <a:r>
                        <a:rPr lang="en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-2</a:t>
                      </a:r>
                      <a:r>
                        <a:rPr baseline="30000" lang="en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31</a:t>
                      </a:r>
                      <a:r>
                        <a:rPr lang="en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)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2147483647 (</a:t>
                      </a:r>
                      <a:r>
                        <a:rPr lang="en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r>
                        <a:rPr baseline="30000" lang="en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31</a:t>
                      </a:r>
                      <a:r>
                        <a:rPr lang="en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-1)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Long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64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-9,223,372,036,854,775,808 (-2</a:t>
                      </a:r>
                      <a:r>
                        <a:rPr baseline="30000" lang="en"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64</a:t>
                      </a:r>
                      <a:r>
                        <a:rPr lang="en"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)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9,223,372,036,854,775,807 (2</a:t>
                      </a:r>
                      <a:r>
                        <a:rPr baseline="30000" lang="en"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64</a:t>
                      </a:r>
                      <a:r>
                        <a:rPr lang="en"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-1)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graphicFrame>
        <p:nvGraphicFramePr>
          <p:cNvPr id="93" name="Google Shape;93;p19"/>
          <p:cNvGraphicFramePr/>
          <p:nvPr/>
        </p:nvGraphicFramePr>
        <p:xfrm>
          <a:off x="913500" y="360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{54C342E0-5096-4E28-9FAD-6A03A2B89D6A}</a:tableStyleId>
              </a:tblPr>
              <a:tblGrid>
                <a:gridCol w="773200"/>
                <a:gridCol w="974125"/>
                <a:gridCol w="2389900"/>
              </a:tblGrid>
              <a:tr h="39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Type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Size (bits)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Decimal digits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FEFEF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Float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32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6-7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Double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64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15-16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94" name="Google Shape;94;p19"/>
          <p:cNvSpPr txBox="1"/>
          <p:nvPr/>
        </p:nvSpPr>
        <p:spPr>
          <a:xfrm>
            <a:off x="750600" y="2371500"/>
            <a:ext cx="7642800" cy="514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" name="Google Shape;95;p19"/>
          <p:cNvSpPr txBox="1"/>
          <p:nvPr/>
        </p:nvSpPr>
        <p:spPr>
          <a:xfrm>
            <a:off x="750600" y="4321150"/>
            <a:ext cx="4508700" cy="514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Numbers - types</a:t>
            </a:r>
            <a:endParaRPr/>
          </a:p>
        </p:txBody>
      </p:sp>
      <p:sp>
        <p:nvSpPr>
          <p:cNvPr id="101" name="Google Shape;101;p20"/>
          <p:cNvSpPr txBox="1"/>
          <p:nvPr/>
        </p:nvSpPr>
        <p:spPr>
          <a:xfrm>
            <a:off x="2655750" y="1465425"/>
            <a:ext cx="3832500" cy="8973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v</a:t>
            </a: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ar items = 5			// Int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v</a:t>
            </a: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ar nbOfPeople =  7500000000	// Long	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var price = 29.99		// Double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v</a:t>
            </a: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ar pi = 3.1415926535		// Double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Numbers - types</a:t>
            </a:r>
            <a:endParaRPr/>
          </a:p>
        </p:txBody>
      </p:sp>
      <p:sp>
        <p:nvSpPr>
          <p:cNvPr id="107" name="Google Shape;107;p21"/>
          <p:cNvSpPr txBox="1"/>
          <p:nvPr/>
        </p:nvSpPr>
        <p:spPr>
          <a:xfrm>
            <a:off x="2655750" y="1465425"/>
            <a:ext cx="3832500" cy="8973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var items = 5			// Int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var nbOfPeople =  7500000000	// Long	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var price = 29.99		// Double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var pi = 3.1415926535		// Double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8" name="Google Shape;108;p21"/>
          <p:cNvSpPr txBox="1"/>
          <p:nvPr/>
        </p:nvSpPr>
        <p:spPr>
          <a:xfrm>
            <a:off x="2655750" y="2646525"/>
            <a:ext cx="3832500" cy="383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println( pi </a:t>
            </a: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: : class.java </a:t>
            </a: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)		// double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