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Alfa Slab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80A36C-0CFF-4540-907C-11D2C0CA98A8}">
  <a:tblStyle styleId="{7080A36C-0CFF-4540-907C-11D2C0CA9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05353b5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05353b5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405353b5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405353b5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405353b51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405353b51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405353b51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405353b51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405353b51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405353b51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405353b51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405353b51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405353b5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405353b5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5353b51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405353b51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405353b51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405353b51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405353b51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405353b51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7953a0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7953a0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7953a0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7953a0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7953a0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7953a0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05353a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05353a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05353b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05353b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05353b5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05353b5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05353b5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05353b5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How are numbers stored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💾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in memory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 -&gt; 16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-&gt; 32 bits</a:t>
            </a:r>
            <a:br>
              <a:rPr lang="en"/>
            </a:br>
            <a:r>
              <a:rPr lang="en"/>
              <a:t>Float -&gt; 32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Long -&gt; 64 bits</a:t>
            </a:r>
            <a:br>
              <a:rPr lang="en"/>
            </a:br>
            <a:r>
              <a:rPr lang="en"/>
              <a:t>Double -&gt; 64 bits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743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40087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42739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45391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48043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5069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53347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55999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58651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61303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6395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6607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69259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71911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74563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7721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7435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40087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42739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45391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48043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50695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53347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55999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58651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61303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63955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66607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69259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71911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74563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77215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7435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40087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42739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45391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48043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0695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53347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55999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8651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61303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63955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6607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9259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71911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74563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77215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7435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0087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2739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5391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8043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695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53347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55999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58651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61303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63955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66607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69259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71911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74563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7721550" y="33420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37435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40087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42739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45391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48043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50695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53347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55999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58651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61303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63955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66607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69259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71911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74563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7721550" y="36072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37435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40087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42739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45391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48043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50695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53347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55999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58651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61303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63955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66607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69259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71911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74563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7721550" y="38724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37435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40087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42739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45391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48043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50695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53347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55999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58651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61303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63955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66607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69259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71911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74563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7721550" y="4137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bits into numbers</a:t>
            </a:r>
            <a:endParaRPr/>
          </a:p>
        </p:txBody>
      </p:sp>
      <p:sp>
        <p:nvSpPr>
          <p:cNvPr id="338" name="Google Shape;338;p24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4" name="Google Shape;344;p24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bits into numbers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61" name="Google Shape;361;p25"/>
          <p:cNvCxnSpPr/>
          <p:nvPr/>
        </p:nvCxnSpPr>
        <p:spPr>
          <a:xfrm rot="10800000">
            <a:off x="3761050" y="1318025"/>
            <a:ext cx="2113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bits into numbers</a:t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4141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377" name="Google Shape;377;p26"/>
          <p:cNvSpPr/>
          <p:nvPr/>
        </p:nvSpPr>
        <p:spPr>
          <a:xfrm>
            <a:off x="4406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378" name="Google Shape;378;p26"/>
          <p:cNvSpPr/>
          <p:nvPr/>
        </p:nvSpPr>
        <p:spPr>
          <a:xfrm>
            <a:off x="46717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379" name="Google Shape;379;p26"/>
          <p:cNvSpPr/>
          <p:nvPr/>
        </p:nvSpPr>
        <p:spPr>
          <a:xfrm>
            <a:off x="49369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380" name="Google Shape;380;p26"/>
          <p:cNvSpPr/>
          <p:nvPr/>
        </p:nvSpPr>
        <p:spPr>
          <a:xfrm>
            <a:off x="52021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381" name="Google Shape;381;p26"/>
          <p:cNvSpPr/>
          <p:nvPr/>
        </p:nvSpPr>
        <p:spPr>
          <a:xfrm>
            <a:off x="5467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382" name="Google Shape;382;p26"/>
          <p:cNvSpPr/>
          <p:nvPr/>
        </p:nvSpPr>
        <p:spPr>
          <a:xfrm>
            <a:off x="5732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cxnSp>
        <p:nvCxnSpPr>
          <p:cNvPr id="383" name="Google Shape;383;p26"/>
          <p:cNvCxnSpPr/>
          <p:nvPr/>
        </p:nvCxnSpPr>
        <p:spPr>
          <a:xfrm rot="10800000">
            <a:off x="3761050" y="1318025"/>
            <a:ext cx="2113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bits into numbers</a:t>
            </a:r>
            <a:endParaRPr/>
          </a:p>
        </p:txBody>
      </p:sp>
      <p:sp>
        <p:nvSpPr>
          <p:cNvPr id="389" name="Google Shape;389;p2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2" name="Google Shape;392;p27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8" name="Google Shape;398;p27"/>
          <p:cNvSpPr/>
          <p:nvPr/>
        </p:nvSpPr>
        <p:spPr>
          <a:xfrm>
            <a:off x="38197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+/-</a:t>
            </a:r>
            <a:endParaRPr baseline="30000" sz="1100"/>
          </a:p>
        </p:txBody>
      </p:sp>
      <p:sp>
        <p:nvSpPr>
          <p:cNvPr id="399" name="Google Shape;399;p27"/>
          <p:cNvSpPr/>
          <p:nvPr/>
        </p:nvSpPr>
        <p:spPr>
          <a:xfrm>
            <a:off x="4084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6</a:t>
            </a:r>
            <a:endParaRPr baseline="30000"/>
          </a:p>
        </p:txBody>
      </p:sp>
      <p:sp>
        <p:nvSpPr>
          <p:cNvPr id="400" name="Google Shape;400;p27"/>
          <p:cNvSpPr/>
          <p:nvPr/>
        </p:nvSpPr>
        <p:spPr>
          <a:xfrm>
            <a:off x="4350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5</a:t>
            </a:r>
            <a:endParaRPr baseline="30000"/>
          </a:p>
        </p:txBody>
      </p:sp>
      <p:sp>
        <p:nvSpPr>
          <p:cNvPr id="401" name="Google Shape;401;p27"/>
          <p:cNvSpPr/>
          <p:nvPr/>
        </p:nvSpPr>
        <p:spPr>
          <a:xfrm>
            <a:off x="46153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4</a:t>
            </a:r>
            <a:endParaRPr baseline="30000"/>
          </a:p>
        </p:txBody>
      </p:sp>
      <p:sp>
        <p:nvSpPr>
          <p:cNvPr id="402" name="Google Shape;402;p27"/>
          <p:cNvSpPr/>
          <p:nvPr/>
        </p:nvSpPr>
        <p:spPr>
          <a:xfrm>
            <a:off x="48805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</a:t>
            </a:r>
            <a:endParaRPr baseline="30000"/>
          </a:p>
        </p:txBody>
      </p:sp>
      <p:sp>
        <p:nvSpPr>
          <p:cNvPr id="403" name="Google Shape;403;p27"/>
          <p:cNvSpPr/>
          <p:nvPr/>
        </p:nvSpPr>
        <p:spPr>
          <a:xfrm>
            <a:off x="51457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404" name="Google Shape;404;p27"/>
          <p:cNvSpPr/>
          <p:nvPr/>
        </p:nvSpPr>
        <p:spPr>
          <a:xfrm>
            <a:off x="5410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405" name="Google Shape;405;p27"/>
          <p:cNvSpPr/>
          <p:nvPr/>
        </p:nvSpPr>
        <p:spPr>
          <a:xfrm>
            <a:off x="5676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0</a:t>
            </a:r>
            <a:endParaRPr baseline="30000"/>
          </a:p>
        </p:txBody>
      </p:sp>
      <p:sp>
        <p:nvSpPr>
          <p:cNvPr id="406" name="Google Shape;406;p27"/>
          <p:cNvSpPr/>
          <p:nvPr/>
        </p:nvSpPr>
        <p:spPr>
          <a:xfrm>
            <a:off x="4141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07" name="Google Shape;407;p27"/>
          <p:cNvSpPr/>
          <p:nvPr/>
        </p:nvSpPr>
        <p:spPr>
          <a:xfrm>
            <a:off x="4406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08" name="Google Shape;408;p27"/>
          <p:cNvSpPr/>
          <p:nvPr/>
        </p:nvSpPr>
        <p:spPr>
          <a:xfrm>
            <a:off x="46717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09" name="Google Shape;409;p27"/>
          <p:cNvSpPr/>
          <p:nvPr/>
        </p:nvSpPr>
        <p:spPr>
          <a:xfrm>
            <a:off x="49369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10" name="Google Shape;410;p27"/>
          <p:cNvSpPr/>
          <p:nvPr/>
        </p:nvSpPr>
        <p:spPr>
          <a:xfrm>
            <a:off x="52021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11" name="Google Shape;411;p27"/>
          <p:cNvSpPr/>
          <p:nvPr/>
        </p:nvSpPr>
        <p:spPr>
          <a:xfrm>
            <a:off x="5467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12" name="Google Shape;412;p27"/>
          <p:cNvSpPr/>
          <p:nvPr/>
        </p:nvSpPr>
        <p:spPr>
          <a:xfrm>
            <a:off x="5732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cxnSp>
        <p:nvCxnSpPr>
          <p:cNvPr id="413" name="Google Shape;413;p27"/>
          <p:cNvCxnSpPr/>
          <p:nvPr/>
        </p:nvCxnSpPr>
        <p:spPr>
          <a:xfrm rot="10800000">
            <a:off x="3761050" y="1318025"/>
            <a:ext cx="2113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bits into numbers</a:t>
            </a:r>
            <a:endParaRPr/>
          </a:p>
        </p:txBody>
      </p:sp>
      <p:sp>
        <p:nvSpPr>
          <p:cNvPr id="419" name="Google Shape;419;p2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3743550" y="1980575"/>
            <a:ext cx="341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+/-</a:t>
            </a:r>
            <a:endParaRPr sz="1100"/>
          </a:p>
        </p:txBody>
      </p:sp>
      <p:sp>
        <p:nvSpPr>
          <p:cNvPr id="429" name="Google Shape;429;p28"/>
          <p:cNvSpPr/>
          <p:nvPr/>
        </p:nvSpPr>
        <p:spPr>
          <a:xfrm>
            <a:off x="4084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64</a:t>
            </a:r>
            <a:endParaRPr baseline="30000" sz="1200"/>
          </a:p>
        </p:txBody>
      </p:sp>
      <p:sp>
        <p:nvSpPr>
          <p:cNvPr id="430" name="Google Shape;430;p28"/>
          <p:cNvSpPr/>
          <p:nvPr/>
        </p:nvSpPr>
        <p:spPr>
          <a:xfrm>
            <a:off x="4350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baseline="30000" sz="1200"/>
          </a:p>
        </p:txBody>
      </p:sp>
      <p:sp>
        <p:nvSpPr>
          <p:cNvPr id="431" name="Google Shape;431;p28"/>
          <p:cNvSpPr/>
          <p:nvPr/>
        </p:nvSpPr>
        <p:spPr>
          <a:xfrm>
            <a:off x="46153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</a:t>
            </a:r>
            <a:endParaRPr baseline="30000" sz="1200"/>
          </a:p>
        </p:txBody>
      </p:sp>
      <p:sp>
        <p:nvSpPr>
          <p:cNvPr id="432" name="Google Shape;432;p28"/>
          <p:cNvSpPr/>
          <p:nvPr/>
        </p:nvSpPr>
        <p:spPr>
          <a:xfrm>
            <a:off x="48805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baseline="30000"/>
          </a:p>
        </p:txBody>
      </p:sp>
      <p:sp>
        <p:nvSpPr>
          <p:cNvPr id="433" name="Google Shape;433;p28"/>
          <p:cNvSpPr/>
          <p:nvPr/>
        </p:nvSpPr>
        <p:spPr>
          <a:xfrm>
            <a:off x="51457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baseline="30000"/>
          </a:p>
        </p:txBody>
      </p:sp>
      <p:sp>
        <p:nvSpPr>
          <p:cNvPr id="434" name="Google Shape;434;p28"/>
          <p:cNvSpPr/>
          <p:nvPr/>
        </p:nvSpPr>
        <p:spPr>
          <a:xfrm>
            <a:off x="5410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baseline="30000"/>
          </a:p>
        </p:txBody>
      </p:sp>
      <p:sp>
        <p:nvSpPr>
          <p:cNvPr id="435" name="Google Shape;435;p28"/>
          <p:cNvSpPr/>
          <p:nvPr/>
        </p:nvSpPr>
        <p:spPr>
          <a:xfrm>
            <a:off x="5676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baseline="30000"/>
          </a:p>
        </p:txBody>
      </p:sp>
      <p:sp>
        <p:nvSpPr>
          <p:cNvPr id="436" name="Google Shape;436;p28"/>
          <p:cNvSpPr/>
          <p:nvPr/>
        </p:nvSpPr>
        <p:spPr>
          <a:xfrm>
            <a:off x="4141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37" name="Google Shape;437;p28"/>
          <p:cNvSpPr/>
          <p:nvPr/>
        </p:nvSpPr>
        <p:spPr>
          <a:xfrm>
            <a:off x="4406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38" name="Google Shape;438;p28"/>
          <p:cNvSpPr/>
          <p:nvPr/>
        </p:nvSpPr>
        <p:spPr>
          <a:xfrm>
            <a:off x="46717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39" name="Google Shape;439;p28"/>
          <p:cNvSpPr/>
          <p:nvPr/>
        </p:nvSpPr>
        <p:spPr>
          <a:xfrm>
            <a:off x="49369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40" name="Google Shape;440;p28"/>
          <p:cNvSpPr/>
          <p:nvPr/>
        </p:nvSpPr>
        <p:spPr>
          <a:xfrm>
            <a:off x="52021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41" name="Google Shape;441;p28"/>
          <p:cNvSpPr/>
          <p:nvPr/>
        </p:nvSpPr>
        <p:spPr>
          <a:xfrm>
            <a:off x="5467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42" name="Google Shape;442;p28"/>
          <p:cNvSpPr/>
          <p:nvPr/>
        </p:nvSpPr>
        <p:spPr>
          <a:xfrm>
            <a:off x="5732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cxnSp>
        <p:nvCxnSpPr>
          <p:cNvPr id="443" name="Google Shape;443;p28"/>
          <p:cNvCxnSpPr/>
          <p:nvPr/>
        </p:nvCxnSpPr>
        <p:spPr>
          <a:xfrm rot="10800000">
            <a:off x="3761050" y="1318025"/>
            <a:ext cx="2113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bits into numbers</a:t>
            </a:r>
            <a:endParaRPr/>
          </a:p>
        </p:txBody>
      </p:sp>
      <p:sp>
        <p:nvSpPr>
          <p:cNvPr id="449" name="Google Shape;449;p2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1*1 + 0*2 + 0*4 + 1*8 + 1*16 + 0*32 + 1*64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3743550" y="1980575"/>
            <a:ext cx="341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+/-</a:t>
            </a:r>
            <a:endParaRPr baseline="30000" sz="1100"/>
          </a:p>
        </p:txBody>
      </p:sp>
      <p:sp>
        <p:nvSpPr>
          <p:cNvPr id="459" name="Google Shape;459;p29"/>
          <p:cNvSpPr/>
          <p:nvPr/>
        </p:nvSpPr>
        <p:spPr>
          <a:xfrm>
            <a:off x="4084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64</a:t>
            </a:r>
            <a:endParaRPr baseline="30000" sz="1200"/>
          </a:p>
        </p:txBody>
      </p:sp>
      <p:sp>
        <p:nvSpPr>
          <p:cNvPr id="460" name="Google Shape;460;p29"/>
          <p:cNvSpPr/>
          <p:nvPr/>
        </p:nvSpPr>
        <p:spPr>
          <a:xfrm>
            <a:off x="4350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baseline="30000" sz="1200"/>
          </a:p>
        </p:txBody>
      </p:sp>
      <p:sp>
        <p:nvSpPr>
          <p:cNvPr id="461" name="Google Shape;461;p29"/>
          <p:cNvSpPr/>
          <p:nvPr/>
        </p:nvSpPr>
        <p:spPr>
          <a:xfrm>
            <a:off x="46153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</a:t>
            </a:r>
            <a:endParaRPr baseline="30000" sz="1200"/>
          </a:p>
        </p:txBody>
      </p:sp>
      <p:sp>
        <p:nvSpPr>
          <p:cNvPr id="462" name="Google Shape;462;p29"/>
          <p:cNvSpPr/>
          <p:nvPr/>
        </p:nvSpPr>
        <p:spPr>
          <a:xfrm>
            <a:off x="48805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baseline="30000"/>
          </a:p>
        </p:txBody>
      </p:sp>
      <p:sp>
        <p:nvSpPr>
          <p:cNvPr id="463" name="Google Shape;463;p29"/>
          <p:cNvSpPr/>
          <p:nvPr/>
        </p:nvSpPr>
        <p:spPr>
          <a:xfrm>
            <a:off x="51457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baseline="30000"/>
          </a:p>
        </p:txBody>
      </p:sp>
      <p:sp>
        <p:nvSpPr>
          <p:cNvPr id="464" name="Google Shape;464;p29"/>
          <p:cNvSpPr/>
          <p:nvPr/>
        </p:nvSpPr>
        <p:spPr>
          <a:xfrm>
            <a:off x="5410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baseline="30000"/>
          </a:p>
        </p:txBody>
      </p:sp>
      <p:sp>
        <p:nvSpPr>
          <p:cNvPr id="465" name="Google Shape;465;p29"/>
          <p:cNvSpPr/>
          <p:nvPr/>
        </p:nvSpPr>
        <p:spPr>
          <a:xfrm>
            <a:off x="5676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baseline="30000"/>
          </a:p>
        </p:txBody>
      </p:sp>
      <p:sp>
        <p:nvSpPr>
          <p:cNvPr id="466" name="Google Shape;466;p29"/>
          <p:cNvSpPr/>
          <p:nvPr/>
        </p:nvSpPr>
        <p:spPr>
          <a:xfrm>
            <a:off x="4141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67" name="Google Shape;467;p29"/>
          <p:cNvSpPr/>
          <p:nvPr/>
        </p:nvSpPr>
        <p:spPr>
          <a:xfrm>
            <a:off x="4406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68" name="Google Shape;468;p29"/>
          <p:cNvSpPr/>
          <p:nvPr/>
        </p:nvSpPr>
        <p:spPr>
          <a:xfrm>
            <a:off x="46717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69" name="Google Shape;469;p29"/>
          <p:cNvSpPr/>
          <p:nvPr/>
        </p:nvSpPr>
        <p:spPr>
          <a:xfrm>
            <a:off x="49369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70" name="Google Shape;470;p29"/>
          <p:cNvSpPr/>
          <p:nvPr/>
        </p:nvSpPr>
        <p:spPr>
          <a:xfrm>
            <a:off x="52021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71" name="Google Shape;471;p29"/>
          <p:cNvSpPr/>
          <p:nvPr/>
        </p:nvSpPr>
        <p:spPr>
          <a:xfrm>
            <a:off x="5467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72" name="Google Shape;472;p29"/>
          <p:cNvSpPr/>
          <p:nvPr/>
        </p:nvSpPr>
        <p:spPr>
          <a:xfrm>
            <a:off x="5732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cxnSp>
        <p:nvCxnSpPr>
          <p:cNvPr id="473" name="Google Shape;473;p29"/>
          <p:cNvCxnSpPr/>
          <p:nvPr/>
        </p:nvCxnSpPr>
        <p:spPr>
          <a:xfrm rot="10800000">
            <a:off x="3761050" y="1318025"/>
            <a:ext cx="2113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bits into numbers</a:t>
            </a:r>
            <a:endParaRPr/>
          </a:p>
        </p:txBody>
      </p:sp>
      <p:sp>
        <p:nvSpPr>
          <p:cNvPr id="479" name="Google Shape;479;p30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1*1 + 0*2 + 0*4 + 1*8 + 1*16 + 0*32 + 1*64 = 89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3743550" y="1980575"/>
            <a:ext cx="341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+/-</a:t>
            </a:r>
            <a:endParaRPr baseline="30000" sz="1100"/>
          </a:p>
        </p:txBody>
      </p:sp>
      <p:sp>
        <p:nvSpPr>
          <p:cNvPr id="489" name="Google Shape;489;p30"/>
          <p:cNvSpPr/>
          <p:nvPr/>
        </p:nvSpPr>
        <p:spPr>
          <a:xfrm>
            <a:off x="4084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64</a:t>
            </a:r>
            <a:endParaRPr baseline="30000" sz="1200"/>
          </a:p>
        </p:txBody>
      </p:sp>
      <p:sp>
        <p:nvSpPr>
          <p:cNvPr id="490" name="Google Shape;490;p30"/>
          <p:cNvSpPr/>
          <p:nvPr/>
        </p:nvSpPr>
        <p:spPr>
          <a:xfrm>
            <a:off x="4350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baseline="30000" sz="1200"/>
          </a:p>
        </p:txBody>
      </p:sp>
      <p:sp>
        <p:nvSpPr>
          <p:cNvPr id="491" name="Google Shape;491;p30"/>
          <p:cNvSpPr/>
          <p:nvPr/>
        </p:nvSpPr>
        <p:spPr>
          <a:xfrm>
            <a:off x="46153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</a:t>
            </a:r>
            <a:endParaRPr baseline="30000" sz="1200"/>
          </a:p>
        </p:txBody>
      </p:sp>
      <p:sp>
        <p:nvSpPr>
          <p:cNvPr id="492" name="Google Shape;492;p30"/>
          <p:cNvSpPr/>
          <p:nvPr/>
        </p:nvSpPr>
        <p:spPr>
          <a:xfrm>
            <a:off x="48805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baseline="30000"/>
          </a:p>
        </p:txBody>
      </p:sp>
      <p:sp>
        <p:nvSpPr>
          <p:cNvPr id="493" name="Google Shape;493;p30"/>
          <p:cNvSpPr/>
          <p:nvPr/>
        </p:nvSpPr>
        <p:spPr>
          <a:xfrm>
            <a:off x="51457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baseline="30000"/>
          </a:p>
        </p:txBody>
      </p:sp>
      <p:sp>
        <p:nvSpPr>
          <p:cNvPr id="494" name="Google Shape;494;p30"/>
          <p:cNvSpPr/>
          <p:nvPr/>
        </p:nvSpPr>
        <p:spPr>
          <a:xfrm>
            <a:off x="5410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baseline="30000"/>
          </a:p>
        </p:txBody>
      </p:sp>
      <p:sp>
        <p:nvSpPr>
          <p:cNvPr id="495" name="Google Shape;495;p30"/>
          <p:cNvSpPr/>
          <p:nvPr/>
        </p:nvSpPr>
        <p:spPr>
          <a:xfrm>
            <a:off x="5676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baseline="30000"/>
          </a:p>
        </p:txBody>
      </p:sp>
      <p:sp>
        <p:nvSpPr>
          <p:cNvPr id="496" name="Google Shape;496;p30"/>
          <p:cNvSpPr/>
          <p:nvPr/>
        </p:nvSpPr>
        <p:spPr>
          <a:xfrm>
            <a:off x="4141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97" name="Google Shape;497;p30"/>
          <p:cNvSpPr/>
          <p:nvPr/>
        </p:nvSpPr>
        <p:spPr>
          <a:xfrm>
            <a:off x="4406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98" name="Google Shape;498;p30"/>
          <p:cNvSpPr/>
          <p:nvPr/>
        </p:nvSpPr>
        <p:spPr>
          <a:xfrm>
            <a:off x="46717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499" name="Google Shape;499;p30"/>
          <p:cNvSpPr/>
          <p:nvPr/>
        </p:nvSpPr>
        <p:spPr>
          <a:xfrm>
            <a:off x="49369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00" name="Google Shape;500;p30"/>
          <p:cNvSpPr/>
          <p:nvPr/>
        </p:nvSpPr>
        <p:spPr>
          <a:xfrm>
            <a:off x="52021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01" name="Google Shape;501;p30"/>
          <p:cNvSpPr/>
          <p:nvPr/>
        </p:nvSpPr>
        <p:spPr>
          <a:xfrm>
            <a:off x="5467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02" name="Google Shape;502;p30"/>
          <p:cNvSpPr/>
          <p:nvPr/>
        </p:nvSpPr>
        <p:spPr>
          <a:xfrm>
            <a:off x="5732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cxnSp>
        <p:nvCxnSpPr>
          <p:cNvPr id="503" name="Google Shape;503;p30"/>
          <p:cNvCxnSpPr/>
          <p:nvPr/>
        </p:nvCxnSpPr>
        <p:spPr>
          <a:xfrm rot="10800000">
            <a:off x="3761050" y="1318025"/>
            <a:ext cx="2113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bits into numbers</a:t>
            </a:r>
            <a:endParaRPr/>
          </a:p>
        </p:txBody>
      </p:sp>
      <p:sp>
        <p:nvSpPr>
          <p:cNvPr id="509" name="Google Shape;509;p31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1*1 + 0*2 + 0*4 + 1*8 + 1*16 + 0*32 + 1*64 = 89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store the number 89, the computer goes through the reverse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1" name="Google Shape;511;p31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2" name="Google Shape;512;p31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13" name="Google Shape;513;p31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4" name="Google Shape;514;p31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5" name="Google Shape;515;p31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16" name="Google Shape;516;p31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17" name="Google Shape;517;p31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8" name="Google Shape;518;p31"/>
          <p:cNvSpPr/>
          <p:nvPr/>
        </p:nvSpPr>
        <p:spPr>
          <a:xfrm>
            <a:off x="3743550" y="1980575"/>
            <a:ext cx="341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+/-</a:t>
            </a:r>
            <a:endParaRPr baseline="30000" sz="1100"/>
          </a:p>
        </p:txBody>
      </p:sp>
      <p:sp>
        <p:nvSpPr>
          <p:cNvPr id="519" name="Google Shape;519;p31"/>
          <p:cNvSpPr/>
          <p:nvPr/>
        </p:nvSpPr>
        <p:spPr>
          <a:xfrm>
            <a:off x="4084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64</a:t>
            </a:r>
            <a:endParaRPr baseline="30000" sz="1200"/>
          </a:p>
        </p:txBody>
      </p:sp>
      <p:sp>
        <p:nvSpPr>
          <p:cNvPr id="520" name="Google Shape;520;p31"/>
          <p:cNvSpPr/>
          <p:nvPr/>
        </p:nvSpPr>
        <p:spPr>
          <a:xfrm>
            <a:off x="4350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baseline="30000" sz="1200"/>
          </a:p>
        </p:txBody>
      </p:sp>
      <p:sp>
        <p:nvSpPr>
          <p:cNvPr id="521" name="Google Shape;521;p31"/>
          <p:cNvSpPr/>
          <p:nvPr/>
        </p:nvSpPr>
        <p:spPr>
          <a:xfrm>
            <a:off x="46153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</a:t>
            </a:r>
            <a:endParaRPr baseline="30000" sz="1200"/>
          </a:p>
        </p:txBody>
      </p:sp>
      <p:sp>
        <p:nvSpPr>
          <p:cNvPr id="522" name="Google Shape;522;p31"/>
          <p:cNvSpPr/>
          <p:nvPr/>
        </p:nvSpPr>
        <p:spPr>
          <a:xfrm>
            <a:off x="48805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baseline="30000"/>
          </a:p>
        </p:txBody>
      </p:sp>
      <p:sp>
        <p:nvSpPr>
          <p:cNvPr id="523" name="Google Shape;523;p31"/>
          <p:cNvSpPr/>
          <p:nvPr/>
        </p:nvSpPr>
        <p:spPr>
          <a:xfrm>
            <a:off x="51457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baseline="30000"/>
          </a:p>
        </p:txBody>
      </p:sp>
      <p:sp>
        <p:nvSpPr>
          <p:cNvPr id="524" name="Google Shape;524;p31"/>
          <p:cNvSpPr/>
          <p:nvPr/>
        </p:nvSpPr>
        <p:spPr>
          <a:xfrm>
            <a:off x="5410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baseline="30000"/>
          </a:p>
        </p:txBody>
      </p:sp>
      <p:sp>
        <p:nvSpPr>
          <p:cNvPr id="525" name="Google Shape;525;p31"/>
          <p:cNvSpPr/>
          <p:nvPr/>
        </p:nvSpPr>
        <p:spPr>
          <a:xfrm>
            <a:off x="5676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baseline="30000"/>
          </a:p>
        </p:txBody>
      </p:sp>
      <p:sp>
        <p:nvSpPr>
          <p:cNvPr id="526" name="Google Shape;526;p31"/>
          <p:cNvSpPr/>
          <p:nvPr/>
        </p:nvSpPr>
        <p:spPr>
          <a:xfrm>
            <a:off x="4141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27" name="Google Shape;527;p31"/>
          <p:cNvSpPr/>
          <p:nvPr/>
        </p:nvSpPr>
        <p:spPr>
          <a:xfrm>
            <a:off x="4406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28" name="Google Shape;528;p31"/>
          <p:cNvSpPr/>
          <p:nvPr/>
        </p:nvSpPr>
        <p:spPr>
          <a:xfrm>
            <a:off x="46717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29" name="Google Shape;529;p31"/>
          <p:cNvSpPr/>
          <p:nvPr/>
        </p:nvSpPr>
        <p:spPr>
          <a:xfrm>
            <a:off x="49369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30" name="Google Shape;530;p31"/>
          <p:cNvSpPr/>
          <p:nvPr/>
        </p:nvSpPr>
        <p:spPr>
          <a:xfrm>
            <a:off x="52021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31" name="Google Shape;531;p31"/>
          <p:cNvSpPr/>
          <p:nvPr/>
        </p:nvSpPr>
        <p:spPr>
          <a:xfrm>
            <a:off x="5467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32" name="Google Shape;532;p31"/>
          <p:cNvSpPr/>
          <p:nvPr/>
        </p:nvSpPr>
        <p:spPr>
          <a:xfrm>
            <a:off x="5732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cxnSp>
        <p:nvCxnSpPr>
          <p:cNvPr id="533" name="Google Shape;533;p31"/>
          <p:cNvCxnSpPr/>
          <p:nvPr/>
        </p:nvCxnSpPr>
        <p:spPr>
          <a:xfrm rot="10800000">
            <a:off x="3761050" y="1318025"/>
            <a:ext cx="2113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bits into numbers</a:t>
            </a:r>
            <a:endParaRPr/>
          </a:p>
        </p:txBody>
      </p:sp>
      <p:sp>
        <p:nvSpPr>
          <p:cNvPr id="539" name="Google Shape;539;p32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1*1 + 0*2 + 0*4 + 1*8 + 1*16 + 0*32 + 1*64 = 89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store the number 89, the computer goes through the reverse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for larger number types</a:t>
            </a:r>
            <a:br>
              <a:rPr lang="en"/>
            </a:br>
            <a:r>
              <a:rPr lang="en"/>
              <a:t>	with the only difference that there are more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2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1" name="Google Shape;541;p32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2" name="Google Shape;542;p32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5" name="Google Shape;545;p32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46" name="Google Shape;546;p32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47" name="Google Shape;547;p32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8" name="Google Shape;548;p32"/>
          <p:cNvSpPr/>
          <p:nvPr/>
        </p:nvSpPr>
        <p:spPr>
          <a:xfrm>
            <a:off x="3743550" y="1980575"/>
            <a:ext cx="341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+/-</a:t>
            </a:r>
            <a:endParaRPr baseline="30000" sz="1100"/>
          </a:p>
        </p:txBody>
      </p:sp>
      <p:sp>
        <p:nvSpPr>
          <p:cNvPr id="549" name="Google Shape;549;p32"/>
          <p:cNvSpPr/>
          <p:nvPr/>
        </p:nvSpPr>
        <p:spPr>
          <a:xfrm>
            <a:off x="4084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64</a:t>
            </a:r>
            <a:endParaRPr baseline="30000" sz="1200"/>
          </a:p>
        </p:txBody>
      </p:sp>
      <p:sp>
        <p:nvSpPr>
          <p:cNvPr id="550" name="Google Shape;550;p32"/>
          <p:cNvSpPr/>
          <p:nvPr/>
        </p:nvSpPr>
        <p:spPr>
          <a:xfrm>
            <a:off x="4350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baseline="30000" sz="1200"/>
          </a:p>
        </p:txBody>
      </p:sp>
      <p:sp>
        <p:nvSpPr>
          <p:cNvPr id="551" name="Google Shape;551;p32"/>
          <p:cNvSpPr/>
          <p:nvPr/>
        </p:nvSpPr>
        <p:spPr>
          <a:xfrm>
            <a:off x="46153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</a:t>
            </a:r>
            <a:endParaRPr baseline="30000" sz="1200"/>
          </a:p>
        </p:txBody>
      </p:sp>
      <p:sp>
        <p:nvSpPr>
          <p:cNvPr id="552" name="Google Shape;552;p32"/>
          <p:cNvSpPr/>
          <p:nvPr/>
        </p:nvSpPr>
        <p:spPr>
          <a:xfrm>
            <a:off x="48805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baseline="30000"/>
          </a:p>
        </p:txBody>
      </p:sp>
      <p:sp>
        <p:nvSpPr>
          <p:cNvPr id="553" name="Google Shape;553;p32"/>
          <p:cNvSpPr/>
          <p:nvPr/>
        </p:nvSpPr>
        <p:spPr>
          <a:xfrm>
            <a:off x="51457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baseline="30000"/>
          </a:p>
        </p:txBody>
      </p:sp>
      <p:sp>
        <p:nvSpPr>
          <p:cNvPr id="554" name="Google Shape;554;p32"/>
          <p:cNvSpPr/>
          <p:nvPr/>
        </p:nvSpPr>
        <p:spPr>
          <a:xfrm>
            <a:off x="54109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baseline="30000"/>
          </a:p>
        </p:txBody>
      </p:sp>
      <p:sp>
        <p:nvSpPr>
          <p:cNvPr id="555" name="Google Shape;555;p32"/>
          <p:cNvSpPr/>
          <p:nvPr/>
        </p:nvSpPr>
        <p:spPr>
          <a:xfrm>
            <a:off x="5676150" y="19805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baseline="30000"/>
          </a:p>
        </p:txBody>
      </p:sp>
      <p:sp>
        <p:nvSpPr>
          <p:cNvPr id="556" name="Google Shape;556;p32"/>
          <p:cNvSpPr/>
          <p:nvPr/>
        </p:nvSpPr>
        <p:spPr>
          <a:xfrm>
            <a:off x="4141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57" name="Google Shape;557;p32"/>
          <p:cNvSpPr/>
          <p:nvPr/>
        </p:nvSpPr>
        <p:spPr>
          <a:xfrm>
            <a:off x="4406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58" name="Google Shape;558;p32"/>
          <p:cNvSpPr/>
          <p:nvPr/>
        </p:nvSpPr>
        <p:spPr>
          <a:xfrm>
            <a:off x="46717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59" name="Google Shape;559;p32"/>
          <p:cNvSpPr/>
          <p:nvPr/>
        </p:nvSpPr>
        <p:spPr>
          <a:xfrm>
            <a:off x="49369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60" name="Google Shape;560;p32"/>
          <p:cNvSpPr/>
          <p:nvPr/>
        </p:nvSpPr>
        <p:spPr>
          <a:xfrm>
            <a:off x="52021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61" name="Google Shape;561;p32"/>
          <p:cNvSpPr/>
          <p:nvPr/>
        </p:nvSpPr>
        <p:spPr>
          <a:xfrm>
            <a:off x="54673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sp>
        <p:nvSpPr>
          <p:cNvPr id="562" name="Google Shape;562;p32"/>
          <p:cNvSpPr/>
          <p:nvPr/>
        </p:nvSpPr>
        <p:spPr>
          <a:xfrm>
            <a:off x="5732550" y="1751975"/>
            <a:ext cx="26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 baseline="30000"/>
          </a:p>
        </p:txBody>
      </p:sp>
      <p:cxnSp>
        <p:nvCxnSpPr>
          <p:cNvPr id="563" name="Google Shape;563;p32"/>
          <p:cNvCxnSpPr/>
          <p:nvPr/>
        </p:nvCxnSpPr>
        <p:spPr>
          <a:xfrm rot="10800000">
            <a:off x="3761050" y="1318025"/>
            <a:ext cx="2113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memory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memory is composed of elements that can be on or off</a:t>
            </a:r>
            <a:br>
              <a:rPr lang="en"/>
            </a:br>
            <a:r>
              <a:rPr lang="en"/>
              <a:t>	</a:t>
            </a:r>
            <a:r>
              <a:rPr lang="en"/>
              <a:t>o</a:t>
            </a:r>
            <a:r>
              <a:rPr lang="en"/>
              <a:t>n = 1 </a:t>
            </a:r>
            <a:br>
              <a:rPr lang="en"/>
            </a:br>
            <a:r>
              <a:rPr lang="en"/>
              <a:t>	</a:t>
            </a:r>
            <a:r>
              <a:rPr lang="en"/>
              <a:t>o</a:t>
            </a:r>
            <a:r>
              <a:rPr lang="en"/>
              <a:t>ff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memory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memory is composed of elements that can be on or off</a:t>
            </a:r>
            <a:br>
              <a:rPr lang="en"/>
            </a:br>
            <a:r>
              <a:rPr lang="en"/>
              <a:t>	on = 1 </a:t>
            </a:r>
            <a:br>
              <a:rPr lang="en"/>
            </a:br>
            <a:r>
              <a:rPr lang="en"/>
              <a:t>	off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element is called a bit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memory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memory is composed of elements that can be on or off</a:t>
            </a:r>
            <a:br>
              <a:rPr lang="en"/>
            </a:br>
            <a:r>
              <a:rPr lang="en"/>
              <a:t>	on = 1 </a:t>
            </a:r>
            <a:br>
              <a:rPr lang="en"/>
            </a:br>
            <a:r>
              <a:rPr lang="en"/>
              <a:t>	off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element is called a bit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 elements are called a byte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memory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memory is composed of elements that can be on or off</a:t>
            </a:r>
            <a:br>
              <a:rPr lang="en"/>
            </a:br>
            <a:r>
              <a:rPr lang="en"/>
              <a:t>	on = 1 </a:t>
            </a:r>
            <a:br>
              <a:rPr lang="en"/>
            </a:br>
            <a:r>
              <a:rPr lang="en"/>
              <a:t>	off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element is called a bit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 elements are called a byte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3511200" y="3656700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776400" y="3656700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041600" y="3656700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306800" y="3656700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4572000" y="3656700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837200" y="3656700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102400" y="3656700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367600" y="3656700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types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913500" y="12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{7080A36C-0CFF-4540-907C-11D2C0CA98A8}</a:tableStyleId>
              </a:tblPr>
              <a:tblGrid>
                <a:gridCol w="773200"/>
                <a:gridCol w="974125"/>
                <a:gridCol w="2790025"/>
                <a:gridCol w="2790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Min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Byte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-128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Short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-32768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32767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-2147483648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</a:t>
                      </a:r>
                      <a:r>
                        <a:rPr baseline="30000"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2147483647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baseline="30000"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Long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-9,223,372,036,854,775,808 (-2</a:t>
                      </a:r>
                      <a:r>
                        <a:rPr baseline="30000"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9,223,372,036,854,775,807 (2</a:t>
                      </a:r>
                      <a:r>
                        <a:rPr baseline="30000"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913500" y="36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{7080A36C-0CFF-4540-907C-11D2C0CA98A8}</a:tableStyleId>
              </a:tblPr>
              <a:tblGrid>
                <a:gridCol w="773200"/>
                <a:gridCol w="974125"/>
                <a:gridCol w="2389900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Decimal digits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Float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6-7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Double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15-16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in memory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in memory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 -&gt; 16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743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0087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42739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5391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8043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5069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53347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55999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8651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1303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6395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66607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9259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71911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4563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721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in memory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-&gt; 8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 -&gt; 16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-&gt; 32 bits</a:t>
            </a:r>
            <a:br>
              <a:rPr lang="en"/>
            </a:br>
            <a:r>
              <a:rPr lang="en"/>
              <a:t>Float -&gt; 32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743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008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73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5391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8043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50695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53347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5599950" y="1486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3743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40087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2739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5391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48043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5069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53347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55999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8651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61303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6395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66607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69259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1911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4563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721550" y="19686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7435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0087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2739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5391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8043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50695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53347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5999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58651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1303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3955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6607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69259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71911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74563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7721550" y="24907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37435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0087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2739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5391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8043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0695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3347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5999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8651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61303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63955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66607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69259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1911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4563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7721550" y="2755975"/>
            <a:ext cx="265200" cy="2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