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50" r:id="rId5"/>
    <p:sldId id="406" r:id="rId6"/>
    <p:sldId id="434" r:id="rId7"/>
    <p:sldId id="467" r:id="rId8"/>
    <p:sldId id="458" r:id="rId9"/>
    <p:sldId id="459" r:id="rId10"/>
    <p:sldId id="409" r:id="rId11"/>
    <p:sldId id="410" r:id="rId12"/>
    <p:sldId id="411" r:id="rId13"/>
    <p:sldId id="460" r:id="rId14"/>
    <p:sldId id="461" r:id="rId15"/>
    <p:sldId id="462" r:id="rId16"/>
    <p:sldId id="463" r:id="rId17"/>
    <p:sldId id="414" r:id="rId18"/>
    <p:sldId id="437" r:id="rId19"/>
    <p:sldId id="466" r:id="rId20"/>
    <p:sldId id="438" r:id="rId21"/>
    <p:sldId id="419" r:id="rId22"/>
    <p:sldId id="468" r:id="rId23"/>
    <p:sldId id="420" r:id="rId24"/>
    <p:sldId id="440" r:id="rId25"/>
    <p:sldId id="445" r:id="rId26"/>
    <p:sldId id="423" r:id="rId27"/>
    <p:sldId id="424" r:id="rId28"/>
    <p:sldId id="451" r:id="rId29"/>
    <p:sldId id="452" r:id="rId30"/>
    <p:sldId id="349" r:id="rId31"/>
    <p:sldId id="453" r:id="rId32"/>
    <p:sldId id="454" r:id="rId33"/>
    <p:sldId id="455" r:id="rId34"/>
    <p:sldId id="456" r:id="rId35"/>
    <p:sldId id="457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50"/>
          </p14:sldIdLst>
        </p14:section>
        <p14:section name="Components" id="{E1C7AF4F-FC99-4C9E-856C-99328F265471}">
          <p14:sldIdLst>
            <p14:sldId id="406"/>
            <p14:sldId id="434"/>
            <p14:sldId id="467"/>
            <p14:sldId id="458"/>
            <p14:sldId id="459"/>
            <p14:sldId id="409"/>
          </p14:sldIdLst>
        </p14:section>
        <p14:section name="Components Props" id="{4CA22876-EC0A-4A99-A3E6-812256BE1D3A}">
          <p14:sldIdLst>
            <p14:sldId id="410"/>
            <p14:sldId id="411"/>
            <p14:sldId id="460"/>
            <p14:sldId id="461"/>
            <p14:sldId id="462"/>
            <p14:sldId id="463"/>
          </p14:sldIdLst>
        </p14:section>
        <p14:section name="Component State" id="{F768A736-20E0-400E-BA2B-DDBE2D7DAE49}">
          <p14:sldIdLst>
            <p14:sldId id="414"/>
            <p14:sldId id="437"/>
            <p14:sldId id="466"/>
            <p14:sldId id="438"/>
          </p14:sldIdLst>
        </p14:section>
        <p14:section name="Component Lifecycle" id="{BCF14A6F-0D65-46AE-9FF1-B7675AE912EB}">
          <p14:sldIdLst>
            <p14:sldId id="419"/>
            <p14:sldId id="468"/>
            <p14:sldId id="420"/>
            <p14:sldId id="440"/>
            <p14:sldId id="445"/>
          </p14:sldIdLst>
        </p14:section>
        <p14:section name="Fetching Data" id="{21C87064-C852-4796-9D6C-5FB443904092}">
          <p14:sldIdLst>
            <p14:sldId id="423"/>
            <p14:sldId id="424"/>
            <p14:sldId id="451"/>
            <p14:sldId id="452"/>
          </p14:sldIdLst>
        </p14:section>
        <p14:section name="Conclusion" id="{10E03AB1-9AA8-4E86-9A64-D741901E50A2}">
          <p14:sldIdLst>
            <p14:sldId id="349"/>
            <p14:sldId id="453"/>
            <p14:sldId id="454"/>
            <p14:sldId id="455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463A75"/>
    <a:srgbClr val="A69EC5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2037" autoAdjust="0"/>
  </p:normalViewPr>
  <p:slideViewPr>
    <p:cSldViewPr>
      <p:cViewPr varScale="1">
        <p:scale>
          <a:sx n="59" d="100"/>
          <a:sy n="59" d="100"/>
        </p:scale>
        <p:origin x="708" y="52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427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066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4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8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444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5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883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612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4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3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55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state-and-lifecycle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js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5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jsx.github.io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</a:t>
            </a:r>
            <a:r>
              <a:rPr lang="en-US" dirty="0" smtClean="0"/>
              <a:t>React 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55612" y="4724400"/>
            <a:ext cx="3061240" cy="987799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0522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Component Props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Passing Data, Access and Usage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11D009-1F3F-4364-A8DD-18E9A7639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981200"/>
            <a:ext cx="2057400" cy="1488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Props is just a simple JavaScript object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Similar to HTML </a:t>
            </a:r>
            <a:r>
              <a:rPr lang="en-US" dirty="0" smtClean="0"/>
              <a:t>attributes – </a:t>
            </a:r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components</a:t>
            </a:r>
            <a:endParaRPr lang="bg-BG" dirty="0"/>
          </a:p>
          <a:p>
            <a:r>
              <a:rPr lang="en-US" dirty="0"/>
              <a:t>They should be considered </a:t>
            </a:r>
            <a:r>
              <a:rPr lang="en-US" b="1" dirty="0" smtClean="0">
                <a:solidFill>
                  <a:schemeClr val="bg1"/>
                </a:solidFill>
              </a:rPr>
              <a:t>immutable (read-only)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 component should </a:t>
            </a:r>
            <a:r>
              <a:rPr lang="en-US" b="1" dirty="0">
                <a:solidFill>
                  <a:schemeClr val="bg1"/>
                </a:solidFill>
              </a:rPr>
              <a:t>never modify </a:t>
            </a:r>
            <a:r>
              <a:rPr lang="en-US" dirty="0"/>
              <a:t>it's own props!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128" y="5181600"/>
            <a:ext cx="7162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Welcome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(props) {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&lt;h1&gt;Hello, {props.name}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&lt;/h1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 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use props to </a:t>
            </a:r>
            <a:r>
              <a:rPr lang="en-US" b="1" dirty="0" smtClean="0">
                <a:solidFill>
                  <a:schemeClr val="bg1"/>
                </a:solidFill>
              </a:rPr>
              <a:t>pass data </a:t>
            </a:r>
            <a:r>
              <a:rPr lang="en-US" dirty="0" smtClean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Props to </a:t>
            </a:r>
            <a:r>
              <a:rPr lang="en-US" dirty="0"/>
              <a:t>N</a:t>
            </a:r>
            <a:r>
              <a:rPr lang="en-US" dirty="0" smtClean="0"/>
              <a:t>ested </a:t>
            </a:r>
            <a:r>
              <a:rPr lang="en-US" dirty="0"/>
              <a:t>C</a:t>
            </a:r>
            <a:r>
              <a:rPr lang="en-US" dirty="0" smtClean="0"/>
              <a:t>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850" y="2749897"/>
            <a:ext cx="44196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Book = (</a:t>
            </a:r>
            <a:r>
              <a:rPr lang="en-GB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&lt;li 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="book"&gt;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.title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.author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.price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&lt;/li&gt;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GB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6454530" y="3914947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3" y="1939500"/>
            <a:ext cx="535032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="IT"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="Stephen King"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="20"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/&gt;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="The Hunger Games"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author="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Suzanne Collins"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price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="10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/&gt;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xmlns="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2268199"/>
            <a:ext cx="3829065" cy="814028"/>
          </a:xfrm>
          <a:prstGeom prst="wedgeRoundRectCallout">
            <a:avLst>
              <a:gd name="adj1" fmla="val -57663"/>
              <a:gd name="adj2" fmla="val 55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 name should start with 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lowercase</a:t>
            </a: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letter</a:t>
            </a:r>
            <a:endParaRPr lang="bg-BG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xmlns="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843" y="2133600"/>
            <a:ext cx="4114800" cy="541613"/>
          </a:xfrm>
          <a:prstGeom prst="wedgeRoundRectCallout">
            <a:avLst>
              <a:gd name="adj1" fmla="val -17481"/>
              <a:gd name="adj2" fmla="val 7702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set </a:t>
            </a: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bg-BG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5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Pass props inside </a:t>
            </a:r>
            <a:r>
              <a:rPr lang="en-US" b="1" dirty="0" smtClean="0">
                <a:solidFill>
                  <a:schemeClr val="bg1"/>
                </a:solidFill>
              </a:rPr>
              <a:t>constructor</a:t>
            </a:r>
            <a:r>
              <a:rPr lang="en-US" dirty="0" smtClean="0"/>
              <a:t> and use </a:t>
            </a:r>
            <a:r>
              <a:rPr lang="en-US" b="1" dirty="0" smtClean="0">
                <a:solidFill>
                  <a:schemeClr val="bg1"/>
                </a:solidFill>
              </a:rPr>
              <a:t>this</a:t>
            </a:r>
            <a:r>
              <a:rPr lang="en-US" dirty="0" smtClean="0"/>
              <a:t> to access them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Props in Class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057400"/>
            <a:ext cx="62484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c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lass Book </a:t>
            </a:r>
            <a:r>
              <a:rPr lang="en-GB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React.Component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  <a:endParaRPr lang="en-GB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constructor(props) {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(props);</a:t>
            </a:r>
            <a:b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GB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return (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&lt;li 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="book"&gt;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.title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.author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.price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&lt;/li&gt;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);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  <a:endParaRPr lang="en-GB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xmlns="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2667000"/>
            <a:ext cx="4343400" cy="882131"/>
          </a:xfrm>
          <a:prstGeom prst="wedgeRoundRectCallout">
            <a:avLst>
              <a:gd name="adj1" fmla="val -59561"/>
              <a:gd name="adj2" fmla="val -211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component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endParaRPr lang="bg-BG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9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children</a:t>
            </a:r>
            <a:r>
              <a:rPr lang="en-US" dirty="0" smtClean="0"/>
              <a:t> property to access information between </a:t>
            </a:r>
            <a:r>
              <a:rPr lang="en-US" b="1" dirty="0" smtClean="0">
                <a:solidFill>
                  <a:schemeClr val="bg1"/>
                </a:solidFill>
              </a:rPr>
              <a:t>opening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closing</a:t>
            </a:r>
            <a:r>
              <a:rPr lang="en-US" dirty="0" smtClean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Property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53" y="2332949"/>
            <a:ext cx="44958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="IT"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="Stephen King"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="20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&gt;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Some value here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&lt;/span&gt;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&gt; 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5256212" y="4442683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866" y="3087133"/>
            <a:ext cx="4884545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Book = (</a:t>
            </a:r>
            <a:r>
              <a:rPr lang="en-GB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&lt;li 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="book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…</a:t>
            </a: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&lt;div&gt;{</a:t>
            </a:r>
            <a:r>
              <a:rPr lang="en-GB" sz="1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props.</a:t>
            </a:r>
            <a:r>
              <a:rPr lang="en-GB" sz="1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  <a:endParaRPr lang="en-GB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&lt;/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GB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xmlns="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88" y="5875237"/>
            <a:ext cx="4343400" cy="541613"/>
          </a:xfrm>
          <a:prstGeom prst="wedgeRoundRectCallout">
            <a:avLst>
              <a:gd name="adj1" fmla="val -43843"/>
              <a:gd name="adj2" fmla="val -7580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 text 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nested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bg-BG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9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Live </a:t>
            </a:r>
            <a:r>
              <a:rPr lang="en-US" smtClean="0"/>
              <a:t>Demo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685800"/>
            <a:ext cx="3048906" cy="37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5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Storing and Modifying Data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Component State</a:t>
            </a:r>
            <a:endParaRPr lang="bg-BG"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598824"/>
            <a:ext cx="2590800" cy="236654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25142">
            <a:off x="5616283" y="2239542"/>
            <a:ext cx="956260" cy="1445777"/>
            <a:chOff x="5408612" y="2529032"/>
            <a:chExt cx="838200" cy="1830549"/>
          </a:xfrm>
        </p:grpSpPr>
        <p:sp>
          <p:nvSpPr>
            <p:cNvPr id="2" name="TextBox 1"/>
            <p:cNvSpPr txBox="1"/>
            <p:nvPr/>
          </p:nvSpPr>
          <p:spPr>
            <a:xfrm>
              <a:off x="5408612" y="2529032"/>
              <a:ext cx="838200" cy="64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08612" y="3712825"/>
              <a:ext cx="838200" cy="64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latin typeface="Consolas" panose="020B0609020204030204" pitchFamily="49" charset="0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637212" y="3147100"/>
              <a:ext cx="381000" cy="594414"/>
              <a:chOff x="2817812" y="2639066"/>
              <a:chExt cx="381000" cy="59441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2"/>
              <p:cNvSpPr/>
              <p:nvPr/>
            </p:nvSpPr>
            <p:spPr>
              <a:xfrm>
                <a:off x="2817812" y="2639066"/>
                <a:ext cx="381000" cy="93666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17812" y="2732732"/>
                <a:ext cx="381000" cy="203540"/>
              </a:xfrm>
              <a:prstGeom prst="rect">
                <a:avLst/>
              </a:prstGeom>
              <a:solidFill>
                <a:srgbClr val="A69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7812" y="2936272"/>
                <a:ext cx="381000" cy="297208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9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heart </a:t>
            </a:r>
            <a:r>
              <a:rPr lang="en-US" sz="3600" dirty="0"/>
              <a:t>of every React component is its "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 smtClean="0"/>
              <a:t>"</a:t>
            </a:r>
          </a:p>
          <a:p>
            <a:pPr lvl="1"/>
            <a:r>
              <a:rPr lang="en-US" sz="3600" dirty="0"/>
              <a:t>It </a:t>
            </a:r>
            <a:r>
              <a:rPr lang="en-US" sz="3600" dirty="0" smtClean="0"/>
              <a:t>determines </a:t>
            </a:r>
            <a:r>
              <a:rPr lang="en-US" sz="3600" dirty="0"/>
              <a:t>how the component </a:t>
            </a:r>
            <a:r>
              <a:rPr lang="en-US" sz="3600" b="1" dirty="0">
                <a:solidFill>
                  <a:schemeClr val="bg1"/>
                </a:solidFill>
              </a:rPr>
              <a:t>renders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br>
              <a:rPr lang="en-US" sz="3600" dirty="0" smtClean="0"/>
            </a:br>
            <a:r>
              <a:rPr lang="en-US" sz="3600" b="1" dirty="0" smtClean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600" dirty="0" smtClean="0"/>
              <a:t>State allows you to create components </a:t>
            </a:r>
            <a:br>
              <a:rPr lang="en-US" sz="3600" dirty="0" smtClean="0"/>
            </a:br>
            <a:r>
              <a:rPr lang="en-US" sz="3600" dirty="0" smtClean="0"/>
              <a:t>that are </a:t>
            </a:r>
            <a:r>
              <a:rPr lang="en-US" sz="3600" b="1" dirty="0" smtClean="0">
                <a:solidFill>
                  <a:schemeClr val="bg1"/>
                </a:solidFill>
              </a:rPr>
              <a:t>dynamic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chemeClr val="bg1"/>
                </a:solidFill>
              </a:rPr>
              <a:t>interactive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</a:t>
            </a:r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 smtClean="0"/>
              <a:t>Usually as a result of </a:t>
            </a:r>
            <a:r>
              <a:rPr lang="en-US" b="1" dirty="0" smtClean="0">
                <a:solidFill>
                  <a:schemeClr val="bg1"/>
                </a:solidFill>
              </a:rPr>
              <a:t>user input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E32D2AF-5D61-4CDB-9AD8-2F09C6BB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15" y="2456060"/>
            <a:ext cx="9907923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bg-BG" sz="1800" b="1" dirty="0">
                <a:latin typeface="Consolas" panose="020B0609020204030204" pitchFamily="49" charset="0"/>
              </a:rPr>
              <a:t> 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bg-BG" sz="1800" b="1" dirty="0">
                <a:latin typeface="Consolas" panose="020B0609020204030204" pitchFamily="49" charset="0"/>
              </a:rPr>
              <a:t> React.Component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 smtClean="0">
                <a:latin typeface="Consolas" panose="020B0609020204030204" pitchFamily="49" charset="0"/>
              </a:rPr>
              <a:t>);</a:t>
            </a:r>
            <a:endParaRPr lang="bg-BG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</a:t>
            </a:r>
            <a:r>
              <a:rPr lang="bg-BG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bg-BG" sz="1800" b="1" dirty="0">
                <a:latin typeface="Consolas" panose="020B0609020204030204" pitchFamily="49" charset="0"/>
              </a:rPr>
              <a:t> = </a:t>
            </a:r>
            <a:r>
              <a:rPr lang="bg-BG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smtClean="0">
                <a:latin typeface="Consolas" panose="020B0609020204030204" pitchFamily="49" charset="0"/>
              </a:rPr>
              <a:t> </a:t>
            </a:r>
            <a:r>
              <a:rPr lang="bg-BG" sz="1800" b="1" dirty="0" smtClean="0">
                <a:latin typeface="Consolas" panose="020B0609020204030204" pitchFamily="49" charset="0"/>
              </a:rPr>
              <a:t>count</a:t>
            </a:r>
            <a:r>
              <a:rPr lang="bg-BG" sz="1800" b="1" dirty="0">
                <a:latin typeface="Consolas" panose="020B0609020204030204" pitchFamily="49" charset="0"/>
              </a:rPr>
              <a:t>: </a:t>
            </a:r>
            <a:r>
              <a:rPr lang="bg-BG" sz="1800" b="1" dirty="0" smtClean="0">
                <a:latin typeface="Consolas" panose="020B0609020204030204" pitchFamily="49" charset="0"/>
              </a:rPr>
              <a:t>0</a:t>
            </a:r>
            <a:r>
              <a:rPr lang="en-US" sz="1800" b="1" dirty="0" smtClean="0">
                <a:latin typeface="Consolas" panose="020B0609020204030204" pitchFamily="49" charset="0"/>
              </a:rPr>
              <a:t> </a:t>
            </a:r>
            <a:r>
              <a:rPr lang="bg-BG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1800" b="1" dirty="0" smtClean="0">
                <a:latin typeface="Consolas" panose="020B0609020204030204" pitchFamily="49" charset="0"/>
              </a:rPr>
              <a:t>;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err="1" smtClean="0">
                <a:latin typeface="Consolas" panose="020B0609020204030204" pitchFamily="49" charset="0"/>
              </a:rPr>
              <a:t>this.updateCount</a:t>
            </a:r>
            <a:r>
              <a:rPr lang="en-US" sz="1800" b="1" dirty="0" smtClean="0">
                <a:latin typeface="Consolas" panose="020B0609020204030204" pitchFamily="49" charset="0"/>
              </a:rPr>
              <a:t> = </a:t>
            </a:r>
            <a:r>
              <a:rPr lang="en-US" sz="1800" b="1" dirty="0" err="1" smtClean="0">
                <a:latin typeface="Consolas" panose="020B0609020204030204" pitchFamily="49" charset="0"/>
              </a:rPr>
              <a:t>this.updateCount.</a:t>
            </a:r>
            <a:r>
              <a:rPr lang="en-US" sz="1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sz="1800" b="1" dirty="0" smtClean="0">
                <a:latin typeface="Consolas" panose="020B0609020204030204" pitchFamily="49" charset="0"/>
              </a:rPr>
              <a:t>(this);</a:t>
            </a:r>
            <a:endParaRPr lang="bg-BG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updateCount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</a:t>
            </a:r>
            <a:r>
              <a:rPr lang="bg-BG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bg-BG" sz="1800" b="1" dirty="0">
                <a:latin typeface="Consolas" panose="020B0609020204030204" pitchFamily="49" charset="0"/>
              </a:rPr>
              <a:t>((</a:t>
            </a:r>
            <a:r>
              <a:rPr lang="bg-BG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bg-BG" sz="1800" b="1" dirty="0">
                <a:latin typeface="Consolas" panose="020B0609020204030204" pitchFamily="49" charset="0"/>
              </a:rPr>
              <a:t>)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bg-BG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{ </a:t>
            </a:r>
            <a:r>
              <a:rPr lang="bg-BG" sz="1800" b="1" dirty="0">
                <a:latin typeface="Consolas" panose="020B0609020204030204" pitchFamily="49" charset="0"/>
              </a:rPr>
              <a:t>count: </a:t>
            </a:r>
            <a:r>
              <a:rPr lang="bg-BG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bg-BG" sz="1800" b="1" dirty="0">
                <a:latin typeface="Consolas" panose="020B0609020204030204" pitchFamily="49" charset="0"/>
              </a:rPr>
              <a:t>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bg-BG" sz="1800" b="1" dirty="0">
                <a:latin typeface="Consolas" panose="020B0609020204030204" pitchFamily="49" charset="0"/>
              </a:rPr>
              <a:t> + 1 });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bg-BG" sz="1800" b="1" dirty="0">
                <a:latin typeface="Consolas" panose="020B0609020204030204" pitchFamily="49" charset="0"/>
              </a:rPr>
              <a:t> (&lt;button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bg-BG" sz="1800" b="1" dirty="0">
                <a:latin typeface="Consolas" panose="020B0609020204030204" pitchFamily="49" charset="0"/>
              </a:rPr>
              <a:t>={</a:t>
            </a:r>
            <a:r>
              <a:rPr lang="bg-BG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this.updateCount</a:t>
            </a:r>
            <a:r>
              <a:rPr lang="bg-BG" sz="1800" b="1" dirty="0" smtClean="0">
                <a:latin typeface="Consolas" panose="020B0609020204030204" pitchFamily="49" charset="0"/>
              </a:rPr>
              <a:t>}&gt;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	    </a:t>
            </a:r>
            <a:r>
              <a:rPr lang="bg-BG" sz="1800" b="1" dirty="0">
                <a:latin typeface="Consolas" panose="020B0609020204030204" pitchFamily="49" charset="0"/>
              </a:rPr>
              <a:t>Clicked {</a:t>
            </a:r>
            <a:r>
              <a:rPr lang="bg-BG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this.state.count</a:t>
            </a:r>
            <a:r>
              <a:rPr lang="bg-BG" sz="1800" b="1" dirty="0">
                <a:latin typeface="Consolas" panose="020B0609020204030204" pitchFamily="49" charset="0"/>
              </a:rPr>
              <a:t>} times&lt;/button&gt;);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8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3E0361-4E69-40E1-AE8B-D8E2797BA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is used </a:t>
            </a:r>
            <a:r>
              <a:rPr lang="en-US" dirty="0" smtClean="0"/>
              <a:t>only with </a:t>
            </a:r>
            <a:r>
              <a:rPr lang="en-US" b="1" dirty="0">
                <a:solidFill>
                  <a:schemeClr val="bg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b="1" dirty="0" smtClean="0">
                <a:solidFill>
                  <a:schemeClr val="bg1"/>
                </a:solidFill>
              </a:rPr>
              <a:t>merged </a:t>
            </a:r>
            <a:r>
              <a:rPr lang="en-US" dirty="0" smtClean="0"/>
              <a:t>with old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 Overview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F3DAD01-C79E-4DEA-8FFB-FADCD7A35E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Rectangle 20">
            <a:extLst/>
          </p:cNvPr>
          <p:cNvSpPr>
            <a:spLocks noChangeArrowheads="1"/>
          </p:cNvSpPr>
          <p:nvPr/>
        </p:nvSpPr>
        <p:spPr bwMode="auto">
          <a:xfrm>
            <a:off x="1140451" y="3275917"/>
            <a:ext cx="9907923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console.log(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sz="3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bg-BG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Concepts, Usage and Event Hooks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46491" y="5747629"/>
            <a:ext cx="10958928" cy="499819"/>
          </a:xfrm>
        </p:spPr>
        <p:txBody>
          <a:bodyPr/>
          <a:lstStyle/>
          <a:p>
            <a:r>
              <a:rPr lang="en-US" dirty="0"/>
              <a:t>Concepts, Usage and Event </a:t>
            </a:r>
            <a:r>
              <a:rPr lang="en-US" dirty="0" smtClean="0"/>
              <a:t>Hooks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066800"/>
            <a:ext cx="3804035" cy="32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 - 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198812" y="1886648"/>
            <a:ext cx="5715000" cy="706691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3198812" y="4267200"/>
            <a:ext cx="5715000" cy="6858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3198812" y="5410200"/>
            <a:ext cx="5715000" cy="6858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186" y="1917362"/>
            <a:ext cx="39624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sz="2400" dirty="0" smtClean="0">
                <a:solidFill>
                  <a:schemeClr val="bg2"/>
                </a:solidFill>
              </a:rPr>
              <a:t>onstructor(props)</a:t>
            </a:r>
            <a:endParaRPr lang="bg-BG" sz="2400" dirty="0">
              <a:solidFill>
                <a:schemeClr val="bg2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 bwMode="auto">
          <a:xfrm>
            <a:off x="3198812" y="3103309"/>
            <a:ext cx="5715000" cy="706691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0212" y="3144467"/>
            <a:ext cx="62865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>
                <a:solidFill>
                  <a:schemeClr val="bg2"/>
                </a:solidFill>
              </a:rPr>
              <a:t>getDerivedStateFromProps(props, state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  <a:endParaRPr lang="bg-BG" sz="2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3704" y="4297680"/>
            <a:ext cx="62865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ender(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  <a:endParaRPr lang="bg-BG" sz="24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0212" y="5404654"/>
            <a:ext cx="62865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>
                <a:solidFill>
                  <a:schemeClr val="bg2"/>
                </a:solidFill>
              </a:rPr>
              <a:t>Render Child Components</a:t>
            </a:r>
            <a:endParaRPr lang="bg-BG" sz="2400" dirty="0">
              <a:solidFill>
                <a:schemeClr val="bg2"/>
              </a:solidFill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5760386" y="2687267"/>
            <a:ext cx="353076" cy="3421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5760386" y="3886666"/>
            <a:ext cx="353076" cy="3421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5760386" y="5023225"/>
            <a:ext cx="353076" cy="3421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emit lifecycle events </a:t>
            </a:r>
            <a:r>
              <a:rPr lang="en-US" dirty="0"/>
              <a:t>during operation</a:t>
            </a:r>
          </a:p>
          <a:p>
            <a:pPr>
              <a:spcBef>
                <a:spcPts val="18000"/>
              </a:spcBef>
            </a:pPr>
            <a:r>
              <a:rPr lang="en-US" dirty="0"/>
              <a:t>Those events can be used to perform </a:t>
            </a:r>
            <a:r>
              <a:rPr lang="en-US" b="1" dirty="0">
                <a:solidFill>
                  <a:schemeClr val="bg1"/>
                </a:solidFill>
              </a:rPr>
              <a:t>initialization</a:t>
            </a:r>
            <a:r>
              <a:rPr lang="en-US" dirty="0"/>
              <a:t>, fetch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remote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cleanup</a:t>
            </a:r>
            <a:r>
              <a:rPr lang="en-US" dirty="0"/>
              <a:t>, etc.</a:t>
            </a:r>
          </a:p>
          <a:p>
            <a:r>
              <a:rPr lang="en-US" dirty="0"/>
              <a:t>Detailed information: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://reactjs.org/docs/state-and-lifecycle.html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7" name="Straight Arrow Connector 16"/>
          <p:cNvCxnSpPr>
            <a:stCxn id="9" idx="3"/>
            <a:endCxn id="14" idx="1"/>
          </p:cNvCxnSpPr>
          <p:nvPr/>
        </p:nvCxnSpPr>
        <p:spPr>
          <a:xfrm>
            <a:off x="3746612" y="2933700"/>
            <a:ext cx="1388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>
            <a:off x="7054112" y="2933700"/>
            <a:ext cx="1388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1827212" y="2514600"/>
            <a:ext cx="1919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34712" y="2514600"/>
            <a:ext cx="1919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8442212" y="2514600"/>
            <a:ext cx="1919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Dismount</a:t>
            </a:r>
          </a:p>
        </p:txBody>
      </p:sp>
    </p:spTree>
    <p:extLst>
      <p:ext uri="{BB962C8B-B14F-4D97-AF65-F5344CB8AC3E}">
        <p14:creationId xmlns:p14="http://schemas.microsoft.com/office/powerpoint/2010/main" val="210535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00A5-27E0-4357-B158-646AE7ECC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hook is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after your component has </a:t>
            </a:r>
            <a:r>
              <a:rPr lang="en-US" b="1" dirty="0">
                <a:solidFill>
                  <a:schemeClr val="bg1"/>
                </a:solidFill>
              </a:rPr>
              <a:t>been rendered</a:t>
            </a:r>
          </a:p>
          <a:p>
            <a:pPr lvl="1"/>
            <a:r>
              <a:rPr lang="en-US" dirty="0"/>
              <a:t>This is the point when you should </a:t>
            </a:r>
            <a:r>
              <a:rPr lang="en-US" b="1" dirty="0">
                <a:solidFill>
                  <a:schemeClr val="bg1"/>
                </a:solidFill>
              </a:rPr>
              <a:t>initiate AJAX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requests</a:t>
            </a:r>
          </a:p>
          <a:p>
            <a:pPr lvl="1"/>
            <a:r>
              <a:rPr lang="en-US" dirty="0"/>
              <a:t>Its good practice to add all your event listeners</a:t>
            </a:r>
          </a:p>
          <a:p>
            <a:pPr lvl="1"/>
            <a:r>
              <a:rPr lang="en-US" dirty="0"/>
              <a:t>Calling </a:t>
            </a:r>
            <a:r>
              <a:rPr lang="en-US" b="1" dirty="0" err="1">
                <a:solidFill>
                  <a:schemeClr val="bg1"/>
                </a:solidFill>
              </a:rPr>
              <a:t>setState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this point on will cause a re-render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6107A08-7D28-4A5A-9D1C-A50BB940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 Hook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31B41A5-A0D9-43BD-A8CD-FB24BB09E1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DF8E72-9281-4236-A59E-D2F3BFEA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963090"/>
            <a:ext cx="7239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componetDidMount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('https://gitconnected.com')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.then((res) =&gt; {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user: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res.user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7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3446B-8CC4-4468-8BAF-0209EA2DBB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300" dirty="0"/>
              <a:t>This method is triggered right before the component </a:t>
            </a:r>
            <a:r>
              <a:rPr lang="en-US" sz="3300" b="1" dirty="0" smtClean="0">
                <a:solidFill>
                  <a:schemeClr val="bg1"/>
                </a:solidFill>
              </a:rPr>
              <a:t>dismounts</a:t>
            </a:r>
          </a:p>
          <a:p>
            <a:pPr lvl="1"/>
            <a:r>
              <a:rPr lang="en-US" dirty="0" smtClean="0"/>
              <a:t>Here you can </a:t>
            </a:r>
            <a:r>
              <a:rPr lang="en-US" b="1" dirty="0" smtClean="0">
                <a:solidFill>
                  <a:schemeClr val="bg1"/>
                </a:solidFill>
              </a:rPr>
              <a:t>clean up </a:t>
            </a:r>
            <a:r>
              <a:rPr lang="en-US" dirty="0" smtClean="0"/>
              <a:t>everything that was associated with </a:t>
            </a:r>
            <a:br>
              <a:rPr lang="en-US" dirty="0" smtClean="0"/>
            </a:br>
            <a:r>
              <a:rPr lang="en-US" dirty="0" smtClean="0"/>
              <a:t>the UI</a:t>
            </a:r>
            <a:endParaRPr lang="bg-BG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1030ED-E9F2-4D1B-9F27-501C408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componentWillUnmount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42D913-A784-4C8E-9282-1159FE07C2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70E953-524F-4E3D-94ED-6A577580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62" y="3276600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componentWillUnmount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window.removeEventListener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('resize',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this.resizeEventHandler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Fetch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Fetching Remote Data</a:t>
            </a:r>
            <a:endParaRPr lang="bg-BG" dirty="0"/>
          </a:p>
        </p:txBody>
      </p:sp>
      <p:pic>
        <p:nvPicPr>
          <p:cNvPr id="3074" name="Picture 2" descr="Резултат с изображение за client server communication">
            <a:extLst>
              <a:ext uri="{FF2B5EF4-FFF2-40B4-BE49-F238E27FC236}">
                <a16:creationId xmlns:a16="http://schemas.microsoft.com/office/drawing/2014/main" xmlns="" id="{77A0BE63-D0AB-4E53-8D6F-C4B122E3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781300" cy="1668780"/>
          </a:xfrm>
          <a:prstGeom prst="round2DiagRect">
            <a:avLst>
              <a:gd name="adj1" fmla="val 16667"/>
              <a:gd name="adj2" fmla="val 524"/>
            </a:avLst>
          </a:prstGeom>
          <a:solidFill>
            <a:schemeClr val="accent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Fetch API provides an interface for </a:t>
            </a:r>
            <a:r>
              <a:rPr lang="en-US" b="1" dirty="0">
                <a:solidFill>
                  <a:schemeClr val="bg1"/>
                </a:solidFill>
              </a:rPr>
              <a:t>fetching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resources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This method takes one mandatory argument,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</a:p>
          <a:p>
            <a:pPr lvl="1"/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r>
              <a:rPr lang="en-US" dirty="0"/>
              <a:t> that resolves to the Response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request</a:t>
            </a:r>
          </a:p>
          <a:p>
            <a:pPr lvl="1"/>
            <a:r>
              <a:rPr lang="en-US" dirty="0"/>
              <a:t>You can also pass in an </a:t>
            </a:r>
            <a:r>
              <a:rPr lang="en-US" b="1" dirty="0" err="1">
                <a:solidFill>
                  <a:schemeClr val="bg1"/>
                </a:solidFill>
              </a:rPr>
              <a:t>init</a:t>
            </a:r>
            <a:r>
              <a:rPr lang="en-US" b="1" dirty="0">
                <a:solidFill>
                  <a:schemeClr val="bg1"/>
                </a:solidFill>
              </a:rPr>
              <a:t> options </a:t>
            </a:r>
            <a:r>
              <a:rPr lang="en-US" dirty="0"/>
              <a:t>object as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second</a:t>
            </a:r>
            <a:r>
              <a:rPr lang="en-US" dirty="0" smtClean="0"/>
              <a:t> </a:t>
            </a:r>
            <a:r>
              <a:rPr lang="en-US" dirty="0"/>
              <a:t>argument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Fetch API with then/catch example: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API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438400"/>
            <a:ext cx="7950083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('https://api.github.com/users/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xapuu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((data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=&gt; data.json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((d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)=&gt; console.log(d))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((err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)=&gt;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console.error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(err))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Fetch API with </a:t>
            </a:r>
            <a:r>
              <a:rPr lang="en-US" dirty="0" err="1" smtClean="0"/>
              <a:t>async</a:t>
            </a:r>
            <a:r>
              <a:rPr lang="en-US" dirty="0" smtClean="0"/>
              <a:t>/await example: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API Example 2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3C202F-7272-4C68-8BD7-606D1F43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057400"/>
            <a:ext cx="105156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()=&gt; 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try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let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d =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await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fetch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api.github.com/users/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xapuu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let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forDisplay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await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d.json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console.log('Something went wrong!');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)()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are self-contained </a:t>
            </a:r>
            <a:r>
              <a:rPr lang="en-US" b="1" dirty="0">
                <a:solidFill>
                  <a:schemeClr val="bg1"/>
                </a:solidFill>
              </a:rPr>
              <a:t>reusable elements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used to pass information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Lifecycle events </a:t>
            </a:r>
            <a:r>
              <a:rPr lang="en-US" dirty="0"/>
              <a:t>are fired during component operation</a:t>
            </a:r>
          </a:p>
          <a:p>
            <a:r>
              <a:rPr lang="en-US" dirty="0"/>
              <a:t>JSX supports 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43166" y="2057400"/>
            <a:ext cx="2253081" cy="2438400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>
            <a:spLocks noChangeArrowheads="1"/>
          </p:cNvSpPr>
          <p:nvPr/>
        </p:nvSpPr>
        <p:spPr bwMode="auto">
          <a:xfrm>
            <a:off x="808281" y="2057400"/>
            <a:ext cx="8153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class Welcome extends React.Component 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return &lt;h1&gt;Hello, 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this.props.name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}&lt;/h1&gt;;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https://softuni.bg/opencourses/reactjs-fundamentals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19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148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9" y="4495800"/>
            <a:ext cx="10958928" cy="768084"/>
          </a:xfrm>
        </p:spPr>
        <p:txBody>
          <a:bodyPr/>
          <a:lstStyle/>
          <a:p>
            <a:r>
              <a:rPr lang="en-US" dirty="0" smtClean="0"/>
              <a:t>Components Overview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4949" y="5638800"/>
            <a:ext cx="10958928" cy="499819"/>
          </a:xfrm>
        </p:spPr>
        <p:txBody>
          <a:bodyPr/>
          <a:lstStyle/>
          <a:p>
            <a:r>
              <a:rPr lang="en-US" dirty="0" smtClean="0"/>
              <a:t>Syntax, Functional and Class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E10C71-7D8C-4822-9B02-CC0647D05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828800"/>
            <a:ext cx="2266949" cy="15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bg-BG" sz="4000" dirty="0"/>
              <a:t>omponents are like JavaScript functions</a:t>
            </a:r>
            <a:endParaRPr lang="en-US" sz="4000" dirty="0"/>
          </a:p>
          <a:p>
            <a:pPr lvl="1"/>
            <a:r>
              <a:rPr lang="bg-BG" sz="4000" dirty="0"/>
              <a:t>They </a:t>
            </a:r>
            <a:r>
              <a:rPr lang="en-US" sz="4000" dirty="0"/>
              <a:t>are </a:t>
            </a:r>
            <a:r>
              <a:rPr lang="en-US" sz="4000" b="1" dirty="0">
                <a:solidFill>
                  <a:schemeClr val="bg1"/>
                </a:solidFill>
              </a:rPr>
              <a:t>reusable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/>
              <a:t>pieces that can be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composed</a:t>
            </a:r>
          </a:p>
          <a:p>
            <a:pPr lvl="1"/>
            <a:r>
              <a:rPr lang="en-US" sz="4000" dirty="0" smtClean="0"/>
              <a:t>Think about each piece in </a:t>
            </a:r>
            <a:r>
              <a:rPr lang="en-US" sz="4000" b="1" dirty="0" smtClean="0">
                <a:solidFill>
                  <a:schemeClr val="bg1"/>
                </a:solidFill>
              </a:rPr>
              <a:t>isolation</a:t>
            </a:r>
            <a:endParaRPr lang="en-US" sz="4000" b="1" dirty="0">
              <a:solidFill>
                <a:schemeClr val="bg1"/>
              </a:solidFill>
            </a:endParaRPr>
          </a:p>
          <a:p>
            <a:pPr lvl="1"/>
            <a:r>
              <a:rPr lang="en-US" sz="4000" dirty="0"/>
              <a:t>You can customize them with </a:t>
            </a:r>
            <a:r>
              <a:rPr lang="en-US" sz="4000" b="1" dirty="0">
                <a:solidFill>
                  <a:schemeClr val="bg1"/>
                </a:solidFill>
              </a:rPr>
              <a:t>props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/>
              <a:t>and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200" y="5087317"/>
            <a:ext cx="1600200" cy="14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 Rendering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524000"/>
            <a:ext cx="10896600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const items = ['Item 1', 'Item 2', 'Item 3', 'Item 4'];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const Navigation = () =&gt;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return (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&lt;ul&gt;{items.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600" b="1" noProof="1">
                <a:latin typeface="Consolas" panose="020B0609020204030204" pitchFamily="49" charset="0"/>
              </a:rPr>
              <a:t>(item =&gt; &lt;li&gt;{item}&lt;/li&gt;}&lt;/ul&gt;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chemeClr val="bg1"/>
                </a:solidFill>
              </a:rPr>
              <a:t>two</a:t>
            </a:r>
            <a:r>
              <a:rPr lang="en-US" dirty="0" smtClean="0"/>
              <a:t> main types of components in React:</a:t>
            </a:r>
          </a:p>
          <a:p>
            <a:pPr lvl="1"/>
            <a:r>
              <a:rPr lang="en-US" dirty="0" smtClean="0"/>
              <a:t>Functional Components</a:t>
            </a:r>
          </a:p>
          <a:p>
            <a:pPr lvl="1"/>
            <a:r>
              <a:rPr lang="en-US" dirty="0" smtClean="0"/>
              <a:t>Class Components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functional component </a:t>
            </a:r>
            <a:r>
              <a:rPr lang="en-US" dirty="0" smtClean="0"/>
              <a:t>is a JavaScript function that </a:t>
            </a:r>
            <a:br>
              <a:rPr lang="en-US" dirty="0" smtClean="0"/>
            </a:br>
            <a:r>
              <a:rPr lang="en-US" dirty="0" smtClean="0"/>
              <a:t>returns JSX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572000"/>
            <a:ext cx="7162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</a:rPr>
              <a:t>function Hello(props){</a:t>
            </a:r>
          </a:p>
          <a:p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</a:rPr>
              <a:t>   return &lt;div&gt;Hello {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</a:rPr>
              <a:t>.name}&lt;/div&gt;</a:t>
            </a:r>
          </a:p>
          <a:p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38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components give you access to </a:t>
            </a:r>
            <a:r>
              <a:rPr lang="en-US" b="1" dirty="0" smtClean="0">
                <a:solidFill>
                  <a:schemeClr val="bg1"/>
                </a:solidFill>
              </a:rPr>
              <a:t>several features  </a:t>
            </a:r>
            <a:r>
              <a:rPr lang="en-US" dirty="0" smtClean="0"/>
              <a:t>such as</a:t>
            </a:r>
          </a:p>
          <a:p>
            <a:pPr lvl="1"/>
            <a:r>
              <a:rPr lang="en-US" dirty="0" smtClean="0"/>
              <a:t>State and modifying state</a:t>
            </a:r>
          </a:p>
          <a:p>
            <a:pPr lvl="1"/>
            <a:r>
              <a:rPr lang="en-US" dirty="0" smtClean="0"/>
              <a:t>Lifecycle hooks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41" y="3352800"/>
            <a:ext cx="7162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Hello </a:t>
            </a:r>
            <a:r>
              <a:rPr lang="en-US" sz="1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React.Component {</a:t>
            </a:r>
          </a:p>
          <a:p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constructor(props) {</a:t>
            </a:r>
          </a:p>
          <a:p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(props);</a:t>
            </a:r>
            <a:b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  <a:endParaRPr lang="en-US" sz="1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 return (</a:t>
            </a:r>
          </a:p>
          <a:p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 &lt;</a:t>
            </a:r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div&gt;Hello 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r>
              <a:rPr lang="en-US" sz="1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800" b="1" noProof="1" smtClean="0">
                <a:latin typeface="Consolas" panose="020B0609020204030204" pitchFamily="49" charset="0"/>
              </a:rPr>
              <a:t>props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.name</a:t>
            </a:r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}&lt;/div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);</a:t>
            </a:r>
            <a:b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  <a:b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646612" y="3962400"/>
            <a:ext cx="3191129" cy="609716"/>
          </a:xfrm>
          <a:prstGeom prst="wedgeRoundRectCallout">
            <a:avLst>
              <a:gd name="adj1" fmla="val -73118"/>
              <a:gd name="adj2" fmla="val -150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contructor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799012" y="5654300"/>
            <a:ext cx="4648200" cy="1018339"/>
          </a:xfrm>
          <a:prstGeom prst="wedgeRoundRectCallout">
            <a:avLst>
              <a:gd name="adj1" fmla="val -65660"/>
              <a:gd name="adj2" fmla="val -7158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access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components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8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–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6" y="3929590"/>
            <a:ext cx="7162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 A dropdown list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&lt;UserHead name="homeHeader" 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&lt;Menu&gt;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&lt;MenuItem&gt;Do Something&lt;/MenuItem&gt;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&lt;MenuItem&gt;Do Something Fun!&lt;/MenuItem&gt;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&lt;MenuItem&gt;Do Something Else&lt;/MenuItem&gt;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&lt;/Menu&gt;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/Dropdown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&gt;;</a:t>
            </a:r>
            <a:endParaRPr lang="en-US" sz="2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Резултат с изображение за jsx">
            <a:hlinkClick r:id="rId2"/>
            <a:extLst>
              <a:ext uri="{FF2B5EF4-FFF2-40B4-BE49-F238E27FC236}">
                <a16:creationId xmlns:a16="http://schemas.microsoft.com/office/drawing/2014/main" xmlns="" id="{D053B0EE-E3A2-402D-8E52-787C2C8A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19" y="5008904"/>
            <a:ext cx="3777809" cy="15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2438</TotalTime>
  <Words>1142</Words>
  <Application>Microsoft Office PowerPoint</Application>
  <PresentationFormat>Custom</PresentationFormat>
  <Paragraphs>299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React Components</vt:lpstr>
      <vt:lpstr>Table of Contents</vt:lpstr>
      <vt:lpstr>Have a Question?</vt:lpstr>
      <vt:lpstr>PowerPoint Presentation</vt:lpstr>
      <vt:lpstr>Components Overview</vt:lpstr>
      <vt:lpstr>Continued…. Rendering</vt:lpstr>
      <vt:lpstr>Functional Components</vt:lpstr>
      <vt:lpstr>Class Components</vt:lpstr>
      <vt:lpstr>Component Syntax</vt:lpstr>
      <vt:lpstr>PowerPoint Presentation</vt:lpstr>
      <vt:lpstr>Component Props</vt:lpstr>
      <vt:lpstr>Passing Props to Nested Components</vt:lpstr>
      <vt:lpstr>Passing Props in Class Components</vt:lpstr>
      <vt:lpstr>Children Property</vt:lpstr>
      <vt:lpstr>PowerPoint Presentation</vt:lpstr>
      <vt:lpstr>PowerPoint Presentation</vt:lpstr>
      <vt:lpstr>Component State Overview</vt:lpstr>
      <vt:lpstr>Component State Example</vt:lpstr>
      <vt:lpstr>Working With States Overview</vt:lpstr>
      <vt:lpstr>PowerPoint Presentation</vt:lpstr>
      <vt:lpstr>Component Lifecycle - Mounting</vt:lpstr>
      <vt:lpstr>Component Lifecycle</vt:lpstr>
      <vt:lpstr>componentDidMount() Hook</vt:lpstr>
      <vt:lpstr>componentWillUnmount () Hook</vt:lpstr>
      <vt:lpstr>PowerPoint Presentation</vt:lpstr>
      <vt:lpstr>Fetch API</vt:lpstr>
      <vt:lpstr>Fetch API Example</vt:lpstr>
      <vt:lpstr>Fetch API Example 2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Kiril Kirilov</cp:lastModifiedBy>
  <cp:revision>135</cp:revision>
  <dcterms:created xsi:type="dcterms:W3CDTF">2014-01-02T17:00:34Z</dcterms:created>
  <dcterms:modified xsi:type="dcterms:W3CDTF">2019-02-13T22:11:37Z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