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426" r:id="rId4"/>
    <p:sldId id="413" r:id="rId5"/>
    <p:sldId id="428" r:id="rId6"/>
    <p:sldId id="436" r:id="rId7"/>
    <p:sldId id="429" r:id="rId8"/>
    <p:sldId id="437" r:id="rId9"/>
    <p:sldId id="430" r:id="rId10"/>
    <p:sldId id="431" r:id="rId11"/>
    <p:sldId id="415" r:id="rId12"/>
    <p:sldId id="443" r:id="rId13"/>
    <p:sldId id="444" r:id="rId14"/>
    <p:sldId id="445" r:id="rId15"/>
    <p:sldId id="446" r:id="rId16"/>
    <p:sldId id="447" r:id="rId17"/>
    <p:sldId id="417" r:id="rId18"/>
    <p:sldId id="448" r:id="rId19"/>
    <p:sldId id="449" r:id="rId20"/>
    <p:sldId id="450" r:id="rId21"/>
    <p:sldId id="439" r:id="rId22"/>
    <p:sldId id="432" r:id="rId23"/>
    <p:sldId id="440" r:id="rId24"/>
    <p:sldId id="433" r:id="rId25"/>
    <p:sldId id="441" r:id="rId26"/>
    <p:sldId id="438" r:id="rId27"/>
    <p:sldId id="435" r:id="rId28"/>
    <p:sldId id="434" r:id="rId29"/>
    <p:sldId id="442" r:id="rId30"/>
    <p:sldId id="349" r:id="rId31"/>
    <p:sldId id="401" r:id="rId32"/>
    <p:sldId id="411" r:id="rId33"/>
    <p:sldId id="412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6"/>
          </p14:sldIdLst>
        </p14:section>
        <p14:section name="Components Overview" id="{098870E5-175E-480A-AC10-6121CF585F5B}">
          <p14:sldIdLst>
            <p14:sldId id="413"/>
            <p14:sldId id="428"/>
            <p14:sldId id="436"/>
            <p14:sldId id="429"/>
            <p14:sldId id="437"/>
            <p14:sldId id="430"/>
            <p14:sldId id="431"/>
          </p14:sldIdLst>
        </p14:section>
        <p14:section name="Props" id="{E6E139D8-0F0D-4D12-9452-C252C8BC74C0}">
          <p14:sldIdLst>
            <p14:sldId id="415"/>
            <p14:sldId id="443"/>
            <p14:sldId id="444"/>
            <p14:sldId id="445"/>
            <p14:sldId id="446"/>
            <p14:sldId id="447"/>
          </p14:sldIdLst>
        </p14:section>
        <p14:section name="Emitting Events" id="{EE17DBC1-5180-40A9-B699-396D20154763}">
          <p14:sldIdLst>
            <p14:sldId id="417"/>
            <p14:sldId id="448"/>
            <p14:sldId id="449"/>
            <p14:sldId id="450"/>
          </p14:sldIdLst>
        </p14:section>
        <p14:section name="CLI Project" id="{AE3966DB-9B3F-4FD3-8E3D-8848C6669DFF}">
          <p14:sldIdLst>
            <p14:sldId id="439"/>
            <p14:sldId id="432"/>
            <p14:sldId id="440"/>
            <p14:sldId id="433"/>
            <p14:sldId id="441"/>
            <p14:sldId id="438"/>
            <p14:sldId id="435"/>
            <p14:sldId id="434"/>
            <p14:sldId id="442"/>
          </p14:sldIdLst>
        </p14:section>
        <p14:section name="Summary" id="{10E03AB1-9AA8-4E86-9A64-D741901E50A2}">
          <p14:sldIdLst>
            <p14:sldId id="349"/>
            <p14:sldId id="401"/>
            <p14:sldId id="411"/>
            <p14:sldId id="41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906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812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0357" y="461752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chrome.google.com/webstore/detail/vuejs-devtools/nhdogjmejiglipccpnnnanhbledajbpd?hl=en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30/vuejs-fundamentals-july-2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8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3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80" y="3888456"/>
            <a:ext cx="1067713" cy="106771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Reusable Pieces, Component Communication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- Basic Usage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3694734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data option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be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instance maintains an </a:t>
            </a:r>
            <a:r>
              <a:rPr lang="en-US" b="1" dirty="0">
                <a:solidFill>
                  <a:schemeClr val="bg1"/>
                </a:solidFill>
              </a:rPr>
              <a:t>independent copy </a:t>
            </a:r>
            <a:r>
              <a:rPr lang="en-US" dirty="0"/>
              <a:t>of the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3243" y="2647893"/>
            <a:ext cx="9896490" cy="3185748"/>
          </a:xfrm>
        </p:spPr>
        <p:txBody>
          <a:bodyPr/>
          <a:lstStyle/>
          <a:p>
            <a:r>
              <a:rPr lang="en-US" dirty="0"/>
              <a:t>data: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/>
              <a:t> () {</a:t>
            </a:r>
          </a:p>
          <a:p>
            <a:r>
              <a:rPr lang="en-US" dirty="0"/>
              <a:t>  return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  count: 0,</a:t>
            </a:r>
          </a:p>
          <a:p>
            <a:r>
              <a:rPr lang="en-US" dirty="0"/>
              <a:t>    items: [ 'First', 'Second', 'Third' ]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Data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Communication - Parent to Child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="" xmlns:a16="http://schemas.microsoft.com/office/drawing/2014/main" id="{F2E92EFF-76BA-412C-9C88-0EEC3F191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26" y="1562582"/>
            <a:ext cx="1969794" cy="19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communicate with each other </a:t>
            </a:r>
            <a:br>
              <a:rPr lang="en-US" dirty="0"/>
            </a:br>
            <a:r>
              <a:rPr lang="en-US" dirty="0"/>
              <a:t>all the time (pass data)</a:t>
            </a:r>
          </a:p>
          <a:p>
            <a:r>
              <a:rPr lang="en-US" dirty="0"/>
              <a:t>To pass data from a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component - </a:t>
            </a:r>
            <a:br>
              <a:rPr lang="en-US" dirty="0"/>
            </a:b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</a:p>
          <a:p>
            <a:pPr lvl="1"/>
            <a:r>
              <a:rPr lang="en-US" dirty="0"/>
              <a:t>Custom attributes</a:t>
            </a:r>
          </a:p>
          <a:p>
            <a:pPr lvl="1"/>
            <a:r>
              <a:rPr lang="en-US" dirty="0"/>
              <a:t>Value of a prop is </a:t>
            </a:r>
            <a:r>
              <a:rPr lang="en-US" b="1" dirty="0">
                <a:solidFill>
                  <a:schemeClr val="bg1"/>
                </a:solidFill>
              </a:rPr>
              <a:t>received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</a:p>
          <a:p>
            <a:pPr lvl="1"/>
            <a:r>
              <a:rPr lang="en-US" dirty="0"/>
              <a:t>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mutated</a:t>
            </a:r>
          </a:p>
          <a:p>
            <a:pPr lvl="1"/>
            <a:r>
              <a:rPr lang="en-US" dirty="0"/>
              <a:t>Data flows </a:t>
            </a:r>
            <a:r>
              <a:rPr lang="en-US" b="1" dirty="0">
                <a:solidFill>
                  <a:schemeClr val="bg1"/>
                </a:solidFill>
              </a:rPr>
              <a:t>one-way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23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pass down a prop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v-bind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or the shorthand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30225" y="1978257"/>
            <a:ext cx="8684830" cy="2704579"/>
          </a:xfrm>
        </p:spPr>
        <p:txBody>
          <a:bodyPr/>
          <a:lstStyle/>
          <a:p>
            <a:r>
              <a:rPr lang="en-US" dirty="0"/>
              <a:t>&lt;post-item</a:t>
            </a:r>
          </a:p>
          <a:p>
            <a:r>
              <a:rPr lang="en-US" dirty="0"/>
              <a:t>  v-for="post in posts"</a:t>
            </a:r>
          </a:p>
          <a:p>
            <a:r>
              <a:rPr lang="en-US" dirty="0"/>
              <a:t>  v-bind:key="post.id"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v-bind:title</a:t>
            </a:r>
            <a:r>
              <a:rPr lang="en-US" dirty="0"/>
              <a:t>="post.title"</a:t>
            </a:r>
          </a:p>
          <a:p>
            <a:r>
              <a:rPr lang="en-US" dirty="0"/>
              <a:t>&gt;&lt;/post-item&gt;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Down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2D72C479-283C-4B4E-8A5E-DB88203355DC}"/>
              </a:ext>
            </a:extLst>
          </p:cNvPr>
          <p:cNvSpPr/>
          <p:nvPr/>
        </p:nvSpPr>
        <p:spPr bwMode="auto">
          <a:xfrm>
            <a:off x="5191754" y="2470043"/>
            <a:ext cx="4257045" cy="958957"/>
          </a:xfrm>
          <a:prstGeom prst="wedgeRoundRectCallout">
            <a:avLst>
              <a:gd name="adj1" fmla="val -56946"/>
              <a:gd name="adj2" fmla="val 29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an item</a:t>
            </a:r>
          </a:p>
        </p:txBody>
      </p:sp>
    </p:spTree>
    <p:extLst>
      <p:ext uri="{BB962C8B-B14F-4D97-AF65-F5344CB8AC3E}">
        <p14:creationId xmlns:p14="http://schemas.microsoft.com/office/powerpoint/2010/main" val="259373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04C3507-72B5-487A-A934-E05489743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component instance has a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r>
              <a:rPr lang="en-US" dirty="0"/>
              <a:t>option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can be an </a:t>
            </a:r>
            <a:r>
              <a:rPr lang="en-US" b="1" dirty="0">
                <a:solidFill>
                  <a:schemeClr val="bg1"/>
                </a:solidFill>
              </a:rPr>
              <a:t>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After it has been passed it becomes 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that instance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68E2E4-F00B-4EE8-A449-D92313190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8697" y="3429000"/>
            <a:ext cx="5433630" cy="2722418"/>
          </a:xfrm>
        </p:spPr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  export default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props</a:t>
            </a:r>
            <a:r>
              <a:rPr lang="en-US" dirty="0"/>
              <a:t>: [ '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' ]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47AF6AA-75B4-4897-81C2-F93CE09F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787AC6-AC01-4D58-AA29-BA2243EE33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1875A26-AB13-4CC5-880E-EBDBA94C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Props are meant to be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 flows one-way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147909-C215-475F-8B73-75F42AD6F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964" y="2596399"/>
            <a:ext cx="5546688" cy="3892728"/>
          </a:xfrm>
        </p:spPr>
        <p:txBody>
          <a:bodyPr/>
          <a:lstStyle/>
          <a:p>
            <a:r>
              <a:rPr lang="en-US" sz="2200" dirty="0"/>
              <a:t>export default {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props</a:t>
            </a:r>
            <a:r>
              <a:rPr lang="en-US" sz="2200" dirty="0"/>
              <a:t>: [ '</a:t>
            </a:r>
            <a:r>
              <a:rPr lang="en-US" sz="2200" dirty="0">
                <a:solidFill>
                  <a:schemeClr val="bg1"/>
                </a:solidFill>
              </a:rPr>
              <a:t>title</a:t>
            </a:r>
            <a:r>
              <a:rPr lang="en-US" sz="2200" dirty="0"/>
              <a:t>' ],</a:t>
            </a:r>
          </a:p>
          <a:p>
            <a:r>
              <a:rPr lang="en-US" sz="2200" dirty="0"/>
              <a:t>  methods: {</a:t>
            </a:r>
          </a:p>
          <a:p>
            <a:r>
              <a:rPr lang="en-US" sz="2200" dirty="0"/>
              <a:t>    changeTitle() {</a:t>
            </a:r>
          </a:p>
          <a:p>
            <a:r>
              <a:rPr lang="en-US" sz="2200" dirty="0"/>
              <a:t>      this.title = </a:t>
            </a:r>
            <a:r>
              <a:rPr lang="en-US" sz="2200" dirty="0">
                <a:solidFill>
                  <a:schemeClr val="bg1"/>
                </a:solidFill>
              </a:rPr>
              <a:t>'New'</a:t>
            </a:r>
            <a:r>
              <a:rPr lang="en-US" sz="2200" dirty="0"/>
              <a:t>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}</a:t>
            </a:r>
            <a:br>
              <a:rPr lang="en-US" sz="2200" dirty="0"/>
            </a:b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0AA4019-6A7C-4994-A957-871A29B3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Mutation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612583-F830-4A20-838E-CB637846DC7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623E78F2-78B1-4370-B19A-E00415470EC4}"/>
              </a:ext>
            </a:extLst>
          </p:cNvPr>
          <p:cNvSpPr/>
          <p:nvPr/>
        </p:nvSpPr>
        <p:spPr bwMode="auto">
          <a:xfrm>
            <a:off x="5177046" y="4143138"/>
            <a:ext cx="3608139" cy="868700"/>
          </a:xfrm>
          <a:prstGeom prst="wedgeRoundRectCallout">
            <a:avLst>
              <a:gd name="adj1" fmla="val -56946"/>
              <a:gd name="adj2" fmla="val 29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20811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2CF7F1C-8ACC-4CD4-87F1-253704C36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HTML attribute names are </a:t>
            </a:r>
            <a:r>
              <a:rPr lang="en-US" b="1" dirty="0">
                <a:solidFill>
                  <a:schemeClr val="bg1"/>
                </a:solidFill>
              </a:rPr>
              <a:t>case-insensitive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A77996-C12F-4F8D-89C0-5282745C7C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570" y="1888347"/>
            <a:ext cx="8185716" cy="2695227"/>
          </a:xfrm>
        </p:spPr>
        <p:txBody>
          <a:bodyPr/>
          <a:lstStyle/>
          <a:p>
            <a:r>
              <a:rPr lang="en-US" dirty="0"/>
              <a:t>Vue.component('blog-post', {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camelCase in JavaScript</a:t>
            </a:r>
          </a:p>
          <a:p>
            <a:r>
              <a:rPr lang="en-US" dirty="0"/>
              <a:t>  props: [ '</a:t>
            </a:r>
            <a:r>
              <a:rPr lang="en-US" dirty="0" err="1">
                <a:solidFill>
                  <a:schemeClr val="bg1"/>
                </a:solidFill>
              </a:rPr>
              <a:t>postTitle</a:t>
            </a:r>
            <a:r>
              <a:rPr lang="en-US" dirty="0"/>
              <a:t>' ],</a:t>
            </a:r>
          </a:p>
          <a:p>
            <a:r>
              <a:rPr lang="en-US" dirty="0"/>
              <a:t>  template: '&lt;h3&gt;{{ postTitle }}&lt;/h3&gt;'</a:t>
            </a:r>
          </a:p>
          <a:p>
            <a:r>
              <a:rPr lang="en-US" dirty="0"/>
              <a:t>})</a:t>
            </a:r>
            <a:r>
              <a:rPr lang="bg-BG" dirty="0"/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4A4E66C-6E0A-4615-8A76-7AE5E7F4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Naming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9FFCDC-794E-4612-998F-0ED4AE9036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71999E76-1545-4878-A729-F3449046A52B}"/>
              </a:ext>
            </a:extLst>
          </p:cNvPr>
          <p:cNvSpPr txBox="1">
            <a:spLocks/>
          </p:cNvSpPr>
          <p:nvPr/>
        </p:nvSpPr>
        <p:spPr>
          <a:xfrm>
            <a:off x="850570" y="4901339"/>
            <a:ext cx="8185716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// kebab-case in HTML</a:t>
            </a:r>
          </a:p>
          <a:p>
            <a:r>
              <a:rPr lang="en-US" dirty="0"/>
              <a:t>&lt;blog-post </a:t>
            </a:r>
            <a:r>
              <a:rPr lang="en-US" dirty="0">
                <a:solidFill>
                  <a:schemeClr val="bg1"/>
                </a:solidFill>
              </a:rPr>
              <a:t>post-title</a:t>
            </a:r>
            <a:r>
              <a:rPr lang="en-US" dirty="0"/>
              <a:t>="hello!"&gt;&lt;/blog-post&gt;</a:t>
            </a:r>
          </a:p>
        </p:txBody>
      </p:sp>
    </p:spTree>
    <p:extLst>
      <p:ext uri="{BB962C8B-B14F-4D97-AF65-F5344CB8AC3E}">
        <p14:creationId xmlns:p14="http://schemas.microsoft.com/office/powerpoint/2010/main" val="12050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Emitting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108" y="5472909"/>
            <a:ext cx="10961783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Communication – Child to Parent</a:t>
            </a:r>
            <a:endParaRPr lang="bg-BG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27418F5-48C9-4D58-8760-3C0743B70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09" y="1872464"/>
            <a:ext cx="1482299" cy="14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6118697-1897-4E03-A683-1182ED912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communicating </a:t>
            </a:r>
            <a:r>
              <a:rPr lang="en-US" b="1" dirty="0">
                <a:solidFill>
                  <a:schemeClr val="bg1"/>
                </a:solidFill>
              </a:rPr>
              <a:t>back up </a:t>
            </a:r>
            <a:r>
              <a:rPr lang="en-US" dirty="0"/>
              <a:t>to the parent is </a:t>
            </a:r>
            <a:br>
              <a:rPr lang="en-US" dirty="0"/>
            </a:br>
            <a:r>
              <a:rPr lang="en-US" dirty="0"/>
              <a:t>required</a:t>
            </a:r>
          </a:p>
          <a:p>
            <a:r>
              <a:rPr lang="en-US" dirty="0"/>
              <a:t>Vue provides a </a:t>
            </a:r>
            <a:r>
              <a:rPr lang="en-US" b="1" dirty="0">
                <a:solidFill>
                  <a:schemeClr val="bg1"/>
                </a:solidFill>
              </a:rPr>
              <a:t>custom event system </a:t>
            </a:r>
            <a:r>
              <a:rPr lang="en-US" dirty="0"/>
              <a:t>to achieve this</a:t>
            </a:r>
          </a:p>
          <a:p>
            <a:r>
              <a:rPr lang="en-US" dirty="0"/>
              <a:t>Call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$emit </a:t>
            </a:r>
            <a:r>
              <a:rPr lang="en-US" dirty="0"/>
              <a:t>function inside the child to create</a:t>
            </a:r>
            <a:br>
              <a:rPr lang="en-US" dirty="0"/>
            </a:br>
            <a:r>
              <a:rPr lang="en-US" dirty="0"/>
              <a:t>a custom event</a:t>
            </a:r>
          </a:p>
          <a:p>
            <a:r>
              <a:rPr lang="en-US" dirty="0"/>
              <a:t>The parent receives a notification about the custom</a:t>
            </a:r>
            <a:br>
              <a:rPr lang="en-US" dirty="0"/>
            </a:br>
            <a:r>
              <a:rPr lang="en-US" dirty="0"/>
              <a:t>event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v-on </a:t>
            </a:r>
            <a:r>
              <a:rPr lang="en-US" dirty="0">
                <a:latin typeface="Calibri (Body)"/>
              </a:rPr>
              <a:t>or the shorthand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7A431D3-CA95-4854-91FA-1DBD6F43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Emitting Events</a:t>
            </a:r>
          </a:p>
        </p:txBody>
      </p:sp>
    </p:spTree>
    <p:extLst>
      <p:ext uri="{BB962C8B-B14F-4D97-AF65-F5344CB8AC3E}">
        <p14:creationId xmlns:p14="http://schemas.microsoft.com/office/powerpoint/2010/main" val="18114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6A0D2F7-97A6-4DDB-8D86-35B44DDE4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977" y="1443062"/>
            <a:ext cx="10961435" cy="4770318"/>
          </a:xfrm>
        </p:spPr>
        <p:txBody>
          <a:bodyPr/>
          <a:lstStyle/>
          <a:p>
            <a:r>
              <a:rPr lang="en-US" dirty="0"/>
              <a:t>Vue.component('</a:t>
            </a:r>
            <a:r>
              <a:rPr lang="en-US" dirty="0">
                <a:solidFill>
                  <a:schemeClr val="bg1"/>
                </a:solidFill>
              </a:rPr>
              <a:t>app-post-item</a:t>
            </a:r>
            <a:r>
              <a:rPr lang="en-US" dirty="0"/>
              <a:t>', {</a:t>
            </a:r>
          </a:p>
          <a:p>
            <a:r>
              <a:rPr lang="en-US" dirty="0"/>
              <a:t>  props: [ 'counter' ],</a:t>
            </a:r>
          </a:p>
          <a:p>
            <a:r>
              <a:rPr lang="en-US" dirty="0"/>
              <a:t>  methods: {</a:t>
            </a:r>
          </a:p>
          <a:p>
            <a:r>
              <a:rPr lang="en-US" dirty="0"/>
              <a:t>    increase() {</a:t>
            </a:r>
          </a:p>
          <a:p>
            <a:r>
              <a:rPr lang="en-US" dirty="0"/>
              <a:t>      this.</a:t>
            </a:r>
            <a:r>
              <a:rPr lang="en-US" dirty="0">
                <a:solidFill>
                  <a:schemeClr val="bg1"/>
                </a:solidFill>
              </a:rPr>
              <a:t>$emit</a:t>
            </a:r>
            <a:r>
              <a:rPr lang="en-US" dirty="0"/>
              <a:t>('</a:t>
            </a:r>
            <a:r>
              <a:rPr lang="en-US" dirty="0" err="1">
                <a:solidFill>
                  <a:schemeClr val="bg1"/>
                </a:solidFill>
              </a:rPr>
              <a:t>onIncrease</a:t>
            </a:r>
            <a:r>
              <a:rPr lang="en-US" dirty="0"/>
              <a:t>', this.</a:t>
            </a:r>
            <a:r>
              <a:rPr lang="en-US" dirty="0">
                <a:solidFill>
                  <a:schemeClr val="bg1"/>
                </a:solidFill>
              </a:rPr>
              <a:t>counter</a:t>
            </a:r>
            <a:r>
              <a:rPr lang="en-US" dirty="0"/>
              <a:t> + 1);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template: `&lt;button @click="increase()"&gt;Increase&lt;/button&gt;`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2CA7052-A62B-4D92-BB9E-0391E456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Emitting Custom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595586-677A-4CB1-9359-6535E7CE73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091DFEE0-000F-424A-9CB2-109BE988DF6A}"/>
              </a:ext>
            </a:extLst>
          </p:cNvPr>
          <p:cNvSpPr/>
          <p:nvPr/>
        </p:nvSpPr>
        <p:spPr bwMode="auto">
          <a:xfrm>
            <a:off x="3626038" y="3046436"/>
            <a:ext cx="3237749" cy="486735"/>
          </a:xfrm>
          <a:prstGeom prst="wedgeRoundRectCallout">
            <a:avLst>
              <a:gd name="adj1" fmla="val -21356"/>
              <a:gd name="adj2" fmla="val 76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Event Name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="" xmlns:a16="http://schemas.microsoft.com/office/drawing/2014/main" id="{E9C7E3CF-2AC7-4731-90B1-FE15F37D7962}"/>
              </a:ext>
            </a:extLst>
          </p:cNvPr>
          <p:cNvSpPr/>
          <p:nvPr/>
        </p:nvSpPr>
        <p:spPr bwMode="auto">
          <a:xfrm>
            <a:off x="7331866" y="3046437"/>
            <a:ext cx="3237749" cy="486735"/>
          </a:xfrm>
          <a:prstGeom prst="wedgeRoundRectCallout">
            <a:avLst>
              <a:gd name="adj1" fmla="val -22786"/>
              <a:gd name="adj2" fmla="val 66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Emitted Value</a:t>
            </a:r>
          </a:p>
        </p:txBody>
      </p:sp>
    </p:spTree>
    <p:extLst>
      <p:ext uri="{BB962C8B-B14F-4D97-AF65-F5344CB8AC3E}">
        <p14:creationId xmlns:p14="http://schemas.microsoft.com/office/powerpoint/2010/main" val="18128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Overview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Declaration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Reusability &amp; Data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Props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Emitting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CLI </a:t>
            </a:r>
            <a:r>
              <a:rPr lang="en-US" dirty="0"/>
              <a:t>Project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8F5D3AA-136D-4616-BC20-DA8249F03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Handle the event inside the parent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178137-9A42-41B5-ABCC-77E48A5486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1926678"/>
            <a:ext cx="8116268" cy="3735195"/>
          </a:xfrm>
        </p:spPr>
        <p:txBody>
          <a:bodyPr/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&lt;h1&gt;{{ counter }}&lt;/h1&gt;</a:t>
            </a:r>
          </a:p>
          <a:p>
            <a:r>
              <a:rPr lang="en-US" dirty="0"/>
              <a:t>  &lt;app-post-item </a:t>
            </a:r>
          </a:p>
          <a:p>
            <a:r>
              <a:rPr lang="en-US" dirty="0"/>
              <a:t>     :counter="counter" 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@onIncrease</a:t>
            </a:r>
            <a:r>
              <a:rPr lang="en-US" dirty="0"/>
              <a:t>="counter = </a:t>
            </a:r>
            <a:r>
              <a:rPr lang="en-US" dirty="0">
                <a:solidFill>
                  <a:schemeClr val="bg1"/>
                </a:solidFill>
              </a:rPr>
              <a:t>$event</a:t>
            </a:r>
            <a:r>
              <a:rPr lang="en-US" dirty="0"/>
              <a:t>"&gt;</a:t>
            </a:r>
          </a:p>
          <a:p>
            <a:r>
              <a:rPr lang="en-US" dirty="0"/>
              <a:t>  &lt;/app-post-item&gt;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332946F-3044-4497-B511-107BFD5C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Custom Events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270F0E-0B3A-427D-88DF-AB8D00EEF6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E62D32CA-E6C5-4755-89FB-C17B2E46D569}"/>
              </a:ext>
            </a:extLst>
          </p:cNvPr>
          <p:cNvSpPr/>
          <p:nvPr/>
        </p:nvSpPr>
        <p:spPr bwMode="auto">
          <a:xfrm>
            <a:off x="5466416" y="3216316"/>
            <a:ext cx="2821058" cy="800100"/>
          </a:xfrm>
          <a:prstGeom prst="wedgeRoundRectCallout">
            <a:avLst>
              <a:gd name="adj1" fmla="val -21593"/>
              <a:gd name="adj2" fmla="val 64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Emitted Value (counter + 1)</a:t>
            </a:r>
          </a:p>
        </p:txBody>
      </p:sp>
    </p:spTree>
    <p:extLst>
      <p:ext uri="{BB962C8B-B14F-4D97-AF65-F5344CB8AC3E}">
        <p14:creationId xmlns:p14="http://schemas.microsoft.com/office/powerpoint/2010/main" val="18736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 Project Environment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Single-File Templates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19" y="1681056"/>
            <a:ext cx="1879562" cy="18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Vue CLI </a:t>
            </a:r>
            <a:r>
              <a:rPr lang="en-US" dirty="0"/>
              <a:t>is a powerful tool</a:t>
            </a:r>
          </a:p>
          <a:p>
            <a:pPr lvl="1"/>
            <a:r>
              <a:rPr lang="en-US" dirty="0"/>
              <a:t>Webpack, Babel, Single-File Templates</a:t>
            </a:r>
          </a:p>
          <a:p>
            <a:r>
              <a:rPr lang="en-US" dirty="0"/>
              <a:t>Webpack </a:t>
            </a:r>
            <a:r>
              <a:rPr lang="en-US" b="1" dirty="0">
                <a:solidFill>
                  <a:schemeClr val="bg1"/>
                </a:solidFill>
              </a:rPr>
              <a:t>bundles</a:t>
            </a:r>
            <a:r>
              <a:rPr lang="en-US" dirty="0"/>
              <a:t> files during build process</a:t>
            </a:r>
          </a:p>
          <a:p>
            <a:r>
              <a:rPr lang="en-US" dirty="0"/>
              <a:t>Babel </a:t>
            </a:r>
            <a:r>
              <a:rPr lang="en-US" b="1" dirty="0">
                <a:solidFill>
                  <a:schemeClr val="bg1"/>
                </a:solidFill>
              </a:rPr>
              <a:t>transpiles</a:t>
            </a:r>
            <a:r>
              <a:rPr lang="en-US" dirty="0"/>
              <a:t> the ES6 code</a:t>
            </a:r>
          </a:p>
          <a:p>
            <a:r>
              <a:rPr lang="en-US" dirty="0"/>
              <a:t>Each component has it's own </a:t>
            </a:r>
            <a:r>
              <a:rPr lang="en-US" b="1" dirty="0">
                <a:solidFill>
                  <a:schemeClr val="bg1"/>
                </a:solidFill>
              </a:rPr>
              <a:t>.vue </a:t>
            </a:r>
            <a:r>
              <a:rPr lang="en-US" dirty="0"/>
              <a:t>file also called a</a:t>
            </a:r>
            <a:br>
              <a:rPr lang="en-US" dirty="0"/>
            </a:br>
            <a:r>
              <a:rPr lang="en-US" dirty="0"/>
              <a:t>Single-File Template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Vue CLI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&lt;template&gt; </a:t>
            </a:r>
            <a:r>
              <a:rPr lang="en-US" dirty="0"/>
              <a:t>is the component's HTML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81734" y="1824155"/>
            <a:ext cx="7602510" cy="47703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&lt;template&gt;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&lt;div&gt;</a:t>
            </a:r>
          </a:p>
          <a:p>
            <a:r>
              <a:rPr lang="en-GB" dirty="0"/>
              <a:t>    &lt;h1&gt;</a:t>
            </a:r>
            <a:r>
              <a:rPr lang="en-US" dirty="0"/>
              <a:t>Vue CLI</a:t>
            </a:r>
            <a:r>
              <a:rPr lang="en-GB" dirty="0"/>
              <a:t>&lt;/h1&gt;</a:t>
            </a:r>
          </a:p>
          <a:p>
            <a:r>
              <a:rPr lang="en-GB" dirty="0"/>
              <a:t>    &lt;p&gt;Root Component&lt;/p&gt;</a:t>
            </a:r>
          </a:p>
          <a:p>
            <a:r>
              <a:rPr lang="en-GB" dirty="0"/>
              <a:t>    &lt;button @click="counter++"&gt;  </a:t>
            </a:r>
          </a:p>
          <a:p>
            <a:r>
              <a:rPr lang="en-GB" dirty="0"/>
              <a:t>      Value {{ counter }} </a:t>
            </a:r>
          </a:p>
          <a:p>
            <a:r>
              <a:rPr lang="en-GB" dirty="0"/>
              <a:t>    &lt;/button&gt;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&lt;/div&gt;</a:t>
            </a:r>
          </a:p>
          <a:p>
            <a:r>
              <a:rPr lang="en-GB" dirty="0">
                <a:solidFill>
                  <a:schemeClr val="bg1"/>
                </a:solidFill>
              </a:rPr>
              <a:t>&lt;/template&gt;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Single-File Template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2925763" y="1895078"/>
            <a:ext cx="4135384" cy="958957"/>
          </a:xfrm>
          <a:prstGeom prst="wedgeRoundRectCallout">
            <a:avLst>
              <a:gd name="adj1" fmla="val -56202"/>
              <a:gd name="adj2" fmla="val 25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template must have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3102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 </a:t>
            </a:r>
            <a:r>
              <a:rPr lang="en-US" sz="3200" dirty="0"/>
              <a:t>is the component's declaration and other imports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667" y="1906385"/>
            <a:ext cx="7607388" cy="42447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export default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Use "import" to include other scripts</a:t>
            </a:r>
          </a:p>
          <a:p>
            <a:r>
              <a:rPr lang="en-US" dirty="0"/>
              <a:t>  data: function() { </a:t>
            </a:r>
          </a:p>
          <a:p>
            <a:r>
              <a:rPr lang="en-US" dirty="0"/>
              <a:t>   return { </a:t>
            </a:r>
          </a:p>
          <a:p>
            <a:r>
              <a:rPr lang="en-US" dirty="0"/>
              <a:t>    counter: 0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Single-File Template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 </a:t>
            </a:r>
            <a:r>
              <a:rPr lang="en-US" dirty="0"/>
              <a:t>applies global styling by default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9444" y="1920530"/>
            <a:ext cx="7403284" cy="4307088"/>
          </a:xfrm>
        </p:spPr>
        <p:txBody>
          <a:bodyPr/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div</a:t>
            </a:r>
            <a:r>
              <a:rPr lang="en-US" dirty="0"/>
              <a:t> {</a:t>
            </a:r>
          </a:p>
          <a:p>
            <a:r>
              <a:rPr lang="en-US" dirty="0"/>
              <a:t>   background-color: gray;</a:t>
            </a:r>
          </a:p>
          <a:p>
            <a:r>
              <a:rPr lang="en-US" dirty="0"/>
              <a:t>   margin: 20px;</a:t>
            </a:r>
          </a:p>
          <a:p>
            <a:r>
              <a:rPr lang="en-US" dirty="0"/>
              <a:t>   padding: 35px;</a:t>
            </a:r>
          </a:p>
          <a:p>
            <a:r>
              <a:rPr lang="en-US" dirty="0"/>
              <a:t>   border: 2px solid black;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&lt;/style&gt;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Single-File Template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=""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2660991" y="1985132"/>
            <a:ext cx="4135384" cy="958957"/>
          </a:xfrm>
          <a:prstGeom prst="wedgeRoundRectCallout">
            <a:avLst>
              <a:gd name="adj1" fmla="val -56946"/>
              <a:gd name="adj2" fmla="val 29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Applies the style 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 elements</a:t>
            </a:r>
          </a:p>
        </p:txBody>
      </p:sp>
    </p:spTree>
    <p:extLst>
      <p:ext uri="{BB962C8B-B14F-4D97-AF65-F5344CB8AC3E}">
        <p14:creationId xmlns:p14="http://schemas.microsoft.com/office/powerpoint/2010/main" val="36794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the "</a:t>
            </a:r>
            <a:r>
              <a:rPr lang="en-US" b="1" dirty="0">
                <a:solidFill>
                  <a:schemeClr val="bg1"/>
                </a:solidFill>
              </a:rPr>
              <a:t>scoped</a:t>
            </a:r>
            <a:r>
              <a:rPr lang="en-US" dirty="0"/>
              <a:t>" attribute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Applies </a:t>
            </a:r>
            <a:r>
              <a:rPr lang="en-US" b="1" dirty="0">
                <a:solidFill>
                  <a:schemeClr val="bg1"/>
                </a:solidFill>
              </a:rPr>
              <a:t>style encapsulation </a:t>
            </a:r>
            <a:r>
              <a:rPr lang="en-US" dirty="0"/>
              <a:t>to a single component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in Angular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7880" y="3429000"/>
            <a:ext cx="6606648" cy="2708564"/>
          </a:xfrm>
        </p:spPr>
        <p:txBody>
          <a:bodyPr/>
          <a:lstStyle/>
          <a:p>
            <a:r>
              <a:rPr lang="en-US" dirty="0"/>
              <a:t>&lt;style </a:t>
            </a:r>
            <a:r>
              <a:rPr lang="en-US" dirty="0">
                <a:solidFill>
                  <a:schemeClr val="bg1"/>
                </a:solidFill>
              </a:rPr>
              <a:t>scoped</a:t>
            </a:r>
            <a:r>
              <a:rPr lang="en-US" dirty="0"/>
              <a:t>&gt;</a:t>
            </a:r>
          </a:p>
          <a:p>
            <a:r>
              <a:rPr lang="en-US" dirty="0"/>
              <a:t> .example {</a:t>
            </a:r>
          </a:p>
          <a:p>
            <a:r>
              <a:rPr lang="en-US" dirty="0"/>
              <a:t>   color: red;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&lt;/style&gt;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Styles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Globally registered components can be used inside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&lt;template&gt;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root Vue instance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registered inside </a:t>
            </a:r>
            <a:r>
              <a:rPr lang="en-US" b="1" dirty="0">
                <a:solidFill>
                  <a:schemeClr val="bg1"/>
                </a:solidFill>
              </a:rPr>
              <a:t>main.js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import syntax </a:t>
            </a:r>
            <a:r>
              <a:rPr lang="en-US" dirty="0"/>
              <a:t>to include it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6316" y="3994685"/>
            <a:ext cx="8546283" cy="59894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>
                <a:solidFill>
                  <a:schemeClr val="bg1"/>
                </a:solidFill>
              </a:rPr>
              <a:t>HeaderComponent</a:t>
            </a:r>
            <a:r>
              <a:rPr lang="en-US" dirty="0"/>
              <a:t> from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./components/Header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Registration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6317" y="4896850"/>
            <a:ext cx="8546282" cy="5908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Vue.</a:t>
            </a:r>
            <a:r>
              <a:rPr lang="en-GB" dirty="0">
                <a:solidFill>
                  <a:schemeClr val="bg1"/>
                </a:solidFill>
              </a:rPr>
              <a:t>component</a:t>
            </a:r>
            <a:r>
              <a:rPr lang="en-GB" dirty="0"/>
              <a:t>('app-header', HeaderComponent)</a:t>
            </a:r>
          </a:p>
        </p:txBody>
      </p:sp>
    </p:spTree>
    <p:extLst>
      <p:ext uri="{BB962C8B-B14F-4D97-AF65-F5344CB8AC3E}">
        <p14:creationId xmlns:p14="http://schemas.microsoft.com/office/powerpoint/2010/main" val="31460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Locally registered components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be used inside the </a:t>
            </a:r>
            <a:br>
              <a:rPr lang="en-US" dirty="0"/>
            </a:br>
            <a:r>
              <a:rPr lang="en-US" dirty="0"/>
              <a:t>template of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Vue instance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4026" y="2409841"/>
            <a:ext cx="8968847" cy="4184632"/>
          </a:xfrm>
        </p:spPr>
        <p:txBody>
          <a:bodyPr/>
          <a:lstStyle/>
          <a:p>
            <a:r>
              <a:rPr lang="en-US" sz="2300" dirty="0"/>
              <a:t>&lt;script&gt;</a:t>
            </a:r>
          </a:p>
          <a:p>
            <a:r>
              <a:rPr lang="en-US" sz="2300" dirty="0"/>
              <a:t> import HeaderComponent from './components/Header' </a:t>
            </a:r>
          </a:p>
          <a:p>
            <a:r>
              <a:rPr lang="en-US" sz="2300" dirty="0"/>
              <a:t> export default {</a:t>
            </a:r>
          </a:p>
          <a:p>
            <a:r>
              <a:rPr lang="en-US" sz="2300" dirty="0"/>
              <a:t>   </a:t>
            </a:r>
            <a:r>
              <a:rPr lang="en-US" sz="2300" dirty="0">
                <a:solidFill>
                  <a:schemeClr val="bg1"/>
                </a:solidFill>
              </a:rPr>
              <a:t>components</a:t>
            </a:r>
            <a:r>
              <a:rPr lang="en-US" sz="2300" dirty="0"/>
              <a:t>: {</a:t>
            </a:r>
          </a:p>
          <a:p>
            <a:r>
              <a:rPr lang="en-US" sz="2300" dirty="0"/>
              <a:t>     'app-header': </a:t>
            </a:r>
            <a:r>
              <a:rPr lang="en-US" sz="2300" dirty="0">
                <a:solidFill>
                  <a:schemeClr val="bg1"/>
                </a:solidFill>
              </a:rPr>
              <a:t>HeaderComponent</a:t>
            </a:r>
          </a:p>
          <a:p>
            <a:r>
              <a:rPr lang="en-US" sz="2300" dirty="0"/>
              <a:t>   }</a:t>
            </a:r>
          </a:p>
          <a:p>
            <a:r>
              <a:rPr lang="en-US" sz="2300" dirty="0"/>
              <a:t> }</a:t>
            </a:r>
          </a:p>
          <a:p>
            <a:r>
              <a:rPr lang="en-US" sz="2300" dirty="0"/>
              <a:t>&lt;/script&gt;</a:t>
            </a:r>
            <a:endParaRPr lang="bg-BG" sz="2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Registration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=""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1933628" y="4994259"/>
            <a:ext cx="3670536" cy="547559"/>
          </a:xfrm>
          <a:prstGeom prst="wedgeRoundRectCallout">
            <a:avLst>
              <a:gd name="adj1" fmla="val -23584"/>
              <a:gd name="adj2" fmla="val -73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be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appHeader</a:t>
            </a:r>
          </a:p>
        </p:txBody>
      </p:sp>
    </p:spTree>
    <p:extLst>
      <p:ext uri="{BB962C8B-B14F-4D97-AF65-F5344CB8AC3E}">
        <p14:creationId xmlns:p14="http://schemas.microsoft.com/office/powerpoint/2010/main" val="2095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Install the official devtools for inspecting Vue 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Chrome </a:t>
            </a:r>
            <a:r>
              <a:rPr lang="en-US" dirty="0">
                <a:hlinkClick r:id="rId2"/>
              </a:rPr>
              <a:t>download link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Vue.js Devtools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12" y="2619925"/>
            <a:ext cx="6740850" cy="38603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3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#vue-js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23253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Components are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>
                <a:solidFill>
                  <a:schemeClr val="bg2"/>
                </a:solidFill>
              </a:rPr>
              <a:t> Vue instances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Vue CLI generates </a:t>
            </a:r>
            <a:r>
              <a:rPr lang="en-US" b="1" dirty="0">
                <a:solidFill>
                  <a:schemeClr val="bg1"/>
                </a:solidFill>
              </a:rPr>
              <a:t>Single-File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Props are used to </a:t>
            </a:r>
            <a:r>
              <a:rPr lang="en-US" b="1" dirty="0">
                <a:solidFill>
                  <a:schemeClr val="bg1"/>
                </a:solidFill>
              </a:rPr>
              <a:t>pass down </a:t>
            </a:r>
            <a:r>
              <a:rPr lang="en-US" dirty="0">
                <a:solidFill>
                  <a:schemeClr val="bg2"/>
                </a:solidFill>
              </a:rPr>
              <a:t>data</a:t>
            </a:r>
          </a:p>
          <a:p>
            <a:pPr>
              <a:buClr>
                <a:schemeClr val="bg2"/>
              </a:buClr>
            </a:pPr>
            <a:r>
              <a:rPr lang="en-US" dirty="0"/>
              <a:t>Emitting custom events</a:t>
            </a:r>
          </a:p>
          <a:p>
            <a:pPr>
              <a:buClr>
                <a:schemeClr val="bg2"/>
              </a:buClr>
            </a:pPr>
            <a:r>
              <a:rPr lang="en-US" dirty="0"/>
              <a:t>The Event Bus – </a:t>
            </a:r>
            <a:r>
              <a:rPr lang="en-US" b="1" dirty="0">
                <a:solidFill>
                  <a:schemeClr val="bg1"/>
                </a:solidFill>
              </a:rPr>
              <a:t>centralized</a:t>
            </a:r>
            <a:r>
              <a:rPr lang="en-US" dirty="0"/>
              <a:t> event </a:t>
            </a:r>
            <a:br>
              <a:rPr lang="en-US" dirty="0"/>
            </a:br>
            <a:r>
              <a:rPr lang="en-US" dirty="0"/>
              <a:t>manager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-136775" y="6430879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linkClick r:id="rId3"/>
              </a:rPr>
              <a:t>https://softuni.bg/trainings/2430/vuejs-fundamentals-july-2019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335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997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en-US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Declaration, Reusability,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71" y="1560852"/>
            <a:ext cx="2048257" cy="20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606915"/>
          </a:xfrm>
        </p:spPr>
        <p:txBody>
          <a:bodyPr>
            <a:normAutofit/>
          </a:bodyPr>
          <a:lstStyle/>
          <a:p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reusable Vue instances </a:t>
            </a:r>
            <a:r>
              <a:rPr lang="en-US" dirty="0"/>
              <a:t>with a </a:t>
            </a:r>
            <a:br>
              <a:rPr lang="en-US" dirty="0"/>
            </a:br>
            <a:r>
              <a:rPr lang="en-US" dirty="0"/>
              <a:t>name (selector)</a:t>
            </a:r>
          </a:p>
          <a:p>
            <a:pPr lvl="1"/>
            <a:r>
              <a:rPr lang="en-US" dirty="0"/>
              <a:t>They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computed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properties</a:t>
            </a:r>
          </a:p>
          <a:p>
            <a:r>
              <a:rPr lang="en-US" dirty="0"/>
              <a:t>Each component is designed to be as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  <a:r>
              <a:rPr lang="en-US" dirty="0"/>
              <a:t> as </a:t>
            </a:r>
            <a:br>
              <a:rPr lang="en-US" dirty="0"/>
            </a:br>
            <a:r>
              <a:rPr lang="en-US" dirty="0"/>
              <a:t>possible</a:t>
            </a:r>
          </a:p>
          <a:p>
            <a:r>
              <a:rPr lang="en-US" dirty="0"/>
              <a:t>Split the application into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Header, Footer, Navigation, Product List, Product </a:t>
            </a:r>
            <a:br>
              <a:rPr lang="en-US" dirty="0"/>
            </a:br>
            <a:r>
              <a:rPr lang="en-US" dirty="0"/>
              <a:t>Item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70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7138" y="1196129"/>
            <a:ext cx="11818096" cy="5201067"/>
          </a:xfrm>
        </p:spPr>
        <p:txBody>
          <a:bodyPr/>
          <a:lstStyle/>
          <a:p>
            <a:r>
              <a:rPr lang="en-US" dirty="0"/>
              <a:t>Each component must be </a:t>
            </a:r>
            <a:r>
              <a:rPr lang="en-US" b="1" dirty="0">
                <a:solidFill>
                  <a:schemeClr val="bg1"/>
                </a:solidFill>
              </a:rPr>
              <a:t>first registered</a:t>
            </a:r>
          </a:p>
          <a:p>
            <a:pPr lvl="1"/>
            <a:r>
              <a:rPr lang="en-US" dirty="0"/>
              <a:t>Locally or Globally</a:t>
            </a:r>
          </a:p>
          <a:p>
            <a:r>
              <a:rPr lang="en-US" dirty="0"/>
              <a:t>Has a </a:t>
            </a:r>
            <a:r>
              <a:rPr lang="en-US" b="1" dirty="0">
                <a:solidFill>
                  <a:schemeClr val="bg1"/>
                </a:solidFill>
              </a:rPr>
              <a:t>unique selector </a:t>
            </a:r>
            <a:r>
              <a:rPr lang="en-US" dirty="0"/>
              <a:t>which starts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app-</a:t>
            </a:r>
          </a:p>
          <a:p>
            <a:r>
              <a:rPr lang="en-US" dirty="0"/>
              <a:t>The data must be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which returns an </a:t>
            </a:r>
            <a:r>
              <a:rPr lang="en-US" b="1" dirty="0">
                <a:solidFill>
                  <a:schemeClr val="bg1"/>
                </a:solidFill>
              </a:rPr>
              <a:t>object </a:t>
            </a:r>
            <a:r>
              <a:rPr lang="en-US" dirty="0"/>
              <a:t>literal</a:t>
            </a:r>
          </a:p>
          <a:p>
            <a:r>
              <a:rPr lang="en-US" dirty="0"/>
              <a:t>The template of the component can be:</a:t>
            </a:r>
          </a:p>
          <a:p>
            <a:pPr lvl="1"/>
            <a:r>
              <a:rPr lang="en-US" dirty="0"/>
              <a:t>Inline - a property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instance</a:t>
            </a:r>
          </a:p>
          <a:p>
            <a:pPr lvl="1"/>
            <a:r>
              <a:rPr lang="en-US" dirty="0"/>
              <a:t>External - inside the </a:t>
            </a:r>
            <a:r>
              <a:rPr lang="en-US" b="1" dirty="0">
                <a:solidFill>
                  <a:schemeClr val="bg1"/>
                </a:solidFill>
              </a:rPr>
              <a:t>&lt;template&gt; </a:t>
            </a:r>
            <a:r>
              <a:rPr lang="en-US" dirty="0"/>
              <a:t>tag of the </a:t>
            </a:r>
            <a:r>
              <a:rPr lang="en-US" b="1" dirty="0">
                <a:solidFill>
                  <a:schemeClr val="bg1"/>
                </a:solidFill>
              </a:rPr>
              <a:t>.vue </a:t>
            </a:r>
            <a:r>
              <a:rPr lang="en-US" dirty="0"/>
              <a:t>files (Vue CLI)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Declaration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058137" y="1389201"/>
            <a:ext cx="7216494" cy="5164091"/>
          </a:xfrm>
        </p:spPr>
        <p:txBody>
          <a:bodyPr/>
          <a:lstStyle/>
          <a:p>
            <a:r>
              <a:rPr lang="en-GB" dirty="0"/>
              <a:t>Vue.</a:t>
            </a:r>
            <a:r>
              <a:rPr lang="en-GB" dirty="0">
                <a:solidFill>
                  <a:schemeClr val="bg1"/>
                </a:solidFill>
              </a:rPr>
              <a:t>component</a:t>
            </a:r>
            <a:r>
              <a:rPr lang="en-GB" dirty="0"/>
              <a:t>('</a:t>
            </a:r>
            <a:r>
              <a:rPr lang="en-GB" dirty="0">
                <a:solidFill>
                  <a:schemeClr val="bg1"/>
                </a:solidFill>
              </a:rPr>
              <a:t>app-counter</a:t>
            </a:r>
            <a:r>
              <a:rPr lang="en-GB" dirty="0"/>
              <a:t>', {</a:t>
            </a:r>
          </a:p>
          <a:p>
            <a:r>
              <a:rPr lang="en-GB" dirty="0"/>
              <a:t>  data: </a:t>
            </a:r>
            <a:r>
              <a:rPr lang="en-GB" dirty="0">
                <a:solidFill>
                  <a:schemeClr val="bg1"/>
                </a:solidFill>
              </a:rPr>
              <a:t>function() </a:t>
            </a:r>
            <a:r>
              <a:rPr lang="en-GB" dirty="0"/>
              <a:t>{</a:t>
            </a:r>
          </a:p>
          <a:p>
            <a:r>
              <a:rPr lang="en-GB" dirty="0"/>
              <a:t>    return </a:t>
            </a:r>
            <a:r>
              <a:rPr lang="en-GB" dirty="0">
                <a:solidFill>
                  <a:schemeClr val="bg1"/>
                </a:solidFill>
              </a:rPr>
              <a:t>{</a:t>
            </a:r>
          </a:p>
          <a:p>
            <a:r>
              <a:rPr lang="en-GB" dirty="0"/>
              <a:t>      counter: 0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}</a:t>
            </a:r>
          </a:p>
          <a:p>
            <a:r>
              <a:rPr lang="en-GB" dirty="0"/>
              <a:t>  },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template</a:t>
            </a:r>
            <a:r>
              <a:rPr lang="en-GB" dirty="0"/>
              <a:t>: '&lt;button @click="counter++"&gt;</a:t>
            </a:r>
            <a:br>
              <a:rPr lang="en-GB" dirty="0"/>
            </a:br>
            <a:r>
              <a:rPr lang="en-GB" dirty="0"/>
              <a:t>      Counter: {{ counter }}</a:t>
            </a:r>
          </a:p>
          <a:p>
            <a:r>
              <a:rPr lang="en-GB" dirty="0"/>
              <a:t>  &lt;/button&gt;'</a:t>
            </a:r>
          </a:p>
          <a:p>
            <a:r>
              <a:rPr lang="en-GB" dirty="0"/>
              <a:t>}); 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4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inside the template like an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tag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6891" y="1941686"/>
            <a:ext cx="9203084" cy="2202803"/>
          </a:xfrm>
        </p:spPr>
        <p:txBody>
          <a:bodyPr/>
          <a:lstStyle/>
          <a:p>
            <a:r>
              <a:rPr lang="en-US" dirty="0"/>
              <a:t>&lt;div id="app"&gt;</a:t>
            </a:r>
          </a:p>
          <a:p>
            <a:r>
              <a:rPr lang="en-US" dirty="0"/>
              <a:t>  &lt;h1&gt;Components&lt;/h1&gt;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&lt;app-counter&gt;&lt;/app-counter&gt;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66891" y="4446660"/>
            <a:ext cx="258882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Vue({</a:t>
            </a:r>
          </a:p>
          <a:p>
            <a:r>
              <a:rPr lang="en-US" dirty="0"/>
              <a:t>  el: '#app'</a:t>
            </a:r>
          </a:p>
          <a:p>
            <a:r>
              <a:rPr lang="en-US" dirty="0"/>
              <a:t>});</a:t>
            </a:r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=""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3655817" y="4776825"/>
            <a:ext cx="3505003" cy="972590"/>
          </a:xfrm>
          <a:prstGeom prst="wedgeRoundRectCallout">
            <a:avLst>
              <a:gd name="adj1" fmla="val -53535"/>
              <a:gd name="adj2" fmla="val -24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instance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</a:t>
            </a:r>
          </a:p>
        </p:txBody>
      </p:sp>
    </p:spTree>
    <p:extLst>
      <p:ext uri="{BB962C8B-B14F-4D97-AF65-F5344CB8AC3E}">
        <p14:creationId xmlns:p14="http://schemas.microsoft.com/office/powerpoint/2010/main" val="30698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Components can be </a:t>
            </a:r>
            <a:r>
              <a:rPr lang="en-US" b="1" dirty="0">
                <a:solidFill>
                  <a:schemeClr val="bg1"/>
                </a:solidFill>
              </a:rPr>
              <a:t>reused</a:t>
            </a:r>
            <a:r>
              <a:rPr lang="en-US" dirty="0"/>
              <a:t> as many times as you want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component maintains it's </a:t>
            </a:r>
            <a:r>
              <a:rPr lang="en-US" b="1" dirty="0">
                <a:solidFill>
                  <a:schemeClr val="bg1"/>
                </a:solidFill>
              </a:rPr>
              <a:t>own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7099" y="2763979"/>
            <a:ext cx="9308283" cy="3207329"/>
          </a:xfrm>
        </p:spPr>
        <p:txBody>
          <a:bodyPr/>
          <a:lstStyle/>
          <a:p>
            <a:r>
              <a:rPr lang="en-US" dirty="0"/>
              <a:t>&lt;div id="app"&gt;</a:t>
            </a:r>
          </a:p>
          <a:p>
            <a:r>
              <a:rPr lang="en-US" dirty="0">
                <a:solidFill>
                  <a:schemeClr val="bg1"/>
                </a:solidFill>
              </a:rPr>
              <a:t>  &lt;</a:t>
            </a:r>
            <a:r>
              <a:rPr lang="en-US" dirty="0" smtClean="0">
                <a:solidFill>
                  <a:schemeClr val="bg1"/>
                </a:solidFill>
              </a:rPr>
              <a:t>app-counter</a:t>
            </a:r>
            <a:r>
              <a:rPr lang="bg-BG" dirty="0" smtClean="0">
                <a:solidFill>
                  <a:schemeClr val="bg1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app-counter&gt;</a:t>
            </a:r>
          </a:p>
          <a:p>
            <a:r>
              <a:rPr lang="en-US" dirty="0">
                <a:solidFill>
                  <a:schemeClr val="bg1"/>
                </a:solidFill>
              </a:rPr>
              <a:t>  &lt;</a:t>
            </a:r>
            <a:r>
              <a:rPr lang="en-US" dirty="0" smtClean="0">
                <a:solidFill>
                  <a:schemeClr val="bg1"/>
                </a:solidFill>
              </a:rPr>
              <a:t>app-counter</a:t>
            </a:r>
            <a:r>
              <a:rPr lang="bg-BG" dirty="0" smtClean="0">
                <a:solidFill>
                  <a:schemeClr val="bg1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app-counter&gt;</a:t>
            </a:r>
          </a:p>
          <a:p>
            <a:r>
              <a:rPr lang="en-US" dirty="0">
                <a:solidFill>
                  <a:schemeClr val="bg1"/>
                </a:solidFill>
              </a:rPr>
              <a:t>  &lt;</a:t>
            </a:r>
            <a:r>
              <a:rPr lang="en-US" dirty="0" smtClean="0">
                <a:solidFill>
                  <a:schemeClr val="bg1"/>
                </a:solidFill>
              </a:rPr>
              <a:t>app-counter</a:t>
            </a:r>
            <a:r>
              <a:rPr lang="bg-BG" dirty="0" smtClean="0">
                <a:solidFill>
                  <a:schemeClr val="bg1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app-counter&gt;</a:t>
            </a:r>
          </a:p>
          <a:p>
            <a:r>
              <a:rPr lang="en-US" dirty="0">
                <a:solidFill>
                  <a:schemeClr val="bg1"/>
                </a:solidFill>
              </a:rPr>
              <a:t>  &lt;</a:t>
            </a:r>
            <a:r>
              <a:rPr lang="en-US" dirty="0" smtClean="0">
                <a:solidFill>
                  <a:schemeClr val="bg1"/>
                </a:solidFill>
              </a:rPr>
              <a:t>app-counter</a:t>
            </a:r>
            <a:r>
              <a:rPr lang="bg-BG" smtClean="0">
                <a:solidFill>
                  <a:schemeClr val="bg1"/>
                </a:solidFill>
              </a:rPr>
              <a:t>&gt;</a:t>
            </a:r>
            <a:r>
              <a:rPr lang="en-US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app-counter&gt;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Components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5416</TotalTime>
  <Words>1108</Words>
  <Application>Microsoft Office PowerPoint</Application>
  <PresentationFormat>Widescreen</PresentationFormat>
  <Paragraphs>277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1_SoftUni3_1</vt:lpstr>
      <vt:lpstr>Components - Basic Usage</vt:lpstr>
      <vt:lpstr>Table of Contents</vt:lpstr>
      <vt:lpstr>Have a Question?</vt:lpstr>
      <vt:lpstr>PowerPoint Presentation</vt:lpstr>
      <vt:lpstr>What is a Component?</vt:lpstr>
      <vt:lpstr>Component Declaration</vt:lpstr>
      <vt:lpstr>Declaration</vt:lpstr>
      <vt:lpstr>Selector</vt:lpstr>
      <vt:lpstr>Reusing Components</vt:lpstr>
      <vt:lpstr>Component Data</vt:lpstr>
      <vt:lpstr>PowerPoint Presentation</vt:lpstr>
      <vt:lpstr>Props</vt:lpstr>
      <vt:lpstr>Passing Down Data</vt:lpstr>
      <vt:lpstr>Receiving Data</vt:lpstr>
      <vt:lpstr>Props Mutation</vt:lpstr>
      <vt:lpstr>Props Naming</vt:lpstr>
      <vt:lpstr>PowerPoint Presentation</vt:lpstr>
      <vt:lpstr>Emitting Events</vt:lpstr>
      <vt:lpstr>Emitting Custom Events</vt:lpstr>
      <vt:lpstr>Handling Custom Events</vt:lpstr>
      <vt:lpstr>PowerPoint Presentation</vt:lpstr>
      <vt:lpstr>The Vue CLI</vt:lpstr>
      <vt:lpstr>Single-File Template</vt:lpstr>
      <vt:lpstr>Single-File Template</vt:lpstr>
      <vt:lpstr>Single-File Template</vt:lpstr>
      <vt:lpstr>Scoping Styles</vt:lpstr>
      <vt:lpstr>Global Registration</vt:lpstr>
      <vt:lpstr>Local Registration</vt:lpstr>
      <vt:lpstr>Vue.js Devtools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Manager>Alen Paunov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Components Basic Usage</dc:title>
  <dc:subject>VueJS Fundamentals Course</dc:subject>
  <dc:creator>Software University</dc:creator>
  <cp:keywords>VueJS, Fundamentals, Software University, SoftUni, programming, coding, software development, education, training, course</cp:keywords>
  <dc:description>https://softuni.bg/trainings/2430/vuejs-fundamentals-july-2019</dc:description>
  <cp:lastModifiedBy>Kiril Kirilov</cp:lastModifiedBy>
  <cp:revision>166</cp:revision>
  <dcterms:created xsi:type="dcterms:W3CDTF">2018-05-23T13:08:44Z</dcterms:created>
  <dcterms:modified xsi:type="dcterms:W3CDTF">2019-07-12T14:53:34Z</dcterms:modified>
  <cp:category>programming;computer programming;software development;web development</cp:category>
</cp:coreProperties>
</file>