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74" r:id="rId2"/>
    <p:sldId id="276" r:id="rId3"/>
    <p:sldId id="435" r:id="rId4"/>
    <p:sldId id="353" r:id="rId5"/>
    <p:sldId id="413" r:id="rId6"/>
    <p:sldId id="414" r:id="rId7"/>
    <p:sldId id="415" r:id="rId8"/>
    <p:sldId id="416" r:id="rId9"/>
    <p:sldId id="417" r:id="rId10"/>
    <p:sldId id="418" r:id="rId11"/>
    <p:sldId id="424" r:id="rId12"/>
    <p:sldId id="419" r:id="rId13"/>
    <p:sldId id="420" r:id="rId14"/>
    <p:sldId id="421" r:id="rId15"/>
    <p:sldId id="422" r:id="rId16"/>
    <p:sldId id="423" r:id="rId17"/>
    <p:sldId id="425" r:id="rId18"/>
    <p:sldId id="426" r:id="rId19"/>
    <p:sldId id="427" r:id="rId20"/>
    <p:sldId id="433" r:id="rId21"/>
    <p:sldId id="428" r:id="rId22"/>
    <p:sldId id="434" r:id="rId23"/>
    <p:sldId id="429" r:id="rId24"/>
    <p:sldId id="430" r:id="rId25"/>
    <p:sldId id="559" r:id="rId26"/>
    <p:sldId id="560" r:id="rId27"/>
    <p:sldId id="561" r:id="rId28"/>
    <p:sldId id="563" r:id="rId29"/>
    <p:sldId id="564" r:id="rId30"/>
    <p:sldId id="565" r:id="rId31"/>
    <p:sldId id="566" r:id="rId32"/>
    <p:sldId id="432" r:id="rId33"/>
    <p:sldId id="349" r:id="rId34"/>
    <p:sldId id="401" r:id="rId35"/>
    <p:sldId id="411" r:id="rId36"/>
    <p:sldId id="412" r:id="rId37"/>
    <p:sldId id="4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35"/>
          </p14:sldIdLst>
        </p14:section>
        <p14:section name="Introduction" id="{BC4A3995-4CED-4320-A673-95328C9C809D}">
          <p14:sldIdLst>
            <p14:sldId id="353"/>
            <p14:sldId id="413"/>
            <p14:sldId id="414"/>
            <p14:sldId id="415"/>
            <p14:sldId id="416"/>
            <p14:sldId id="417"/>
          </p14:sldIdLst>
        </p14:section>
        <p14:section name="Installation" id="{0D50C2AD-B370-4604-8F60-24AA3544DC16}">
          <p14:sldIdLst>
            <p14:sldId id="418"/>
            <p14:sldId id="424"/>
            <p14:sldId id="419"/>
            <p14:sldId id="420"/>
            <p14:sldId id="421"/>
            <p14:sldId id="422"/>
            <p14:sldId id="423"/>
          </p14:sldIdLst>
        </p14:section>
        <p14:section name="The Vue Instance" id="{AA00CDA9-8E6D-4077-84B1-4CCFD478ECA8}">
          <p14:sldIdLst>
            <p14:sldId id="425"/>
            <p14:sldId id="426"/>
            <p14:sldId id="427"/>
            <p14:sldId id="433"/>
            <p14:sldId id="428"/>
            <p14:sldId id="434"/>
            <p14:sldId id="429"/>
            <p14:sldId id="430"/>
          </p14:sldIdLst>
        </p14:section>
        <p14:section name="Template Syntax" id="{8F2045DA-9FA3-4021-B238-415A5F7430CE}">
          <p14:sldIdLst>
            <p14:sldId id="559"/>
            <p14:sldId id="560"/>
            <p14:sldId id="561"/>
            <p14:sldId id="563"/>
            <p14:sldId id="564"/>
            <p14:sldId id="565"/>
            <p14:sldId id="566"/>
            <p14:sldId id="432"/>
          </p14:sldIdLst>
        </p14:section>
        <p14:section name="Conclusion" id="{10E03AB1-9AA8-4E86-9A64-D741901E50A2}">
          <p14:sldIdLst>
            <p14:sldId id="349"/>
            <p14:sldId id="401"/>
            <p14:sldId id="411"/>
            <p14:sldId id="41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63" d="100"/>
          <a:sy n="63" d="100"/>
        </p:scale>
        <p:origin x="760" y="48"/>
      </p:cViewPr>
      <p:guideLst>
        <p:guide orient="horz" pos="254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906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812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152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vuejs.org/v2/api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installation.html" TargetMode="External"/><Relationship Id="rId2" Type="http://schemas.openxmlformats.org/officeDocument/2006/relationships/hyperlink" Target="https://vuejs.org/js/vue.js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github.com/vuejs/vue-cli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api/#Instance-Properties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30/vuejs-fundamentals-july-20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7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3.png"/><Relationship Id="rId22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1.gif"/><Relationship Id="rId4" Type="http://schemas.openxmlformats.org/officeDocument/2006/relationships/image" Target="../media/image68.jpeg"/><Relationship Id="rId9" Type="http://schemas.openxmlformats.org/officeDocument/2006/relationships/hyperlink" Target="https://www.lukanet.com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izzair.com/en-gb#/" TargetMode="External"/><Relationship Id="rId13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12" Type="http://schemas.openxmlformats.org/officeDocument/2006/relationships/hyperlink" Target="https://www.behance.net/" TargetMode="External"/><Relationship Id="rId2" Type="http://schemas.openxmlformats.org/officeDocument/2006/relationships/hyperlink" Target="https://9ga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bout.gitlab.com/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laravel.com/" TargetMode="External"/><Relationship Id="rId4" Type="http://schemas.openxmlformats.org/officeDocument/2006/relationships/hyperlink" Target="https://www.nintendo.com/" TargetMode="External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Overview, Installation, The Vue Instance, Template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VueJS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0" y="2790344"/>
            <a:ext cx="2076342" cy="20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CDN, JSFiddle</a:t>
            </a:r>
            <a:r>
              <a:rPr lang="en-US"/>
              <a:t>, IDE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F21AB-62A2-4BDC-BEF4-0F6C96B02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37" y="154325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sz="4000" dirty="0"/>
              <a:t>Visit the official website</a:t>
            </a:r>
          </a:p>
          <a:p>
            <a:pPr>
              <a:spcAft>
                <a:spcPts val="8000"/>
              </a:spcAft>
            </a:pPr>
            <a:r>
              <a:rPr lang="en-US" sz="4000" dirty="0"/>
              <a:t>Documentation</a:t>
            </a:r>
          </a:p>
          <a:p>
            <a:pPr>
              <a:spcAft>
                <a:spcPts val="8000"/>
              </a:spcAft>
            </a:pPr>
            <a:r>
              <a:rPr lang="en-US" sz="4000" dirty="0"/>
              <a:t>Vue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bg-BG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2727513" y="2055930"/>
            <a:ext cx="480906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2"/>
              </a:rPr>
              <a:t>https://vuejs.org/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727513" y="3802984"/>
            <a:ext cx="480906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3"/>
              </a:rPr>
              <a:t>https://vuejs.org/v2/guide/</a:t>
            </a:r>
            <a:endParaRPr lang="bg-BG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2727513" y="5550039"/>
            <a:ext cx="480906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4"/>
              </a:rPr>
              <a:t>https://vuejs.org/v2/api/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88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5000"/>
              </a:spcAft>
              <a:buFont typeface="Wingdings" panose="05000000000000000000" pitchFamily="2" charset="2"/>
              <a:buChar char="§"/>
            </a:pPr>
            <a:r>
              <a:rPr lang="en-US" dirty="0"/>
              <a:t>Check out the official docs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Simply </a:t>
            </a:r>
            <a:r>
              <a:rPr lang="en-US" b="1" dirty="0">
                <a:solidFill>
                  <a:schemeClr val="bg1"/>
                </a:solidFill>
              </a:rPr>
              <a:t>download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include with a </a:t>
            </a:r>
            <a:r>
              <a:rPr lang="en-US" b="1" dirty="0">
                <a:solidFill>
                  <a:schemeClr val="bg1"/>
                </a:solidFill>
              </a:rPr>
              <a:t>script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tag</a:t>
            </a:r>
          </a:p>
          <a:p>
            <a:pPr marL="457200" indent="-457200">
              <a:spcAft>
                <a:spcPts val="8000"/>
              </a:spcAft>
              <a:buFont typeface="Wingdings" panose="05000000000000000000" pitchFamily="2" charset="2"/>
              <a:buChar char="§"/>
            </a:pPr>
            <a:r>
              <a:rPr lang="en-US" dirty="0"/>
              <a:t>Vue will be registered as a </a:t>
            </a:r>
            <a:r>
              <a:rPr lang="en-US" b="1" dirty="0">
                <a:solidFill>
                  <a:schemeClr val="bg1"/>
                </a:solidFill>
              </a:rPr>
              <a:t>global variable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use the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endParaRPr lang="en-US" dirty="0"/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0095" y="3947057"/>
            <a:ext cx="4996245" cy="587121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https://vuejs.org/js/vue.js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778913" y="1823216"/>
            <a:ext cx="911585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3"/>
              </a:rPr>
              <a:t>https://vuejs.org/v2/guide/installation.html</a:t>
            </a:r>
            <a:endParaRPr lang="bg-BG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740095" y="5484453"/>
            <a:ext cx="983807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</a:t>
            </a:r>
            <a:r>
              <a:rPr lang="en-GB" dirty="0">
                <a:solidFill>
                  <a:schemeClr val="bg1"/>
                </a:solidFill>
              </a:rPr>
              <a:t>https://cdn.jsdelivr.net/</a:t>
            </a:r>
            <a:r>
              <a:rPr lang="en-GB" dirty="0" err="1">
                <a:solidFill>
                  <a:schemeClr val="bg1"/>
                </a:solidFill>
              </a:rPr>
              <a:t>npm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vue</a:t>
            </a:r>
            <a:r>
              <a:rPr lang="en-GB" dirty="0"/>
              <a:t>"&gt;</a:t>
            </a:r>
          </a:p>
          <a:p>
            <a:r>
              <a:rPr lang="en-GB" dirty="0"/>
              <a:t>&lt;/script&gt;</a:t>
            </a:r>
            <a:endParaRPr lang="bg-BG" dirty="0"/>
          </a:p>
        </p:txBody>
      </p:sp>
      <p:sp>
        <p:nvSpPr>
          <p:cNvPr id="10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6123566" y="4038600"/>
            <a:ext cx="3437514" cy="928606"/>
          </a:xfrm>
          <a:prstGeom prst="wedgeRoundRectCallout">
            <a:avLst>
              <a:gd name="adj1" fmla="val -56992"/>
              <a:gd name="adj2" fmla="val -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Version</a:t>
            </a:r>
          </a:p>
        </p:txBody>
      </p:sp>
    </p:spTree>
    <p:extLst>
      <p:ext uri="{BB962C8B-B14F-4D97-AF65-F5344CB8AC3E}">
        <p14:creationId xmlns:p14="http://schemas.microsoft.com/office/powerpoint/2010/main" val="328580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1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JS Fiddle</a:t>
            </a:r>
            <a:r>
              <a:rPr lang="en-US" dirty="0"/>
              <a:t> is an online platform where you can test JavaScript, </a:t>
            </a:r>
            <a:br>
              <a:rPr lang="en-US" dirty="0"/>
            </a:br>
            <a:r>
              <a:rPr lang="en-US" dirty="0"/>
              <a:t>CSS, HTML and etc.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9336" y="2612512"/>
            <a:ext cx="5025072" cy="4093529"/>
          </a:xfrm>
        </p:spPr>
        <p:txBody>
          <a:bodyPr/>
          <a:lstStyle/>
          <a:p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</a:t>
            </a:r>
            <a:r>
              <a:rPr lang="en-GB" dirty="0">
                <a:solidFill>
                  <a:schemeClr val="bg1"/>
                </a:solidFill>
              </a:rPr>
              <a:t>https://cdn.jsdelivr.net/</a:t>
            </a:r>
            <a:r>
              <a:rPr lang="en-GB" dirty="0" err="1">
                <a:solidFill>
                  <a:schemeClr val="bg1"/>
                </a:solidFill>
              </a:rPr>
              <a:t>npm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vue</a:t>
            </a:r>
            <a:r>
              <a:rPr lang="en-GB" dirty="0"/>
              <a:t>"&gt;</a:t>
            </a:r>
          </a:p>
          <a:p>
            <a:r>
              <a:rPr lang="en-GB" dirty="0"/>
              <a:t>&lt;/script&gt;</a:t>
            </a:r>
          </a:p>
          <a:p>
            <a:r>
              <a:rPr lang="en-GB" dirty="0"/>
              <a:t>&lt;div id="app"&gt;</a:t>
            </a:r>
          </a:p>
          <a:p>
            <a:r>
              <a:rPr lang="en-GB" dirty="0"/>
              <a:t>  &lt;h1&gt;</a:t>
            </a:r>
          </a:p>
          <a:p>
            <a:r>
              <a:rPr lang="en-GB" dirty="0"/>
              <a:t>    {{ </a:t>
            </a:r>
            <a:r>
              <a:rPr lang="en-GB" dirty="0">
                <a:solidFill>
                  <a:schemeClr val="bg1"/>
                </a:solidFill>
              </a:rPr>
              <a:t>title</a:t>
            </a:r>
            <a:r>
              <a:rPr lang="en-GB" dirty="0"/>
              <a:t> }}</a:t>
            </a:r>
          </a:p>
          <a:p>
            <a:r>
              <a:rPr lang="en-GB" dirty="0"/>
              <a:t>  &lt;/h1&gt;</a:t>
            </a:r>
          </a:p>
          <a:p>
            <a:r>
              <a:rPr lang="en-GB" dirty="0"/>
              <a:t>&lt;/div&gt;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Fiddle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6083520" y="4428269"/>
            <a:ext cx="506931" cy="46201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789728" y="3058467"/>
            <a:ext cx="5025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new Vue({</a:t>
            </a:r>
          </a:p>
          <a:p>
            <a:r>
              <a:rPr lang="en-GB" dirty="0"/>
              <a:t>  el: '</a:t>
            </a:r>
            <a:r>
              <a:rPr lang="en-GB" dirty="0">
                <a:solidFill>
                  <a:schemeClr val="bg1"/>
                </a:solidFill>
              </a:rPr>
              <a:t>#app</a:t>
            </a:r>
            <a:r>
              <a:rPr lang="en-GB" dirty="0"/>
              <a:t>',</a:t>
            </a:r>
          </a:p>
          <a:p>
            <a:r>
              <a:rPr lang="en-GB" dirty="0"/>
              <a:t>  data: {</a:t>
            </a:r>
          </a:p>
          <a:p>
            <a:r>
              <a:rPr lang="en-GB" dirty="0"/>
              <a:t>    title: </a:t>
            </a:r>
            <a:r>
              <a:rPr lang="en-GB" dirty="0">
                <a:solidFill>
                  <a:schemeClr val="bg1"/>
                </a:solidFill>
              </a:rPr>
              <a:t>'Hello World!</a:t>
            </a:r>
            <a:r>
              <a:rPr lang="en-GB" dirty="0"/>
              <a:t>'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314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Simple hit </a:t>
            </a:r>
            <a:r>
              <a:rPr lang="en-US" b="1" dirty="0">
                <a:solidFill>
                  <a:schemeClr val="bg1"/>
                </a:solidFill>
              </a:rPr>
              <a:t>[Ctrl]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[Enter] </a:t>
            </a:r>
            <a:r>
              <a:rPr lang="en-US" dirty="0"/>
              <a:t>and test the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Fiddle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499035" y="6381751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15" t="860"/>
          <a:stretch/>
        </p:blipFill>
        <p:spPr>
          <a:xfrm>
            <a:off x="924026" y="1984244"/>
            <a:ext cx="6429676" cy="4108712"/>
          </a:xfrm>
          <a:prstGeom prst="rect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831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NPM is the recommended installation method when building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large scale applications </a:t>
            </a:r>
            <a:r>
              <a:rPr lang="en-US" dirty="0"/>
              <a:t>with Vue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pairs nicely with module bundlers such as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Browserify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9645" y="3788938"/>
            <a:ext cx="4042612" cy="1110020"/>
          </a:xfrm>
        </p:spPr>
        <p:txBody>
          <a:bodyPr/>
          <a:lstStyle/>
          <a:p>
            <a:pPr algn="ctr"/>
            <a:r>
              <a:rPr lang="en-GB" dirty="0"/>
              <a:t># latest stable </a:t>
            </a:r>
          </a:p>
          <a:p>
            <a:pPr algn="ctr"/>
            <a:r>
              <a:rPr lang="en-GB" dirty="0"/>
              <a:t>$ </a:t>
            </a:r>
            <a:r>
              <a:rPr lang="en-GB" dirty="0" err="1"/>
              <a:t>npm</a:t>
            </a:r>
            <a:r>
              <a:rPr lang="en-GB" dirty="0"/>
              <a:t> install </a:t>
            </a:r>
            <a:r>
              <a:rPr lang="en-GB" dirty="0" err="1"/>
              <a:t>vue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Installation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5315044" y="4420401"/>
            <a:ext cx="3437514" cy="723265"/>
          </a:xfrm>
          <a:prstGeom prst="wedgeRoundRectCallout">
            <a:avLst>
              <a:gd name="adj1" fmla="val -56992"/>
              <a:gd name="adj2" fmla="val -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 v2.6.10</a:t>
            </a:r>
          </a:p>
        </p:txBody>
      </p:sp>
    </p:spTree>
    <p:extLst>
      <p:ext uri="{BB962C8B-B14F-4D97-AF65-F5344CB8AC3E}">
        <p14:creationId xmlns:p14="http://schemas.microsoft.com/office/powerpoint/2010/main" val="151075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Visual Studio Code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WebStorm</a:t>
            </a:r>
            <a:r>
              <a:rPr lang="en-US" dirty="0"/>
              <a:t> or even just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JS Fiddle</a:t>
            </a: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Install "</a:t>
            </a:r>
            <a:r>
              <a:rPr lang="en-US" b="1" dirty="0" err="1">
                <a:solidFill>
                  <a:schemeClr val="bg1"/>
                </a:solidFill>
              </a:rPr>
              <a:t>Vetur</a:t>
            </a:r>
            <a:r>
              <a:rPr lang="en-US" dirty="0"/>
              <a:t>" extension in </a:t>
            </a:r>
            <a:r>
              <a:rPr lang="en-US" b="1" dirty="0">
                <a:solidFill>
                  <a:schemeClr val="bg1"/>
                </a:solidFill>
              </a:rPr>
              <a:t>VS Code </a:t>
            </a:r>
            <a:r>
              <a:rPr lang="en-US" dirty="0"/>
              <a:t>for tooling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VS Code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WebStorm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fully support the </a:t>
            </a:r>
            <a:r>
              <a:rPr lang="en-US" dirty="0">
                <a:hlinkClick r:id="rId2"/>
              </a:rPr>
              <a:t>Vue CLI</a:t>
            </a: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b="1" dirty="0"/>
              <a:t>Warning: Try not the use the CLI for the first few lectures!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Support and Vue CLI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089" y="5409398"/>
            <a:ext cx="1296643" cy="1296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08" y="5090913"/>
            <a:ext cx="1615128" cy="16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0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Vue Instance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Interacting with the DOM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12" y="1517110"/>
            <a:ext cx="2226976" cy="22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5000"/>
              </a:spcAft>
            </a:pPr>
            <a:r>
              <a:rPr lang="en-US" dirty="0"/>
              <a:t>Every Vue application starts by creating a </a:t>
            </a:r>
            <a:r>
              <a:rPr lang="en-US" b="1" dirty="0">
                <a:solidFill>
                  <a:schemeClr val="bg1"/>
                </a:solidFill>
              </a:rPr>
              <a:t>new instance</a:t>
            </a:r>
          </a:p>
          <a:p>
            <a:r>
              <a:rPr lang="en-US" dirty="0">
                <a:solidFill>
                  <a:srgbClr val="234465"/>
                </a:solidFill>
              </a:rPr>
              <a:t>Vue's design is partially inspired by </a:t>
            </a:r>
            <a:r>
              <a:rPr lang="en-US" b="1" dirty="0">
                <a:solidFill>
                  <a:schemeClr val="bg1"/>
                </a:solidFill>
              </a:rPr>
              <a:t>MVVM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vm – short for </a:t>
            </a:r>
            <a:r>
              <a:rPr lang="en-US" b="1" dirty="0">
                <a:solidFill>
                  <a:schemeClr val="bg1"/>
                </a:solidFill>
              </a:rPr>
              <a:t>ViewModel  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Vue Instance</a:t>
            </a:r>
            <a:endParaRPr lang="bg-BG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3564" y="1951562"/>
            <a:ext cx="5025072" cy="1479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 vm = new Vue({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 options</a:t>
            </a:r>
            <a:br>
              <a:rPr lang="en-GB" dirty="0"/>
            </a:br>
            <a:r>
              <a:rPr lang="en-GB" dirty="0"/>
              <a:t>});</a:t>
            </a:r>
            <a:endParaRPr lang="bg-BG" dirty="0"/>
          </a:p>
        </p:txBody>
      </p:sp>
      <p:sp>
        <p:nvSpPr>
          <p:cNvPr id="6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6181317" y="2167704"/>
            <a:ext cx="3713453" cy="1046748"/>
          </a:xfrm>
          <a:prstGeom prst="wedgeRoundRectCallout">
            <a:avLst>
              <a:gd name="adj1" fmla="val -56992"/>
              <a:gd name="adj2" fmla="val -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ES5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transpilation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</a:t>
            </a:r>
          </a:p>
        </p:txBody>
      </p:sp>
    </p:spTree>
    <p:extLst>
      <p:ext uri="{BB962C8B-B14F-4D97-AF65-F5344CB8AC3E}">
        <p14:creationId xmlns:p14="http://schemas.microsoft.com/office/powerpoint/2010/main" val="142700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Vue interacts with the DOM via templates</a:t>
            </a:r>
          </a:p>
          <a:p>
            <a:pPr>
              <a:spcAft>
                <a:spcPts val="17000"/>
              </a:spcAft>
            </a:pPr>
            <a:r>
              <a:rPr lang="en-US" dirty="0"/>
              <a:t>Connect with the template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DOM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12440" y="1921092"/>
            <a:ext cx="502507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id="app"&gt;</a:t>
            </a:r>
          </a:p>
          <a:p>
            <a:r>
              <a:rPr lang="en-US" dirty="0"/>
              <a:t>  &lt;h1&gt;{{ </a:t>
            </a:r>
            <a:r>
              <a:rPr lang="en-US" dirty="0">
                <a:solidFill>
                  <a:schemeClr val="bg1"/>
                </a:solidFill>
              </a:rPr>
              <a:t>title</a:t>
            </a:r>
            <a:r>
              <a:rPr lang="en-US" dirty="0"/>
              <a:t> }}&lt;/h1&gt;</a:t>
            </a:r>
          </a:p>
          <a:p>
            <a:r>
              <a:rPr lang="en-US" dirty="0"/>
              <a:t>&lt;/div&gt;</a:t>
            </a:r>
            <a:endParaRPr lang="bg-BG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12440" y="4585052"/>
            <a:ext cx="5025072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Vue({</a:t>
            </a:r>
          </a:p>
          <a:p>
            <a:r>
              <a:rPr lang="en-US" dirty="0"/>
              <a:t>  el: '</a:t>
            </a:r>
            <a:r>
              <a:rPr lang="en-US" dirty="0">
                <a:solidFill>
                  <a:schemeClr val="bg1"/>
                </a:solidFill>
              </a:rPr>
              <a:t>#app</a:t>
            </a:r>
            <a:r>
              <a:rPr lang="en-US" dirty="0"/>
              <a:t>',</a:t>
            </a:r>
          </a:p>
          <a:p>
            <a:r>
              <a:rPr lang="en-US" dirty="0"/>
              <a:t>  data: { </a:t>
            </a:r>
            <a:r>
              <a:rPr lang="en-US" dirty="0">
                <a:solidFill>
                  <a:schemeClr val="bg1"/>
                </a:solidFill>
              </a:rPr>
              <a:t>title</a:t>
            </a:r>
            <a:r>
              <a:rPr lang="en-US" dirty="0"/>
              <a:t>: 'Hello!' }</a:t>
            </a:r>
          </a:p>
          <a:p>
            <a:r>
              <a:rPr lang="en-US" dirty="0"/>
              <a:t>});</a:t>
            </a:r>
            <a:endParaRPr lang="bg-BG" dirty="0"/>
          </a:p>
        </p:txBody>
      </p:sp>
      <p:sp>
        <p:nvSpPr>
          <p:cNvPr id="10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6316071" y="2214178"/>
            <a:ext cx="3713453" cy="1046748"/>
          </a:xfrm>
          <a:prstGeom prst="wedgeRoundRectCallout">
            <a:avLst>
              <a:gd name="adj1" fmla="val -56992"/>
              <a:gd name="adj2" fmla="val -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{{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}}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syntax is called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interpolation</a:t>
            </a:r>
          </a:p>
        </p:txBody>
      </p:sp>
      <p:sp>
        <p:nvSpPr>
          <p:cNvPr id="11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3324976" y="4893938"/>
            <a:ext cx="3656071" cy="659839"/>
          </a:xfrm>
          <a:prstGeom prst="wedgeRoundRectCallout">
            <a:avLst>
              <a:gd name="adj1" fmla="val -54886"/>
              <a:gd name="adj2" fmla="val 26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 query selector</a:t>
            </a:r>
          </a:p>
        </p:txBody>
      </p:sp>
    </p:spTree>
    <p:extLst>
      <p:ext uri="{BB962C8B-B14F-4D97-AF65-F5344CB8AC3E}">
        <p14:creationId xmlns:p14="http://schemas.microsoft.com/office/powerpoint/2010/main" val="1236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VueJS?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Features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CDN &amp; Local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Vue Instance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Template Syntax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than one instance is possible in one template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Instances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83564" y="1951562"/>
            <a:ext cx="5025072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 vm1 = new Vue({</a:t>
            </a:r>
          </a:p>
          <a:p>
            <a:r>
              <a:rPr lang="en-GB" dirty="0"/>
              <a:t>  el: '</a:t>
            </a:r>
            <a:r>
              <a:rPr lang="en-GB" dirty="0">
                <a:solidFill>
                  <a:schemeClr val="bg1"/>
                </a:solidFill>
              </a:rPr>
              <a:t>#first</a:t>
            </a:r>
            <a:r>
              <a:rPr lang="en-GB" dirty="0"/>
              <a:t>',</a:t>
            </a:r>
          </a:p>
          <a:p>
            <a:r>
              <a:rPr lang="en-GB" dirty="0"/>
              <a:t>  data: { }</a:t>
            </a:r>
            <a:br>
              <a:rPr lang="en-GB" dirty="0"/>
            </a:br>
            <a:r>
              <a:rPr lang="en-GB" dirty="0"/>
              <a:t>});</a:t>
            </a:r>
            <a:endParaRPr lang="bg-BG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83564" y="4392894"/>
            <a:ext cx="5025072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 vm2 = new Vue({</a:t>
            </a:r>
          </a:p>
          <a:p>
            <a:r>
              <a:rPr lang="en-GB" dirty="0"/>
              <a:t>  el: '</a:t>
            </a:r>
            <a:r>
              <a:rPr lang="en-GB" dirty="0">
                <a:solidFill>
                  <a:schemeClr val="bg1"/>
                </a:solidFill>
              </a:rPr>
              <a:t>#second</a:t>
            </a:r>
            <a:r>
              <a:rPr lang="en-GB" dirty="0"/>
              <a:t>',</a:t>
            </a:r>
          </a:p>
          <a:p>
            <a:r>
              <a:rPr lang="en-GB" dirty="0"/>
              <a:t>  data: { }</a:t>
            </a:r>
            <a:br>
              <a:rPr lang="en-GB" dirty="0"/>
            </a:br>
            <a:r>
              <a:rPr lang="en-GB" dirty="0"/>
              <a:t>});</a:t>
            </a:r>
            <a:endParaRPr lang="bg-BG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6148332" y="2647596"/>
            <a:ext cx="506931" cy="46201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6148332" y="5090808"/>
            <a:ext cx="506931" cy="46201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886721" y="1781300"/>
            <a:ext cx="5025072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&lt;body&gt;</a:t>
            </a:r>
          </a:p>
          <a:p>
            <a:r>
              <a:rPr lang="en-US" dirty="0"/>
              <a:t>&lt;div id="</a:t>
            </a:r>
            <a:r>
              <a:rPr lang="en-US" dirty="0">
                <a:solidFill>
                  <a:schemeClr val="bg1"/>
                </a:solidFill>
              </a:rPr>
              <a:t>first</a:t>
            </a:r>
            <a:r>
              <a:rPr lang="en-US" dirty="0"/>
              <a:t>"&gt;</a:t>
            </a:r>
          </a:p>
          <a:p>
            <a:r>
              <a:rPr lang="en-US" dirty="0"/>
              <a:t>  &lt;p&gt;First Vue&lt;/p&gt;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&lt;p&gt; In Between &lt;/p&gt;</a:t>
            </a:r>
          </a:p>
          <a:p>
            <a:endParaRPr lang="en-US" dirty="0"/>
          </a:p>
          <a:p>
            <a:r>
              <a:rPr lang="en-US" dirty="0"/>
              <a:t>&lt;div id="</a:t>
            </a:r>
            <a:r>
              <a:rPr lang="en-US" dirty="0">
                <a:solidFill>
                  <a:schemeClr val="bg1"/>
                </a:solidFill>
              </a:rPr>
              <a:t>second</a:t>
            </a:r>
            <a:r>
              <a:rPr lang="en-US" dirty="0"/>
              <a:t>"&gt;</a:t>
            </a:r>
          </a:p>
          <a:p>
            <a:r>
              <a:rPr lang="en-US" dirty="0"/>
              <a:t>  &lt;p&gt;Second Vue&lt;/p&gt;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9588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a Vue instance is created, it adds all the </a:t>
            </a:r>
            <a:br>
              <a:rPr lang="en-US" dirty="0"/>
            </a:br>
            <a:r>
              <a:rPr lang="en-US" dirty="0"/>
              <a:t>properties found in the data object</a:t>
            </a:r>
          </a:p>
          <a:p>
            <a:r>
              <a:rPr lang="en-US" dirty="0"/>
              <a:t>That is called Vue's </a:t>
            </a:r>
            <a:r>
              <a:rPr lang="en-US" b="1" dirty="0">
                <a:solidFill>
                  <a:schemeClr val="bg1"/>
                </a:solidFill>
              </a:rPr>
              <a:t>reactivity system</a:t>
            </a:r>
          </a:p>
          <a:p>
            <a:r>
              <a:rPr lang="en-US" dirty="0"/>
              <a:t>When the value of a property changes, the view will</a:t>
            </a:r>
            <a:br>
              <a:rPr lang="en-US" dirty="0"/>
            </a:br>
            <a:r>
              <a:rPr lang="en-US" dirty="0"/>
              <a:t>"react"</a:t>
            </a:r>
          </a:p>
          <a:p>
            <a:pPr lvl="1"/>
            <a:r>
              <a:rPr lang="en-US" dirty="0"/>
              <a:t>Updating to match the </a:t>
            </a:r>
            <a:r>
              <a:rPr lang="en-US" b="1" dirty="0">
                <a:solidFill>
                  <a:schemeClr val="bg1"/>
                </a:solidFill>
              </a:rPr>
              <a:t>new values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2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20163" y="1577769"/>
            <a:ext cx="10961435" cy="4742425"/>
          </a:xfrm>
        </p:spPr>
        <p:txBody>
          <a:bodyPr/>
          <a:lstStyle/>
          <a:p>
            <a:r>
              <a:rPr lang="en-US" sz="2800" dirty="0"/>
              <a:t>var data = { name: 'Peter', age: 22 };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// The data is added to the instance</a:t>
            </a:r>
          </a:p>
          <a:p>
            <a:r>
              <a:rPr lang="en-US" sz="2800" dirty="0"/>
              <a:t>var vm = new Vue({ data: data }</a:t>
            </a:r>
            <a:r>
              <a:rPr lang="bg-BG" sz="2800" dirty="0"/>
              <a:t>)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chemeClr val="accent2"/>
                </a:solidFill>
              </a:rPr>
              <a:t>// Setting the property on the instance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// affects the original data</a:t>
            </a:r>
            <a:r>
              <a:rPr lang="bg-BG" sz="2800" i="1" dirty="0">
                <a:solidFill>
                  <a:schemeClr val="accent2"/>
                </a:solidFill>
              </a:rPr>
              <a:t> </a:t>
            </a:r>
            <a:r>
              <a:rPr lang="en-US" sz="2800" i="1" dirty="0">
                <a:solidFill>
                  <a:schemeClr val="accent2"/>
                </a:solidFill>
              </a:rPr>
              <a:t>and vise-versa</a:t>
            </a:r>
          </a:p>
          <a:p>
            <a:r>
              <a:rPr lang="en-US" sz="2800" dirty="0"/>
              <a:t>vm.age = 23;</a:t>
            </a:r>
          </a:p>
          <a:p>
            <a:r>
              <a:rPr lang="en-US" sz="2800" dirty="0" err="1"/>
              <a:t>data.age</a:t>
            </a:r>
            <a:r>
              <a:rPr lang="en-US" sz="280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23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3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data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view will </a:t>
            </a:r>
            <a:r>
              <a:rPr lang="en-US" b="1" dirty="0">
                <a:solidFill>
                  <a:schemeClr val="bg1"/>
                </a:solidFill>
              </a:rPr>
              <a:t>re-render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Properties react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if they existed when the instance was</a:t>
            </a:r>
            <a:br>
              <a:rPr lang="en-US" dirty="0"/>
            </a:br>
            <a:r>
              <a:rPr lang="en-US" dirty="0"/>
              <a:t>created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32762" y="3235763"/>
            <a:ext cx="5276612" cy="587121"/>
          </a:xfrm>
        </p:spPr>
        <p:txBody>
          <a:bodyPr/>
          <a:lstStyle/>
          <a:p>
            <a:r>
              <a:rPr lang="en-US" dirty="0" err="1"/>
              <a:t>vm.email</a:t>
            </a:r>
            <a:r>
              <a:rPr lang="en-US" dirty="0"/>
              <a:t> = 'mike@gmail.com';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Re-rendering the DOM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2747461" y="4038600"/>
            <a:ext cx="4615866" cy="582837"/>
          </a:xfrm>
          <a:prstGeom prst="wedgeRoundRectCallout">
            <a:avLst>
              <a:gd name="adj1" fmla="val -21522"/>
              <a:gd name="adj2" fmla="val -763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trigger a UI update</a:t>
            </a:r>
          </a:p>
        </p:txBody>
      </p:sp>
    </p:spTree>
    <p:extLst>
      <p:ext uri="{BB962C8B-B14F-4D97-AF65-F5344CB8AC3E}">
        <p14:creationId xmlns:p14="http://schemas.microsoft.com/office/powerpoint/2010/main" val="3723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Vue exposes a number of </a:t>
            </a:r>
            <a:r>
              <a:rPr lang="en-US" b="1" dirty="0">
                <a:solidFill>
                  <a:schemeClr val="bg1"/>
                </a:solidFill>
              </a:rPr>
              <a:t>instance properties</a:t>
            </a:r>
          </a:p>
          <a:p>
            <a:r>
              <a:rPr lang="en-US" dirty="0"/>
              <a:t>Prefixed with </a:t>
            </a:r>
            <a:r>
              <a:rPr lang="en-US" b="1" dirty="0">
                <a:solidFill>
                  <a:schemeClr val="bg1"/>
                </a:solidFill>
              </a:rPr>
              <a:t>'$'</a:t>
            </a:r>
          </a:p>
          <a:p>
            <a:r>
              <a:rPr lang="en-US" dirty="0"/>
              <a:t>Differentiate from user-defined properties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$el </a:t>
            </a:r>
            <a:r>
              <a:rPr lang="en-US" dirty="0"/>
              <a:t>- the root DOM element that the Vue instance is managing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$data </a:t>
            </a:r>
            <a:r>
              <a:rPr lang="en-US" dirty="0"/>
              <a:t>- the data object that the Vue instance is observing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$props </a:t>
            </a:r>
            <a:r>
              <a:rPr lang="en-US" dirty="0"/>
              <a:t>- current props a component has received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$options </a:t>
            </a:r>
            <a:r>
              <a:rPr lang="en-US" dirty="0"/>
              <a:t>- instantiation options</a:t>
            </a:r>
          </a:p>
          <a:p>
            <a:r>
              <a:rPr lang="en-US" dirty="0"/>
              <a:t>Many more at: </a:t>
            </a:r>
            <a:r>
              <a:rPr lang="en-GB" dirty="0">
                <a:hlinkClick r:id="rId2"/>
              </a:rPr>
              <a:t>https://vuejs.org/v2/api/#Instance-Properties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Prefixed Properties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 Syntax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Interpolation, Attributes,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54" y="1600201"/>
            <a:ext cx="2133295" cy="21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9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Vue.js uses an </a:t>
            </a:r>
            <a:r>
              <a:rPr lang="en-US" b="1" dirty="0">
                <a:solidFill>
                  <a:schemeClr val="bg1"/>
                </a:solidFill>
              </a:rPr>
              <a:t>HTML-based</a:t>
            </a:r>
            <a:r>
              <a:rPr lang="en-US" dirty="0"/>
              <a:t> template syntax</a:t>
            </a:r>
          </a:p>
          <a:p>
            <a:r>
              <a:rPr lang="en-US" dirty="0"/>
              <a:t>Declaratively bind the rendered DOM</a:t>
            </a:r>
          </a:p>
          <a:p>
            <a:r>
              <a:rPr lang="en-US" dirty="0"/>
              <a:t>Applies the </a:t>
            </a:r>
            <a:r>
              <a:rPr lang="en-US" b="1" dirty="0">
                <a:solidFill>
                  <a:schemeClr val="bg1"/>
                </a:solidFill>
              </a:rPr>
              <a:t>minimal amount </a:t>
            </a:r>
            <a:r>
              <a:rPr lang="en-US" dirty="0"/>
              <a:t>of DOM manipulations</a:t>
            </a:r>
          </a:p>
          <a:p>
            <a:r>
              <a:rPr lang="en-US" dirty="0"/>
              <a:t>Interpolates data by using the curly braces </a:t>
            </a:r>
            <a:r>
              <a:rPr lang="en-US" b="1" dirty="0">
                <a:solidFill>
                  <a:schemeClr val="bg1"/>
                </a:solidFill>
              </a:rPr>
              <a:t>{{ }}</a:t>
            </a:r>
          </a:p>
          <a:p>
            <a:pPr>
              <a:buClr>
                <a:schemeClr val="tx1"/>
              </a:buClr>
            </a:pPr>
            <a:r>
              <a:rPr lang="en-US" dirty="0"/>
              <a:t>The syntax interpreters the data as </a:t>
            </a:r>
            <a:r>
              <a:rPr lang="en-US" b="1" dirty="0">
                <a:solidFill>
                  <a:schemeClr val="bg1"/>
                </a:solidFill>
              </a:rPr>
              <a:t>plain text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379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One-way data binding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17795" y="2209801"/>
            <a:ext cx="4800600" cy="2524831"/>
          </a:xfrm>
        </p:spPr>
        <p:txBody>
          <a:bodyPr/>
          <a:lstStyle/>
          <a:p>
            <a:r>
              <a:rPr lang="en-US" dirty="0"/>
              <a:t>new Vue({</a:t>
            </a:r>
          </a:p>
          <a:p>
            <a:r>
              <a:rPr lang="en-US" dirty="0"/>
              <a:t>  data: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msg</a:t>
            </a:r>
            <a:r>
              <a:rPr lang="en-US" dirty="0"/>
              <a:t>: 'Sample msg'</a:t>
            </a:r>
            <a:br>
              <a:rPr lang="en-US" dirty="0"/>
            </a:br>
            <a:r>
              <a:rPr lang="en-US" dirty="0"/>
              <a:t>  }</a:t>
            </a:r>
          </a:p>
          <a:p>
            <a:r>
              <a:rPr lang="en-US" dirty="0"/>
              <a:t>});</a:t>
            </a:r>
            <a:endParaRPr lang="bg-BG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Interpolation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943601" y="3276599"/>
            <a:ext cx="38524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6553200" y="3135440"/>
            <a:ext cx="48006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&lt;div&gt; </a:t>
            </a:r>
            <a:r>
              <a:rPr lang="en-GB" dirty="0">
                <a:solidFill>
                  <a:schemeClr val="bg1"/>
                </a:solidFill>
              </a:rPr>
              <a:t>{{</a:t>
            </a:r>
            <a:r>
              <a:rPr lang="en-GB" dirty="0"/>
              <a:t> msg </a:t>
            </a:r>
            <a:r>
              <a:rPr lang="en-GB" dirty="0">
                <a:solidFill>
                  <a:schemeClr val="bg1"/>
                </a:solidFill>
              </a:rPr>
              <a:t>}}</a:t>
            </a:r>
            <a:r>
              <a:rPr lang="en-GB" dirty="0"/>
              <a:t> &lt;/div&gt;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42212" y="3886201"/>
            <a:ext cx="2334030" cy="1507317"/>
          </a:xfrm>
          <a:prstGeom prst="wedgeRoundRectCallout">
            <a:avLst>
              <a:gd name="adj1" fmla="val -21462"/>
              <a:gd name="adj2" fmla="val -586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Updated when the property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226475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perform </a:t>
            </a:r>
            <a:r>
              <a:rPr lang="en-US" b="1" dirty="0">
                <a:solidFill>
                  <a:schemeClr val="bg1"/>
                </a:solidFill>
              </a:rPr>
              <a:t>one-time interpolations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DOM element with </a:t>
            </a:r>
            <a:r>
              <a:rPr lang="en-US" b="1" dirty="0">
                <a:solidFill>
                  <a:schemeClr val="bg1"/>
                </a:solidFill>
              </a:rPr>
              <a:t>v-once</a:t>
            </a:r>
            <a:r>
              <a:rPr lang="en-US" dirty="0"/>
              <a:t> does not update on data change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743201"/>
            <a:ext cx="6019800" cy="2678719"/>
          </a:xfrm>
        </p:spPr>
        <p:txBody>
          <a:bodyPr/>
          <a:lstStyle/>
          <a:p>
            <a:r>
              <a:rPr lang="en-US" dirty="0"/>
              <a:t>&lt;ul&gt;</a:t>
            </a:r>
          </a:p>
          <a:p>
            <a:r>
              <a:rPr lang="en-US" dirty="0"/>
              <a:t>  &lt;li&gt;{{ firstTxt }}&lt;/li&gt;</a:t>
            </a:r>
          </a:p>
          <a:p>
            <a:r>
              <a:rPr lang="en-US" dirty="0"/>
              <a:t>  &lt;li&gt;{{ secondTxt }}&lt;/li&gt;</a:t>
            </a:r>
          </a:p>
          <a:p>
            <a:r>
              <a:rPr lang="en-US" dirty="0"/>
              <a:t>  &lt;li </a:t>
            </a:r>
            <a:r>
              <a:rPr lang="en-US" dirty="0">
                <a:solidFill>
                  <a:schemeClr val="bg1"/>
                </a:solidFill>
              </a:rPr>
              <a:t>v-once</a:t>
            </a:r>
            <a:r>
              <a:rPr lang="en-US" dirty="0"/>
              <a:t>&gt;{{ thirdTxt }}&lt;/li&gt;</a:t>
            </a:r>
          </a:p>
          <a:p>
            <a:r>
              <a:rPr lang="en-US" dirty="0"/>
              <a:t>&lt;/ul&gt;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v-once Directive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8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spcAft>
                <a:spcPts val="8000"/>
              </a:spcAft>
              <a:buFont typeface="Wingdings" panose="05000000000000000000" pitchFamily="2" charset="2"/>
              <a:buChar char="§"/>
            </a:pPr>
            <a:r>
              <a:rPr lang="en-US" dirty="0"/>
              <a:t>Mustaches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used inside HTML attributes</a:t>
            </a:r>
          </a:p>
          <a:p>
            <a:pPr marL="514350" indent="-514350">
              <a:spcAft>
                <a:spcPts val="8000"/>
              </a:spcAft>
              <a:buFont typeface="Wingdings" panose="05000000000000000000" pitchFamily="2" charset="2"/>
              <a:buChar char="§"/>
            </a:pPr>
            <a:r>
              <a:rPr lang="en-US" dirty="0"/>
              <a:t>Instead use </a:t>
            </a:r>
            <a:r>
              <a:rPr lang="en-US" b="1" dirty="0">
                <a:solidFill>
                  <a:schemeClr val="bg1"/>
                </a:solidFill>
              </a:rPr>
              <a:t>v-bind</a:t>
            </a:r>
            <a:r>
              <a:rPr lang="en-US" dirty="0"/>
              <a:t> directive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38201" y="1905000"/>
            <a:ext cx="8686800" cy="609600"/>
          </a:xfrm>
        </p:spPr>
        <p:txBody>
          <a:bodyPr/>
          <a:lstStyle/>
          <a:p>
            <a:r>
              <a:rPr lang="en-US" dirty="0"/>
              <a:t>&lt;a href="</a:t>
            </a:r>
            <a:r>
              <a:rPr lang="en-US" dirty="0">
                <a:solidFill>
                  <a:schemeClr val="bg1"/>
                </a:solidFill>
              </a:rPr>
              <a:t>{{</a:t>
            </a:r>
            <a:r>
              <a:rPr lang="en-US" dirty="0"/>
              <a:t> linkToHome </a:t>
            </a:r>
            <a:r>
              <a:rPr lang="en-US" dirty="0">
                <a:solidFill>
                  <a:schemeClr val="bg1"/>
                </a:solidFill>
              </a:rPr>
              <a:t>}}</a:t>
            </a:r>
            <a:r>
              <a:rPr lang="en-US" dirty="0"/>
              <a:t>"&gt; Go to Home &lt;/a&gt;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838201" y="3657600"/>
            <a:ext cx="8686800" cy="60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 v-bind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href="</a:t>
            </a:r>
            <a:r>
              <a:rPr lang="en-US" dirty="0">
                <a:solidFill>
                  <a:schemeClr val="bg1"/>
                </a:solidFill>
              </a:rPr>
              <a:t>linkToHome</a:t>
            </a:r>
            <a:r>
              <a:rPr lang="en-US" dirty="0"/>
              <a:t>"&gt; Go to Home &lt;/a&gt;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015702"/>
            <a:ext cx="388196" cy="38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#vue-js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97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Vue supports </a:t>
            </a:r>
            <a:r>
              <a:rPr lang="en-US" b="1" dirty="0">
                <a:solidFill>
                  <a:schemeClr val="bg1"/>
                </a:solidFill>
              </a:rPr>
              <a:t>JS expressions </a:t>
            </a:r>
            <a:r>
              <a:rPr lang="en-US" dirty="0"/>
              <a:t>inside data bindings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1" y="1981200"/>
            <a:ext cx="9313837" cy="4247418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 Expression</a:t>
            </a:r>
          </a:p>
          <a:p>
            <a:r>
              <a:rPr lang="en-US" dirty="0"/>
              <a:t>{{ 5 + 1 }}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// Ternary Operator</a:t>
            </a:r>
          </a:p>
          <a:p>
            <a:r>
              <a:rPr lang="en-US" dirty="0"/>
              <a:t>{{ isValid ? : 'Valid' : 'Not Valid' }}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// Array Operations</a:t>
            </a:r>
          </a:p>
          <a:p>
            <a:r>
              <a:rPr lang="en-US" dirty="0"/>
              <a:t>{{ items.split(' ').reverse().join('|') }}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Expressions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47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support the following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91466" y="2057400"/>
            <a:ext cx="8047734" cy="2743200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 Statements</a:t>
            </a:r>
          </a:p>
          <a:p>
            <a:r>
              <a:rPr lang="en-US" dirty="0"/>
              <a:t>{{ var text = 'Hello' }}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// Flow Control</a:t>
            </a:r>
          </a:p>
          <a:p>
            <a:r>
              <a:rPr lang="en-US" dirty="0"/>
              <a:t>{{ if (isValid) { return 'Message' } }}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Expressions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26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Template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901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96281" y="1404321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60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Text Placeholder 1"/>
          <p:cNvSpPr txBox="1">
            <a:spLocks/>
          </p:cNvSpPr>
          <p:nvPr/>
        </p:nvSpPr>
        <p:spPr>
          <a:xfrm>
            <a:off x="550019" y="1609120"/>
            <a:ext cx="8275628" cy="48000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VueJS is a </a:t>
            </a:r>
            <a:r>
              <a:rPr lang="en-US" b="1" dirty="0">
                <a:solidFill>
                  <a:schemeClr val="bg1"/>
                </a:solidFill>
              </a:rPr>
              <a:t>progressive framework</a:t>
            </a:r>
          </a:p>
          <a:p>
            <a:r>
              <a:rPr lang="en-US" dirty="0">
                <a:solidFill>
                  <a:schemeClr val="bg2"/>
                </a:solidFill>
              </a:rPr>
              <a:t>Very </a:t>
            </a:r>
            <a:r>
              <a:rPr lang="en-US" b="1" dirty="0">
                <a:solidFill>
                  <a:schemeClr val="bg1"/>
                </a:solidFill>
              </a:rPr>
              <a:t>lightweight</a:t>
            </a:r>
            <a:r>
              <a:rPr lang="en-US" dirty="0">
                <a:solidFill>
                  <a:schemeClr val="bg2"/>
                </a:solidFill>
              </a:rPr>
              <a:t> and easy to install</a:t>
            </a:r>
          </a:p>
          <a:p>
            <a:r>
              <a:rPr lang="en-US" dirty="0">
                <a:solidFill>
                  <a:schemeClr val="bg2"/>
                </a:solidFill>
              </a:rPr>
              <a:t>Every Vue app has at least </a:t>
            </a:r>
            <a:r>
              <a:rPr lang="en-US" b="1" dirty="0">
                <a:solidFill>
                  <a:schemeClr val="bg1"/>
                </a:solidFill>
              </a:rPr>
              <a:t>one instance</a:t>
            </a:r>
          </a:p>
        </p:txBody>
      </p:sp>
      <p:sp>
        <p:nvSpPr>
          <p:cNvPr id="17" name="Text Placeholder 6"/>
          <p:cNvSpPr txBox="1">
            <a:spLocks/>
          </p:cNvSpPr>
          <p:nvPr/>
        </p:nvSpPr>
        <p:spPr>
          <a:xfrm>
            <a:off x="1161170" y="3766766"/>
            <a:ext cx="5025072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vm = new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</a:t>
            </a:r>
            <a: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({</a:t>
            </a:r>
          </a:p>
          <a:p>
            <a: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el: '#app',</a:t>
            </a:r>
          </a:p>
          <a:p>
            <a: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data: { title: 'App' }</a:t>
            </a:r>
            <a:b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});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hlinkClick r:id="rId3"/>
              </a:rPr>
              <a:t>https://softuni.bg/trainings/2430/vuejs-fundamentals-july-2019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335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997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en-US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VueJS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41" y="1752667"/>
            <a:ext cx="2161118" cy="216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Progressive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user interfaces</a:t>
            </a:r>
          </a:p>
          <a:p>
            <a:r>
              <a:rPr lang="en-US" dirty="0"/>
              <a:t>The core library is focused on the </a:t>
            </a:r>
            <a:r>
              <a:rPr lang="en-US" b="1" dirty="0">
                <a:solidFill>
                  <a:schemeClr val="bg1"/>
                </a:solidFill>
              </a:rPr>
              <a:t>view layer </a:t>
            </a:r>
            <a:r>
              <a:rPr lang="en-US" dirty="0"/>
              <a:t>only</a:t>
            </a:r>
          </a:p>
          <a:p>
            <a:r>
              <a:rPr lang="en-US" dirty="0"/>
              <a:t>Perfectly capable for creating </a:t>
            </a:r>
            <a:r>
              <a:rPr lang="en-US" b="1" dirty="0">
                <a:solidFill>
                  <a:schemeClr val="bg1"/>
                </a:solidFill>
              </a:rPr>
              <a:t>Single-Page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Created by </a:t>
            </a:r>
            <a:r>
              <a:rPr lang="en-US" b="1" dirty="0">
                <a:solidFill>
                  <a:schemeClr val="bg1"/>
                </a:solidFill>
              </a:rPr>
              <a:t>Evan You </a:t>
            </a:r>
            <a:r>
              <a:rPr lang="en-US" dirty="0"/>
              <a:t>(former employee </a:t>
            </a:r>
            <a:r>
              <a:rPr lang="en-US" b="1" dirty="0">
                <a:solidFill>
                  <a:schemeClr val="bg1"/>
                </a:solidFill>
              </a:rPr>
              <a:t>@ Google</a:t>
            </a:r>
            <a:r>
              <a:rPr lang="en-US" dirty="0"/>
              <a:t>)</a:t>
            </a:r>
          </a:p>
          <a:p>
            <a:r>
              <a:rPr lang="en-US" dirty="0"/>
              <a:t>Combines the </a:t>
            </a:r>
            <a:r>
              <a:rPr lang="en-US" b="1" dirty="0">
                <a:solidFill>
                  <a:schemeClr val="bg1"/>
                </a:solidFill>
              </a:rPr>
              <a:t>best</a:t>
            </a:r>
            <a:r>
              <a:rPr lang="en-US" dirty="0"/>
              <a:t> from both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VueJS 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US" b="1" dirty="0"/>
              <a:t>Lightweight</a:t>
            </a:r>
            <a:r>
              <a:rPr lang="en-US" dirty="0"/>
              <a:t> – 16kb and very fast performance</a:t>
            </a:r>
          </a:p>
          <a:p>
            <a:r>
              <a:rPr lang="en-US" b="1" dirty="0"/>
              <a:t>Virtual DOM </a:t>
            </a:r>
            <a:r>
              <a:rPr lang="en-US" dirty="0"/>
              <a:t>– good in terms of optimization</a:t>
            </a:r>
          </a:p>
          <a:p>
            <a:r>
              <a:rPr lang="en-US" b="1" dirty="0"/>
              <a:t>Data Binding </a:t>
            </a:r>
            <a:r>
              <a:rPr lang="en-US" dirty="0"/>
              <a:t>– one and two-way </a:t>
            </a:r>
          </a:p>
          <a:p>
            <a:r>
              <a:rPr lang="en-US" b="1" dirty="0"/>
              <a:t>Components</a:t>
            </a:r>
            <a:r>
              <a:rPr lang="en-US" dirty="0"/>
              <a:t> – reusable HTML</a:t>
            </a:r>
          </a:p>
          <a:p>
            <a:r>
              <a:rPr lang="en-US" b="1" dirty="0"/>
              <a:t>Directives</a:t>
            </a:r>
            <a:r>
              <a:rPr lang="en-US" dirty="0"/>
              <a:t> – v-if, v-else, v-for etc.</a:t>
            </a:r>
          </a:p>
          <a:p>
            <a:r>
              <a:rPr lang="en-US" b="1" dirty="0"/>
              <a:t>Computed Properties &amp; Watchers </a:t>
            </a:r>
            <a:r>
              <a:rPr lang="en-US" dirty="0"/>
              <a:t>– listen to changes</a:t>
            </a:r>
          </a:p>
          <a:p>
            <a:r>
              <a:rPr lang="en-US" b="1" dirty="0"/>
              <a:t>Vue CLI </a:t>
            </a:r>
            <a:r>
              <a:rPr lang="en-US" dirty="0"/>
              <a:t>– build &amp; compile easily</a:t>
            </a:r>
          </a:p>
          <a:p>
            <a:endParaRPr lang="en-US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VueJS Features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8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VueJS Users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0" y="1402932"/>
            <a:ext cx="2206243" cy="2204404"/>
          </a:xfrm>
          <a:prstGeom prst="rect">
            <a:avLst/>
          </a:prstGeom>
        </p:spPr>
      </p:pic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28" y="983404"/>
            <a:ext cx="5336406" cy="2801613"/>
          </a:xfrm>
          <a:prstGeom prst="rect">
            <a:avLst/>
          </a:prstGeom>
        </p:spPr>
      </p:pic>
      <p:pic>
        <p:nvPicPr>
          <p:cNvPr id="8" name="Picture 7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39" y="3741963"/>
            <a:ext cx="3464455" cy="3304830"/>
          </a:xfrm>
          <a:prstGeom prst="rect">
            <a:avLst/>
          </a:prstGeom>
        </p:spPr>
      </p:pic>
      <p:pic>
        <p:nvPicPr>
          <p:cNvPr id="9" name="Picture 8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51" y="4563386"/>
            <a:ext cx="3655222" cy="1661984"/>
          </a:xfrm>
          <a:prstGeom prst="rect">
            <a:avLst/>
          </a:prstGeom>
        </p:spPr>
      </p:pic>
      <p:pic>
        <p:nvPicPr>
          <p:cNvPr id="11" name="Picture 10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28" y="3913114"/>
            <a:ext cx="5587420" cy="2638504"/>
          </a:xfrm>
          <a:prstGeom prst="rect">
            <a:avLst/>
          </a:prstGeom>
        </p:spPr>
      </p:pic>
      <p:pic>
        <p:nvPicPr>
          <p:cNvPr id="12" name="Picture 11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9" y="1321854"/>
            <a:ext cx="2285482" cy="22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7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VueJS vs React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Vue</a:t>
            </a:r>
          </a:p>
          <a:p>
            <a:r>
              <a:rPr lang="en-US" dirty="0"/>
              <a:t>Has Virtual DOM</a:t>
            </a:r>
          </a:p>
          <a:p>
            <a:r>
              <a:rPr lang="en-US" dirty="0"/>
              <a:t>Template based approach</a:t>
            </a:r>
          </a:p>
          <a:p>
            <a:r>
              <a:rPr lang="en-US" dirty="0"/>
              <a:t>Vue-cli/CDN/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Less Popular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React</a:t>
            </a:r>
          </a:p>
          <a:p>
            <a:r>
              <a:rPr lang="en-US" dirty="0"/>
              <a:t>Also has Virtual DOM</a:t>
            </a:r>
          </a:p>
          <a:p>
            <a:r>
              <a:rPr lang="en-US" dirty="0"/>
              <a:t>JSX approach</a:t>
            </a:r>
          </a:p>
          <a:p>
            <a:r>
              <a:rPr lang="en-US" dirty="0"/>
              <a:t>Create-react-app</a:t>
            </a:r>
          </a:p>
          <a:p>
            <a:r>
              <a:rPr lang="en-US" dirty="0"/>
              <a:t>More Popular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VueJS vs Angular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Vue</a:t>
            </a:r>
          </a:p>
          <a:p>
            <a:r>
              <a:rPr lang="en-US" dirty="0"/>
              <a:t>Has Directives &amp; CLI</a:t>
            </a:r>
          </a:p>
          <a:p>
            <a:r>
              <a:rPr lang="en-US" dirty="0"/>
              <a:t>Natively uses JavaScript</a:t>
            </a:r>
          </a:p>
          <a:p>
            <a:r>
              <a:rPr lang="en-US" dirty="0"/>
              <a:t>Smaller file size</a:t>
            </a:r>
          </a:p>
          <a:p>
            <a:r>
              <a:rPr lang="en-US" dirty="0"/>
              <a:t>Does not have build-in</a:t>
            </a:r>
            <a:br>
              <a:rPr lang="en-US" dirty="0"/>
            </a:br>
            <a:r>
              <a:rPr lang="en-US" dirty="0"/>
              <a:t>features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Angular</a:t>
            </a:r>
          </a:p>
          <a:p>
            <a:r>
              <a:rPr lang="en-US" dirty="0"/>
              <a:t>Also has Directives &amp; CLI</a:t>
            </a:r>
          </a:p>
          <a:p>
            <a:r>
              <a:rPr lang="en-US" dirty="0"/>
              <a:t>Natively uses TypeScript</a:t>
            </a:r>
          </a:p>
          <a:p>
            <a:r>
              <a:rPr lang="en-US" dirty="0"/>
              <a:t>Bigger file size</a:t>
            </a:r>
          </a:p>
          <a:p>
            <a:r>
              <a:rPr lang="en-US" dirty="0"/>
              <a:t>Has a lot of build-in </a:t>
            </a:r>
            <a:br>
              <a:rPr lang="en-US" dirty="0"/>
            </a:br>
            <a:r>
              <a:rPr lang="en-US" dirty="0"/>
              <a:t>features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4631</TotalTime>
  <Words>1294</Words>
  <Application>Microsoft Office PowerPoint</Application>
  <PresentationFormat>Widescreen</PresentationFormat>
  <Paragraphs>283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1_SoftUni3_1</vt:lpstr>
      <vt:lpstr>Intro to VueJS</vt:lpstr>
      <vt:lpstr>Table of Contents</vt:lpstr>
      <vt:lpstr>Have a Question?</vt:lpstr>
      <vt:lpstr>PowerPoint Presentation</vt:lpstr>
      <vt:lpstr>What is VueJS ?</vt:lpstr>
      <vt:lpstr>VueJS Features</vt:lpstr>
      <vt:lpstr>VueJS Users</vt:lpstr>
      <vt:lpstr>VueJS vs React</vt:lpstr>
      <vt:lpstr>VueJS vs Angular</vt:lpstr>
      <vt:lpstr>PowerPoint Presentation</vt:lpstr>
      <vt:lpstr>Resources</vt:lpstr>
      <vt:lpstr>Installation</vt:lpstr>
      <vt:lpstr>JS Fiddle</vt:lpstr>
      <vt:lpstr>JS Fiddle (2)</vt:lpstr>
      <vt:lpstr>NPM Installation</vt:lpstr>
      <vt:lpstr>IDE Support and Vue CLI</vt:lpstr>
      <vt:lpstr>PowerPoint Presentation</vt:lpstr>
      <vt:lpstr>Creating a Vue Instance</vt:lpstr>
      <vt:lpstr>Interacting with the DOM</vt:lpstr>
      <vt:lpstr>Multiple Instances</vt:lpstr>
      <vt:lpstr>Data and Methods</vt:lpstr>
      <vt:lpstr>Reactivity Example</vt:lpstr>
      <vt:lpstr>Re-rendering the DOM</vt:lpstr>
      <vt:lpstr>Prefixed Properties</vt:lpstr>
      <vt:lpstr>PowerPoint Presentation</vt:lpstr>
      <vt:lpstr>How it works?</vt:lpstr>
      <vt:lpstr>Text Interpolation</vt:lpstr>
      <vt:lpstr>Using v-once Directive</vt:lpstr>
      <vt:lpstr>Attributes</vt:lpstr>
      <vt:lpstr>JavaScript Expressions</vt:lpstr>
      <vt:lpstr>Invalid Expressions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Intro to VueJS</dc:title>
  <dc:subject>VueJS Fundamentals Course</dc:subject>
  <dc:creator>Software University</dc:creator>
  <cp:keywords>VueJS, Fundamentals, Software University, SoftUni, programming, coding, software development, education, training, course</cp:keywords>
  <dc:description>https://softuni.bg/trainings/2430/vuejs-fundamentals-july-2019</dc:description>
  <cp:lastModifiedBy>Kiril Kirilov</cp:lastModifiedBy>
  <cp:revision>116</cp:revision>
  <dcterms:created xsi:type="dcterms:W3CDTF">2018-05-23T13:08:44Z</dcterms:created>
  <dcterms:modified xsi:type="dcterms:W3CDTF">2019-07-01T12:24:42Z</dcterms:modified>
  <cp:category>programming;computer programming;software development;web development</cp:category>
</cp:coreProperties>
</file>