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76" r:id="rId3"/>
    <p:sldId id="477" r:id="rId4"/>
    <p:sldId id="404" r:id="rId5"/>
    <p:sldId id="543" r:id="rId6"/>
    <p:sldId id="544" r:id="rId7"/>
    <p:sldId id="567" r:id="rId8"/>
    <p:sldId id="545" r:id="rId9"/>
    <p:sldId id="546" r:id="rId10"/>
    <p:sldId id="548" r:id="rId11"/>
    <p:sldId id="551" r:id="rId12"/>
    <p:sldId id="552" r:id="rId13"/>
    <p:sldId id="568" r:id="rId14"/>
    <p:sldId id="569" r:id="rId15"/>
    <p:sldId id="570" r:id="rId16"/>
    <p:sldId id="571" r:id="rId17"/>
    <p:sldId id="572" r:id="rId18"/>
    <p:sldId id="505" r:id="rId19"/>
    <p:sldId id="532" r:id="rId20"/>
    <p:sldId id="533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487" r:id="rId36"/>
    <p:sldId id="482" r:id="rId37"/>
    <p:sldId id="573" r:id="rId38"/>
    <p:sldId id="574" r:id="rId39"/>
    <p:sldId id="485" r:id="rId40"/>
    <p:sldId id="486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</p14:sldIdLst>
        </p14:section>
        <p14:section name="Directives" id="{64163E7C-CC0D-42DD-A461-D0E975891791}">
          <p14:sldIdLst>
            <p14:sldId id="543"/>
            <p14:sldId id="544"/>
            <p14:sldId id="567"/>
            <p14:sldId id="545"/>
            <p14:sldId id="546"/>
            <p14:sldId id="548"/>
            <p14:sldId id="551"/>
            <p14:sldId id="552"/>
          </p14:sldIdLst>
        </p14:section>
        <p14:section name="Conditional Rendering" id="{73D43B29-80D0-4B08-9589-A1DA4DDAD0CC}">
          <p14:sldIdLst>
            <p14:sldId id="568"/>
            <p14:sldId id="569"/>
            <p14:sldId id="570"/>
            <p14:sldId id="571"/>
            <p14:sldId id="572"/>
            <p14:sldId id="505"/>
            <p14:sldId id="532"/>
          </p14:sldIdLst>
        </p14:section>
        <p14:section name="List Rendering" id="{760A5F56-8F96-4BA7-BEE9-3BA93859B201}">
          <p14:sldIdLst>
            <p14:sldId id="533"/>
            <p14:sldId id="575"/>
            <p14:sldId id="576"/>
            <p14:sldId id="577"/>
            <p14:sldId id="578"/>
          </p14:sldIdLst>
        </p14:section>
        <p14:section name="Class &amp; Style Bindings" id="{63DAC437-7DA1-4FB1-8BB5-E6DE605238FA}">
          <p14:sldIdLst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  <p14:section name="Conclusion" id="{10E03AB1-9AA8-4E86-9A64-D741901E50A2}">
          <p14:sldIdLst>
            <p14:sldId id="487"/>
            <p14:sldId id="482"/>
            <p14:sldId id="573"/>
            <p14:sldId id="57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4F5F7"/>
    <a:srgbClr val="000000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2" autoAdjust="0"/>
    <p:restoredTop sz="93979" autoAdjust="0"/>
  </p:normalViewPr>
  <p:slideViewPr>
    <p:cSldViewPr>
      <p:cViewPr varScale="1">
        <p:scale>
          <a:sx n="56" d="100"/>
          <a:sy n="56" d="100"/>
        </p:scale>
        <p:origin x="68" y="1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527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036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8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0058" y="461752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68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0/vuejs-fundamentals-july-20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012.vuejs.org/api/directives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and Data Rendering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5" y="3314021"/>
            <a:ext cx="2026689" cy="15200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6315109-749E-4328-8CFE-8508353A5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Conditional Rendering, List Rendering</a:t>
            </a:r>
          </a:p>
        </p:txBody>
      </p:sp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directives don't expect an attribute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execute something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</a:rPr>
              <a:t>v-pre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60412" y="3429000"/>
            <a:ext cx="8229600" cy="2155819"/>
          </a:xfrm>
        </p:spPr>
        <p:txBody>
          <a:bodyPr/>
          <a:lstStyle/>
          <a:p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v-pre</a:t>
            </a:r>
            <a:r>
              <a:rPr lang="en-US" dirty="0"/>
              <a:t>&gt;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The following markup will not be compiled</a:t>
            </a:r>
          </a:p>
          <a:p>
            <a:r>
              <a:rPr lang="en-US" dirty="0"/>
              <a:t>  {{ name }} - {{ age }}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Directives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38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Vue provides special shorthand syntax for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</a:p>
          <a:p>
            <a:r>
              <a:rPr lang="en-US" b="1" dirty="0"/>
              <a:t>v-bind</a:t>
            </a:r>
          </a:p>
          <a:p>
            <a:pPr lvl="1"/>
            <a:r>
              <a:rPr lang="en-US" dirty="0"/>
              <a:t>Full syntax  </a:t>
            </a:r>
          </a:p>
          <a:p>
            <a:pPr lvl="1"/>
            <a:r>
              <a:rPr lang="en-US" dirty="0"/>
              <a:t>Shorthand</a:t>
            </a:r>
          </a:p>
          <a:p>
            <a:r>
              <a:rPr lang="en-US" b="1" dirty="0"/>
              <a:t>v-on</a:t>
            </a:r>
          </a:p>
          <a:p>
            <a:pPr lvl="1">
              <a:spcAft>
                <a:spcPts val="4000"/>
              </a:spcAft>
            </a:pPr>
            <a:r>
              <a:rPr lang="en-US" dirty="0"/>
              <a:t>Full syntax	</a:t>
            </a:r>
          </a:p>
          <a:p>
            <a:pPr lvl="1"/>
            <a:r>
              <a:rPr lang="en-US" dirty="0"/>
              <a:t>Shorthand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Shorthands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4124007" y="3331925"/>
            <a:ext cx="611679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:href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="url"&gt; Home &lt;/a&gt;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04813" y="2643254"/>
            <a:ext cx="6145832" cy="4902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v-bind:href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="url"&gt; Home &lt;/a&gt;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24007" y="4418636"/>
            <a:ext cx="61167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v-on:click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="alert('')"&gt;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24007" y="5555999"/>
            <a:ext cx="6116796" cy="8411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="alert('')"&gt;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388374" y="2779048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389599" y="3364547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3385752" y="4816047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385752" y="5843158"/>
            <a:ext cx="316396" cy="3101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78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animBg="1"/>
      <p:bldP spid="8" grpId="0" animBg="1"/>
      <p:bldP spid="9" grpId="0" animBg="1"/>
      <p:bldP spid="10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694644"/>
            <a:ext cx="10958928" cy="76808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v-if, v-else, v-else-if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38" y="1703066"/>
            <a:ext cx="1985149" cy="19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69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5094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directive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  <a:r>
              <a:rPr lang="en-US" dirty="0"/>
              <a:t> is used to render a 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be rendered if the expression is </a:t>
            </a:r>
            <a:r>
              <a:rPr lang="en-US" b="1" dirty="0">
                <a:solidFill>
                  <a:schemeClr val="bg1"/>
                </a:solidFill>
              </a:rPr>
              <a:t>truthy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2743200"/>
            <a:ext cx="3733800" cy="3570630"/>
          </a:xfrm>
        </p:spPr>
        <p:txBody>
          <a:bodyPr/>
          <a:lstStyle/>
          <a:p>
            <a:r>
              <a:rPr lang="en-US" dirty="0"/>
              <a:t>new Vue({</a:t>
            </a:r>
          </a:p>
          <a:p>
            <a:r>
              <a:rPr lang="en-US" dirty="0"/>
              <a:t> el: '#app',</a:t>
            </a:r>
          </a:p>
          <a:p>
            <a:r>
              <a:rPr lang="en-US" dirty="0"/>
              <a:t> data: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showContent</a:t>
            </a:r>
            <a:r>
              <a:rPr lang="en-US" dirty="0"/>
              <a:t>: true,</a:t>
            </a:r>
          </a:p>
          <a:p>
            <a:r>
              <a:rPr lang="en-US" dirty="0"/>
              <a:t>  text: 'Condition'</a:t>
            </a:r>
          </a:p>
          <a:p>
            <a:r>
              <a:rPr lang="en-US" dirty="0"/>
              <a:t> }</a:t>
            </a:r>
            <a:br>
              <a:rPr lang="en-US" dirty="0"/>
            </a:br>
            <a:r>
              <a:rPr lang="en-US" dirty="0"/>
              <a:t>});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 with v-if</a:t>
            </a:r>
            <a:endParaRPr lang="bg-BG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4759373" y="4387359"/>
            <a:ext cx="496839" cy="4132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547494" y="3276600"/>
            <a:ext cx="48768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&lt;div id="app"&gt;</a:t>
            </a:r>
          </a:p>
          <a:p>
            <a:r>
              <a:rPr lang="en-GB" dirty="0"/>
              <a:t>  &lt;p </a:t>
            </a:r>
            <a:r>
              <a:rPr lang="en-GB" dirty="0">
                <a:solidFill>
                  <a:schemeClr val="bg1"/>
                </a:solidFill>
              </a:rPr>
              <a:t>v-if</a:t>
            </a:r>
            <a:r>
              <a:rPr lang="en-GB" dirty="0"/>
              <a:t>="showContent"&gt; </a:t>
            </a:r>
          </a:p>
          <a:p>
            <a:r>
              <a:rPr lang="en-GB" dirty="0"/>
              <a:t>    {{ text }}</a:t>
            </a:r>
          </a:p>
          <a:p>
            <a:r>
              <a:rPr lang="en-GB" dirty="0"/>
              <a:t>  &lt;/p&gt;</a:t>
            </a:r>
          </a:p>
          <a:p>
            <a:r>
              <a:rPr lang="en-GB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03326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possible to add an else block with </a:t>
            </a:r>
            <a:r>
              <a:rPr lang="en-US" b="1" dirty="0">
                <a:solidFill>
                  <a:schemeClr val="bg1"/>
                </a:solidFill>
              </a:rPr>
              <a:t>v-else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else block has to be </a:t>
            </a:r>
            <a:r>
              <a:rPr lang="en-US" b="1" dirty="0">
                <a:solidFill>
                  <a:schemeClr val="bg1"/>
                </a:solidFill>
              </a:rPr>
              <a:t>exactly right after </a:t>
            </a:r>
            <a:r>
              <a:rPr lang="en-US" dirty="0"/>
              <a:t>the v-if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2706052"/>
            <a:ext cx="8686800" cy="2170748"/>
          </a:xfrm>
        </p:spPr>
        <p:txBody>
          <a:bodyPr/>
          <a:lstStyle/>
          <a:p>
            <a:r>
              <a:rPr lang="en-US" dirty="0"/>
              <a:t>&lt;div id="app"&gt;</a:t>
            </a:r>
          </a:p>
          <a:p>
            <a:r>
              <a:rPr lang="en-US" dirty="0"/>
              <a:t>  &lt;p v-if="isNumber"&gt; The value is a num &lt;/p&gt;</a:t>
            </a:r>
          </a:p>
          <a:p>
            <a:r>
              <a:rPr lang="en-US" dirty="0"/>
              <a:t>  &lt;p </a:t>
            </a:r>
            <a:r>
              <a:rPr lang="en-US" dirty="0">
                <a:solidFill>
                  <a:schemeClr val="bg1"/>
                </a:solidFill>
              </a:rPr>
              <a:t>v-else</a:t>
            </a:r>
            <a:r>
              <a:rPr lang="en-US" dirty="0"/>
              <a:t>&gt;The value is something else&lt;/p&gt;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with v-else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else-if block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1824155"/>
            <a:ext cx="4800600" cy="4770318"/>
          </a:xfrm>
        </p:spPr>
        <p:txBody>
          <a:bodyPr/>
          <a:lstStyle/>
          <a:p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="num &gt; 0"&gt;</a:t>
            </a:r>
          </a:p>
          <a:p>
            <a:r>
              <a:rPr lang="en-US" dirty="0"/>
              <a:t>  Positive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v-else-if</a:t>
            </a:r>
            <a:r>
              <a:rPr lang="en-US" dirty="0"/>
              <a:t>="num &lt; 0"&gt;</a:t>
            </a:r>
          </a:p>
          <a:p>
            <a:r>
              <a:rPr lang="en-US" dirty="0"/>
              <a:t>  Negative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&lt;div </a:t>
            </a:r>
            <a:r>
              <a:rPr lang="en-US" dirty="0">
                <a:solidFill>
                  <a:schemeClr val="bg1"/>
                </a:solidFill>
              </a:rPr>
              <a:t>v-else</a:t>
            </a:r>
            <a:r>
              <a:rPr lang="en-US" dirty="0"/>
              <a:t>&gt;</a:t>
            </a:r>
          </a:p>
          <a:p>
            <a:r>
              <a:rPr lang="en-US" dirty="0"/>
              <a:t>  Zero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Multiple with v-else-if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9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Toggle more than one element using a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Serves as an </a:t>
            </a:r>
            <a:r>
              <a:rPr lang="en-US" b="1" dirty="0">
                <a:solidFill>
                  <a:schemeClr val="bg1"/>
                </a:solidFill>
              </a:rPr>
              <a:t>invisible wrapper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rendered result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include it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9175" y="3352801"/>
            <a:ext cx="8704237" cy="2667000"/>
          </a:xfrm>
        </p:spPr>
        <p:txBody>
          <a:bodyPr/>
          <a:lstStyle/>
          <a:p>
            <a:r>
              <a:rPr lang="en-US" dirty="0"/>
              <a:t>&lt;template </a:t>
            </a:r>
            <a:r>
              <a:rPr lang="en-US" dirty="0">
                <a:solidFill>
                  <a:schemeClr val="bg1"/>
                </a:solidFill>
              </a:rPr>
              <a:t>v-if</a:t>
            </a:r>
            <a:r>
              <a:rPr lang="en-US" dirty="0"/>
              <a:t>="hasProfile"&gt;</a:t>
            </a:r>
          </a:p>
          <a:p>
            <a:r>
              <a:rPr lang="en-US" dirty="0"/>
              <a:t>  &lt;h1&gt;{{ user.fullName }}&lt;/h1&gt;</a:t>
            </a:r>
          </a:p>
          <a:p>
            <a:r>
              <a:rPr lang="en-US" dirty="0"/>
              <a:t>  &lt;div&gt;{{ user.email }}&lt;/div&gt;</a:t>
            </a:r>
          </a:p>
          <a:p>
            <a:r>
              <a:rPr lang="en-US" dirty="0"/>
              <a:t>  &lt;p&gt; {{ user.description }}&lt;/p&gt;</a:t>
            </a:r>
          </a:p>
          <a:p>
            <a:r>
              <a:rPr lang="en-US" dirty="0"/>
              <a:t>&lt;/template&gt;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Groups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42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Another option for conditionally displaying an element is the </a:t>
            </a:r>
          </a:p>
          <a:p>
            <a:pPr>
              <a:spcAft>
                <a:spcPts val="8000"/>
              </a:spcAft>
            </a:pPr>
            <a:r>
              <a:rPr lang="en-US" dirty="0"/>
              <a:t>     </a:t>
            </a:r>
            <a:r>
              <a:rPr lang="en-US" b="1" dirty="0">
                <a:solidFill>
                  <a:schemeClr val="bg1"/>
                </a:solidFill>
              </a:rPr>
              <a:t>v-show</a:t>
            </a:r>
            <a:r>
              <a:rPr lang="en-US" dirty="0"/>
              <a:t> directive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element with v-show will </a:t>
            </a:r>
            <a:r>
              <a:rPr lang="en-US" b="1" dirty="0">
                <a:solidFill>
                  <a:schemeClr val="bg1"/>
                </a:solidFill>
              </a:rPr>
              <a:t>always be rendered </a:t>
            </a:r>
            <a:r>
              <a:rPr lang="en-US" dirty="0"/>
              <a:t>and remain in the DOM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Toggles the display CSS property of the element</a:t>
            </a:r>
            <a:endParaRPr lang="bg-BG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836612" y="2667000"/>
            <a:ext cx="6858000" cy="632321"/>
          </a:xfrm>
        </p:spPr>
        <p:txBody>
          <a:bodyPr/>
          <a:lstStyle/>
          <a:p>
            <a:r>
              <a:rPr lang="en-US" dirty="0"/>
              <a:t>&lt;h1 v-show="shouldDisplay"&gt;Hello!&lt;/h1&gt;</a:t>
            </a:r>
            <a:endParaRPr lang="bg-BG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v-show Directive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3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Vue app that displays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 is ... ?</a:t>
            </a:r>
            <a:r>
              <a:rPr lang="en-US" b="1" dirty="0">
                <a:solidFill>
                  <a:schemeClr val="bg1"/>
                </a:solidFill>
              </a:rPr>
              <a:t>"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inside a </a:t>
            </a:r>
            <a:r>
              <a:rPr lang="en-US" b="1" dirty="0">
                <a:solidFill>
                  <a:schemeClr val="bg1"/>
                </a:solidFill>
              </a:rPr>
              <a:t>heading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user </a:t>
            </a:r>
            <a:r>
              <a:rPr lang="en-US" b="1" dirty="0">
                <a:solidFill>
                  <a:schemeClr val="bg1"/>
                </a:solidFill>
              </a:rPr>
              <a:t>hovers over </a:t>
            </a:r>
            <a:r>
              <a:rPr lang="en-US" dirty="0"/>
              <a:t>it should display the current time</a:t>
            </a:r>
            <a:br>
              <a:rPr lang="en-US" dirty="0"/>
            </a:br>
            <a:r>
              <a:rPr lang="en-US" dirty="0"/>
              <a:t>formatted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Task: Current Time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Закръглен правоъгълник 6"/>
          <p:cNvSpPr/>
          <p:nvPr/>
        </p:nvSpPr>
        <p:spPr bwMode="auto">
          <a:xfrm>
            <a:off x="3160713" y="3730522"/>
            <a:ext cx="5372099" cy="265122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962400"/>
            <a:ext cx="3536327" cy="21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166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Iterating a list with v-for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20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4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5436" y="1371600"/>
            <a:ext cx="5355576" cy="5025595"/>
          </a:xfrm>
        </p:spPr>
        <p:txBody>
          <a:bodyPr>
            <a:noAutofit/>
          </a:bodyPr>
          <a:lstStyle/>
          <a:p>
            <a:r>
              <a:rPr lang="en-US" sz="3600" dirty="0"/>
              <a:t>Directives</a:t>
            </a:r>
          </a:p>
          <a:p>
            <a:r>
              <a:rPr lang="en-US" sz="3600" dirty="0"/>
              <a:t>Conditional Rendering</a:t>
            </a:r>
          </a:p>
          <a:p>
            <a:r>
              <a:rPr lang="en-US" sz="3600" dirty="0"/>
              <a:t>List Rendering</a:t>
            </a:r>
          </a:p>
          <a:p>
            <a:r>
              <a:rPr lang="en-US" sz="3600" dirty="0"/>
              <a:t>Class &amp; Style Bindings</a:t>
            </a:r>
          </a:p>
          <a:p>
            <a:endParaRPr lang="en-US" sz="3600" dirty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Render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elements with the v-for directive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Requires a special syntax – "</a:t>
            </a:r>
            <a:r>
              <a:rPr lang="en-US" b="1" dirty="0">
                <a:solidFill>
                  <a:schemeClr val="bg1"/>
                </a:solidFill>
              </a:rPr>
              <a:t>item in items</a:t>
            </a:r>
            <a:r>
              <a:rPr lang="en-US" dirty="0"/>
              <a:t>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4221" y="3505199"/>
            <a:ext cx="5410200" cy="2678719"/>
          </a:xfrm>
        </p:spPr>
        <p:txBody>
          <a:bodyPr/>
          <a:lstStyle/>
          <a:p>
            <a:r>
              <a:rPr lang="en-US" dirty="0"/>
              <a:t>&lt;ul id="example-1"&gt;</a:t>
            </a:r>
          </a:p>
          <a:p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="fruit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fruits"&gt;</a:t>
            </a:r>
          </a:p>
          <a:p>
            <a:r>
              <a:rPr lang="en-US" dirty="0"/>
              <a:t>    {{ fruit.type }}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&lt;/ul&gt;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Lists with v-for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8191" y="3243750"/>
            <a:ext cx="525780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data: {</a:t>
            </a:r>
          </a:p>
          <a:p>
            <a:r>
              <a:rPr lang="en-US" dirty="0"/>
              <a:t>    items: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    { type: 'Kiwi' },</a:t>
            </a:r>
          </a:p>
          <a:p>
            <a:r>
              <a:rPr lang="en-US" dirty="0"/>
              <a:t>      { type: 'Apple'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287615" y="4648200"/>
            <a:ext cx="3048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02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Inside v-for blocks we have </a:t>
            </a:r>
            <a:r>
              <a:rPr lang="en-US" b="1" dirty="0">
                <a:solidFill>
                  <a:schemeClr val="bg1"/>
                </a:solidFill>
              </a:rPr>
              <a:t>full access </a:t>
            </a:r>
            <a:r>
              <a:rPr lang="en-US" dirty="0"/>
              <a:t>to parent scope</a:t>
            </a:r>
            <a:br>
              <a:rPr lang="en-US" dirty="0"/>
            </a:br>
            <a:r>
              <a:rPr lang="en-US" dirty="0"/>
              <a:t>properties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of the element included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3200400"/>
            <a:ext cx="7177063" cy="2667000"/>
          </a:xfrm>
        </p:spPr>
        <p:txBody>
          <a:bodyPr/>
          <a:lstStyle/>
          <a:p>
            <a:r>
              <a:rPr lang="en-US" dirty="0"/>
              <a:t>&lt;ul id="example-2"&gt;</a:t>
            </a:r>
          </a:p>
          <a:p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fruit, </a:t>
            </a:r>
            <a:r>
              <a:rPr lang="en-US" dirty="0">
                <a:solidFill>
                  <a:schemeClr val="bg1"/>
                </a:solidFill>
              </a:rPr>
              <a:t>index)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fruits"&gt;</a:t>
            </a:r>
          </a:p>
          <a:p>
            <a:r>
              <a:rPr lang="en-US" dirty="0"/>
              <a:t>    {{ index }} - {{ fruit.type }} 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&lt;/ul&gt;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Index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37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v-for to iterate through an object and it's properties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981200"/>
            <a:ext cx="6629400" cy="2667000"/>
          </a:xfrm>
        </p:spPr>
        <p:txBody>
          <a:bodyPr/>
          <a:lstStyle/>
          <a:p>
            <a:r>
              <a:rPr lang="en-US" dirty="0"/>
              <a:t>&lt;ul id="example-3"&gt;</a:t>
            </a:r>
          </a:p>
          <a:p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="(value, key)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person"&gt;</a:t>
            </a:r>
          </a:p>
          <a:p>
            <a:r>
              <a:rPr lang="en-US" dirty="0"/>
              <a:t>    {{ key }} - {{ value }} 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&lt;/ul&gt;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an Object with v-for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502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directive also takes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repeat the template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2667000"/>
            <a:ext cx="5943600" cy="2666999"/>
          </a:xfrm>
        </p:spPr>
        <p:txBody>
          <a:bodyPr/>
          <a:lstStyle/>
          <a:p>
            <a:r>
              <a:rPr lang="it-IT" dirty="0"/>
              <a:t>&lt;ul&gt;</a:t>
            </a:r>
          </a:p>
          <a:p>
            <a:r>
              <a:rPr lang="it-IT" dirty="0"/>
              <a:t>  &lt;li v-for="</a:t>
            </a:r>
            <a:r>
              <a:rPr lang="it-IT" dirty="0">
                <a:solidFill>
                  <a:schemeClr val="bg1"/>
                </a:solidFill>
              </a:rPr>
              <a:t>num in 10</a:t>
            </a:r>
            <a:r>
              <a:rPr lang="it-IT" dirty="0"/>
              <a:t>"&gt; </a:t>
            </a:r>
          </a:p>
          <a:p>
            <a:r>
              <a:rPr lang="it-IT" dirty="0"/>
              <a:t>   {{ num }} </a:t>
            </a:r>
          </a:p>
          <a:p>
            <a:r>
              <a:rPr lang="it-IT" dirty="0"/>
              <a:t>  &lt;/li&gt;</a:t>
            </a:r>
          </a:p>
          <a:p>
            <a:r>
              <a:rPr lang="it-IT" dirty="0"/>
              <a:t>&lt;/ul&gt;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Numbers in Range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096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&amp; Style Bindings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Style Elements Dynamically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84" y="1642235"/>
            <a:ext cx="1824856" cy="18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need for data binding is manipulating an element's </a:t>
            </a:r>
            <a:r>
              <a:rPr lang="en-US" b="1" dirty="0">
                <a:solidFill>
                  <a:schemeClr val="bg1"/>
                </a:solidFill>
              </a:rPr>
              <a:t>class list </a:t>
            </a:r>
            <a:r>
              <a:rPr lang="en-US" dirty="0"/>
              <a:t>and its </a:t>
            </a:r>
            <a:r>
              <a:rPr lang="en-US" b="1" dirty="0">
                <a:solidFill>
                  <a:schemeClr val="bg1"/>
                </a:solidFill>
              </a:rPr>
              <a:t>inline styles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to handle them</a:t>
            </a:r>
          </a:p>
          <a:p>
            <a:pPr lvl="1"/>
            <a:r>
              <a:rPr lang="en-US" dirty="0"/>
              <a:t>For Classes -&gt; </a:t>
            </a:r>
            <a:r>
              <a:rPr lang="en-US" b="1" dirty="0">
                <a:solidFill>
                  <a:schemeClr val="bg1"/>
                </a:solidFill>
              </a:rPr>
              <a:t>v-bind:class</a:t>
            </a:r>
          </a:p>
          <a:p>
            <a:pPr lvl="1"/>
            <a:r>
              <a:rPr lang="en-US" dirty="0"/>
              <a:t>For Styles -&gt; </a:t>
            </a:r>
            <a:r>
              <a:rPr lang="en-US" b="1" dirty="0">
                <a:solidFill>
                  <a:schemeClr val="bg1"/>
                </a:solidFill>
              </a:rPr>
              <a:t>v-bind:style</a:t>
            </a:r>
          </a:p>
          <a:p>
            <a:r>
              <a:rPr lang="en-US" dirty="0"/>
              <a:t>In addition to strings, the expressions can also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Style Bindings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02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Pass an object to  dynamically toggle classes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13317" y="2020429"/>
            <a:ext cx="8969727" cy="2678021"/>
          </a:xfrm>
        </p:spPr>
        <p:txBody>
          <a:bodyPr/>
          <a:lstStyle/>
          <a:p>
            <a:r>
              <a:rPr lang="en-GB" dirty="0"/>
              <a:t>&lt;div id="app"&gt;</a:t>
            </a:r>
          </a:p>
          <a:p>
            <a:r>
              <a:rPr lang="en-GB" dirty="0"/>
              <a:t>  &lt;p v-bind</a:t>
            </a:r>
            <a:r>
              <a:rPr lang="en-GB" dirty="0">
                <a:solidFill>
                  <a:schemeClr val="bg1"/>
                </a:solidFill>
              </a:rPr>
              <a:t>:class</a:t>
            </a:r>
            <a:r>
              <a:rPr lang="en-GB" dirty="0"/>
              <a:t>="{ </a:t>
            </a:r>
            <a:r>
              <a:rPr lang="en-GB" dirty="0">
                <a:solidFill>
                  <a:schemeClr val="bg1"/>
                </a:solidFill>
              </a:rPr>
              <a:t>odd</a:t>
            </a:r>
            <a:r>
              <a:rPr lang="en-GB" dirty="0"/>
              <a:t>: isOdd, </a:t>
            </a:r>
            <a:r>
              <a:rPr lang="en-GB" dirty="0">
                <a:solidFill>
                  <a:schemeClr val="bg1"/>
                </a:solidFill>
              </a:rPr>
              <a:t>num</a:t>
            </a:r>
            <a:r>
              <a:rPr lang="en-GB" dirty="0"/>
              <a:t>: isNum }"&gt;</a:t>
            </a:r>
          </a:p>
          <a:p>
            <a:r>
              <a:rPr lang="en-GB" dirty="0"/>
              <a:t>    {{ number }}</a:t>
            </a:r>
          </a:p>
          <a:p>
            <a:r>
              <a:rPr lang="en-GB" dirty="0"/>
              <a:t>  &lt;/p&gt;</a:t>
            </a:r>
          </a:p>
          <a:p>
            <a:r>
              <a:rPr lang="en-GB" dirty="0"/>
              <a:t>&lt;/div&gt;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Object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44049" y="3171767"/>
            <a:ext cx="2950250" cy="866029"/>
          </a:xfrm>
          <a:prstGeom prst="wedgeRoundRectCallout">
            <a:avLst>
              <a:gd name="adj1" fmla="val -33689"/>
              <a:gd name="adj2" fmla="val -67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= Class Name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6993479" y="4918310"/>
            <a:ext cx="2799134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.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{</a:t>
            </a:r>
          </a:p>
          <a:p>
            <a:r>
              <a:rPr lang="en-US" sz="2397" dirty="0"/>
              <a:t>  color: red;</a:t>
            </a:r>
          </a:p>
          <a:p>
            <a:r>
              <a:rPr lang="en-US" sz="2397" dirty="0"/>
              <a:t>}</a:t>
            </a:r>
            <a:endParaRPr lang="bg-BG" sz="2397" dirty="0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822887" y="4918310"/>
            <a:ext cx="3443202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.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 {</a:t>
            </a:r>
          </a:p>
          <a:p>
            <a:r>
              <a:rPr lang="en-US" sz="2397" dirty="0"/>
              <a:t>  font-size: 30px;</a:t>
            </a:r>
          </a:p>
          <a:p>
            <a:r>
              <a:rPr lang="en-US" sz="2397" dirty="0"/>
              <a:t>}</a:t>
            </a:r>
            <a:endParaRPr lang="bg-BG" sz="2397" dirty="0"/>
          </a:p>
        </p:txBody>
      </p:sp>
    </p:spTree>
    <p:extLst>
      <p:ext uri="{BB962C8B-B14F-4D97-AF65-F5344CB8AC3E}">
        <p14:creationId xmlns:p14="http://schemas.microsoft.com/office/powerpoint/2010/main" val="3342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data contains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properties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binding renders the classes </a:t>
            </a:r>
            <a:r>
              <a:rPr lang="en-US" b="1" dirty="0">
                <a:solidFill>
                  <a:schemeClr val="bg1"/>
                </a:solidFill>
              </a:rPr>
              <a:t>separated by a space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2282" y="2835087"/>
            <a:ext cx="2823621" cy="2172922"/>
          </a:xfrm>
        </p:spPr>
        <p:txBody>
          <a:bodyPr/>
          <a:lstStyle/>
          <a:p>
            <a:r>
              <a:rPr lang="en-US" dirty="0"/>
              <a:t>data: { </a:t>
            </a:r>
          </a:p>
          <a:p>
            <a:r>
              <a:rPr lang="en-US" dirty="0"/>
              <a:t> isOdd: true, </a:t>
            </a:r>
          </a:p>
          <a:p>
            <a:r>
              <a:rPr lang="en-US" dirty="0"/>
              <a:t> isNum: true 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Object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26080" y="3548410"/>
            <a:ext cx="6194544" cy="5869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&lt;p class="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"&gt;&lt;/p&gt;</a:t>
            </a:r>
          </a:p>
        </p:txBody>
      </p:sp>
    </p:spTree>
    <p:extLst>
      <p:ext uri="{BB962C8B-B14F-4D97-AF65-F5344CB8AC3E}">
        <p14:creationId xmlns:p14="http://schemas.microsoft.com/office/powerpoint/2010/main" val="2571909513"/>
      </p:ext>
    </p:extLst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spcAft>
                <a:spcPts val="14996"/>
              </a:spcAft>
              <a:buFont typeface="Wingdings" panose="05000000000000000000" pitchFamily="2" charset="2"/>
              <a:buChar char="§"/>
            </a:pPr>
            <a:r>
              <a:rPr lang="en-US" dirty="0"/>
              <a:t>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to apply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of classes</a:t>
            </a:r>
          </a:p>
          <a:p>
            <a:pPr marL="457063" indent="-457063">
              <a:spcAft>
                <a:spcPts val="14996"/>
              </a:spcAft>
              <a:buFont typeface="Wingdings" panose="05000000000000000000" pitchFamily="2" charset="2"/>
              <a:buChar char="§"/>
            </a:pPr>
            <a:r>
              <a:rPr lang="en-US" dirty="0"/>
              <a:t>Which will render the same as before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8398" y="1962477"/>
            <a:ext cx="6404089" cy="1632920"/>
          </a:xfrm>
        </p:spPr>
        <p:txBody>
          <a:bodyPr/>
          <a:lstStyle/>
          <a:p>
            <a:r>
              <a:rPr lang="en-GB" dirty="0"/>
              <a:t>&lt;p v-bind</a:t>
            </a:r>
            <a:r>
              <a:rPr lang="en-GB" dirty="0">
                <a:solidFill>
                  <a:schemeClr val="bg1"/>
                </a:solidFill>
              </a:rPr>
              <a:t>:class</a:t>
            </a:r>
            <a:r>
              <a:rPr lang="en-GB" dirty="0"/>
              <a:t>="[ </a:t>
            </a:r>
            <a:r>
              <a:rPr lang="en-GB" dirty="0">
                <a:solidFill>
                  <a:schemeClr val="bg1"/>
                </a:solidFill>
              </a:rPr>
              <a:t>'odd'</a:t>
            </a:r>
            <a:r>
              <a:rPr lang="en-GB" dirty="0"/>
              <a:t>, </a:t>
            </a:r>
            <a:r>
              <a:rPr lang="en-GB" dirty="0">
                <a:solidFill>
                  <a:schemeClr val="bg1"/>
                </a:solidFill>
              </a:rPr>
              <a:t>'</a:t>
            </a:r>
            <a:r>
              <a:rPr lang="en-GB" dirty="0" err="1">
                <a:solidFill>
                  <a:schemeClr val="bg1"/>
                </a:solidFill>
              </a:rPr>
              <a:t>num</a:t>
            </a:r>
            <a:r>
              <a:rPr lang="en-GB" dirty="0">
                <a:solidFill>
                  <a:schemeClr val="bg1"/>
                </a:solidFill>
              </a:rPr>
              <a:t>'</a:t>
            </a:r>
            <a:r>
              <a:rPr lang="en-GB" dirty="0"/>
              <a:t> ]"&gt;</a:t>
            </a:r>
          </a:p>
          <a:p>
            <a:r>
              <a:rPr lang="en-GB" dirty="0"/>
              <a:t> {{ number }}</a:t>
            </a:r>
          </a:p>
          <a:p>
            <a:r>
              <a:rPr lang="en-GB" dirty="0"/>
              <a:t>&lt;/p&gt;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Array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8397" y="4524901"/>
            <a:ext cx="6404089" cy="5939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&lt;p class="</a:t>
            </a:r>
            <a:r>
              <a:rPr lang="en-US" sz="2397" dirty="0">
                <a:solidFill>
                  <a:schemeClr val="bg1"/>
                </a:solidFill>
              </a:rPr>
              <a:t>odd</a:t>
            </a:r>
            <a:r>
              <a:rPr lang="en-US" sz="2397" dirty="0"/>
              <a:t> </a:t>
            </a:r>
            <a:r>
              <a:rPr lang="en-US" sz="2397" dirty="0">
                <a:solidFill>
                  <a:schemeClr val="bg1"/>
                </a:solidFill>
              </a:rPr>
              <a:t>num</a:t>
            </a:r>
            <a:r>
              <a:rPr lang="en-US" sz="2397" dirty="0"/>
              <a:t>"&gt;&lt;/p&gt;</a:t>
            </a:r>
          </a:p>
        </p:txBody>
      </p:sp>
    </p:spTree>
    <p:extLst>
      <p:ext uri="{BB962C8B-B14F-4D97-AF65-F5344CB8AC3E}">
        <p14:creationId xmlns:p14="http://schemas.microsoft.com/office/powerpoint/2010/main" val="2462032842"/>
      </p:ext>
    </p:extLst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The array values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limited to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only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Combine the </a:t>
            </a:r>
            <a:r>
              <a:rPr lang="en-US" b="1" dirty="0">
                <a:solidFill>
                  <a:schemeClr val="bg1"/>
                </a:solidFill>
              </a:rPr>
              <a:t>object syntax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array syntax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8363" y="2694506"/>
            <a:ext cx="4114800" cy="3687245"/>
          </a:xfrm>
        </p:spPr>
        <p:txBody>
          <a:bodyPr/>
          <a:lstStyle/>
          <a:p>
            <a:r>
              <a:rPr lang="en-GB" dirty="0"/>
              <a:t>&lt;p v-bind</a:t>
            </a:r>
            <a:r>
              <a:rPr lang="en-GB" dirty="0">
                <a:solidFill>
                  <a:schemeClr val="bg1"/>
                </a:solidFill>
              </a:rPr>
              <a:t>:class</a:t>
            </a:r>
            <a:r>
              <a:rPr lang="en-GB" dirty="0"/>
              <a:t>="[ </a:t>
            </a:r>
          </a:p>
          <a:p>
            <a:r>
              <a:rPr lang="en-GB" dirty="0">
                <a:solidFill>
                  <a:schemeClr val="bg1"/>
                </a:solidFill>
              </a:rPr>
              <a:t>  { odd: </a:t>
            </a:r>
            <a:r>
              <a:rPr lang="en-GB" dirty="0" err="1">
                <a:solidFill>
                  <a:schemeClr val="bg1"/>
                </a:solidFill>
              </a:rPr>
              <a:t>isOdd</a:t>
            </a:r>
            <a:r>
              <a:rPr lang="en-GB" dirty="0">
                <a:solidFill>
                  <a:schemeClr val="bg1"/>
                </a:solidFill>
              </a:rPr>
              <a:t> }</a:t>
            </a:r>
            <a:r>
              <a:rPr lang="en-GB" dirty="0"/>
              <a:t>,</a:t>
            </a:r>
          </a:p>
          <a:p>
            <a:r>
              <a:rPr lang="en-GB" dirty="0">
                <a:solidFill>
                  <a:schemeClr val="bg1"/>
                </a:solidFill>
              </a:rPr>
              <a:t>  { even: </a:t>
            </a:r>
            <a:r>
              <a:rPr lang="en-GB" dirty="0" err="1">
                <a:solidFill>
                  <a:schemeClr val="bg1"/>
                </a:solidFill>
              </a:rPr>
              <a:t>isEven</a:t>
            </a:r>
            <a:r>
              <a:rPr lang="en-GB" dirty="0">
                <a:solidFill>
                  <a:schemeClr val="bg1"/>
                </a:solidFill>
              </a:rPr>
              <a:t> }</a:t>
            </a:r>
            <a:r>
              <a:rPr lang="en-GB" dirty="0"/>
              <a:t>,</a:t>
            </a:r>
          </a:p>
          <a:p>
            <a:r>
              <a:rPr lang="en-GB" dirty="0"/>
              <a:t>  '</a:t>
            </a:r>
            <a:r>
              <a:rPr lang="en-GB" dirty="0" err="1"/>
              <a:t>num</a:t>
            </a:r>
            <a:r>
              <a:rPr lang="en-GB" dirty="0"/>
              <a:t>' </a:t>
            </a:r>
          </a:p>
          <a:p>
            <a:r>
              <a:rPr lang="en-GB" dirty="0"/>
              <a:t>]"&gt;</a:t>
            </a:r>
          </a:p>
          <a:p>
            <a:r>
              <a:rPr lang="en-GB" dirty="0"/>
              <a:t> {{ number }}</a:t>
            </a:r>
          </a:p>
          <a:p>
            <a:r>
              <a:rPr lang="en-GB" dirty="0"/>
              <a:t>&lt;/p&gt;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Classes – Array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55132"/>
      </p:ext>
    </p:extLst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#vue-js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Style binding is pretty straightforward – use a JS object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Use either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kebab-case</a:t>
            </a:r>
            <a:r>
              <a:rPr lang="en-US" dirty="0"/>
              <a:t> (with quotes)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3749" y="3035922"/>
            <a:ext cx="4042504" cy="2678021"/>
          </a:xfrm>
        </p:spPr>
        <p:txBody>
          <a:bodyPr/>
          <a:lstStyle/>
          <a:p>
            <a:r>
              <a:rPr lang="en-US" dirty="0"/>
              <a:t>data: {</a:t>
            </a:r>
          </a:p>
          <a:p>
            <a:r>
              <a:rPr lang="en-US" dirty="0"/>
              <a:t>  number: 3,</a:t>
            </a:r>
          </a:p>
          <a:p>
            <a:r>
              <a:rPr lang="en-US" dirty="0"/>
              <a:t>  oddColor: 'red',</a:t>
            </a:r>
          </a:p>
          <a:p>
            <a:r>
              <a:rPr lang="en-US" dirty="0"/>
              <a:t>  oddFontSize: '30px'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Object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4412" y="2774542"/>
            <a:ext cx="4388778" cy="32007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/>
              <a:t>&lt;p v-bind</a:t>
            </a:r>
            <a:r>
              <a:rPr lang="en-GB" sz="2397" dirty="0">
                <a:solidFill>
                  <a:schemeClr val="bg1"/>
                </a:solidFill>
              </a:rPr>
              <a:t>:style</a:t>
            </a:r>
            <a:r>
              <a:rPr lang="en-GB" sz="2397" dirty="0"/>
              <a:t>="</a:t>
            </a:r>
            <a:r>
              <a:rPr lang="en-GB" sz="2397" dirty="0">
                <a:solidFill>
                  <a:schemeClr val="bg1"/>
                </a:solidFill>
              </a:rPr>
              <a:t>{</a:t>
            </a:r>
          </a:p>
          <a:p>
            <a:r>
              <a:rPr lang="en-GB" sz="2397" dirty="0"/>
              <a:t>  color: oddColor,</a:t>
            </a:r>
          </a:p>
          <a:p>
            <a:r>
              <a:rPr lang="en-GB" sz="2397" dirty="0"/>
              <a:t>  </a:t>
            </a:r>
            <a:r>
              <a:rPr lang="en-GB" sz="2397" dirty="0">
                <a:solidFill>
                  <a:schemeClr val="bg1"/>
                </a:solidFill>
              </a:rPr>
              <a:t>fontSize</a:t>
            </a:r>
            <a:r>
              <a:rPr lang="en-GB" sz="2397" dirty="0"/>
              <a:t>: oddFontSize</a:t>
            </a:r>
          </a:p>
          <a:p>
            <a:r>
              <a:rPr lang="en-GB" sz="2397" dirty="0">
                <a:solidFill>
                  <a:schemeClr val="bg1"/>
                </a:solidFill>
              </a:rPr>
              <a:t>}</a:t>
            </a:r>
            <a:r>
              <a:rPr lang="en-GB" sz="2397" dirty="0"/>
              <a:t>"&gt;</a:t>
            </a:r>
          </a:p>
          <a:p>
            <a:r>
              <a:rPr lang="en-GB" sz="2397" dirty="0"/>
              <a:t> {{ number }}</a:t>
            </a:r>
          </a:p>
          <a:p>
            <a:r>
              <a:rPr lang="en-GB" sz="2397" dirty="0"/>
              <a:t>&lt;/p&gt;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281439" y="4187946"/>
            <a:ext cx="422454" cy="3739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40853" y="4404611"/>
            <a:ext cx="3136902" cy="806210"/>
          </a:xfrm>
          <a:prstGeom prst="wedgeRoundRectCallout">
            <a:avLst>
              <a:gd name="adj1" fmla="val 2931"/>
              <a:gd name="adj2" fmla="val 39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'font-size'</a:t>
            </a:r>
            <a:endParaRPr lang="bg-BG" sz="2799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246299"/>
      </p:ext>
    </p:extLst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Bind the style to a </a:t>
            </a:r>
            <a:r>
              <a:rPr lang="en-US" b="1" dirty="0">
                <a:solidFill>
                  <a:schemeClr val="bg1"/>
                </a:solidFill>
              </a:rPr>
              <a:t>data object </a:t>
            </a:r>
            <a:r>
              <a:rPr lang="en-US" dirty="0"/>
              <a:t>to keep the template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9175" y="2031730"/>
            <a:ext cx="10296203" cy="586968"/>
          </a:xfrm>
        </p:spPr>
        <p:txBody>
          <a:bodyPr/>
          <a:lstStyle/>
          <a:p>
            <a:r>
              <a:rPr lang="en-GB" dirty="0"/>
              <a:t>&lt;p v-bind</a:t>
            </a:r>
            <a:r>
              <a:rPr lang="en-GB" dirty="0">
                <a:solidFill>
                  <a:schemeClr val="bg1"/>
                </a:solidFill>
              </a:rPr>
              <a:t>:style</a:t>
            </a:r>
            <a:r>
              <a:rPr lang="en-GB" dirty="0"/>
              <a:t>="</a:t>
            </a:r>
            <a:r>
              <a:rPr lang="en-GB" dirty="0" err="1">
                <a:solidFill>
                  <a:schemeClr val="bg1"/>
                </a:solidFill>
              </a:rPr>
              <a:t>styleOddNum</a:t>
            </a:r>
            <a:r>
              <a:rPr lang="en-GB" dirty="0"/>
              <a:t>" {{ number }} 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Object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19175" y="2980516"/>
            <a:ext cx="3910920" cy="32048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/>
              <a:t>data: {</a:t>
            </a:r>
          </a:p>
          <a:p>
            <a:r>
              <a:rPr lang="en-GB" sz="2397" dirty="0"/>
              <a:t>  </a:t>
            </a:r>
            <a:r>
              <a:rPr lang="en-GB" sz="2397" dirty="0" err="1">
                <a:solidFill>
                  <a:schemeClr val="bg1"/>
                </a:solidFill>
              </a:rPr>
              <a:t>styleOddNum</a:t>
            </a:r>
            <a:r>
              <a:rPr lang="en-GB" sz="2397" dirty="0"/>
              <a:t>: {</a:t>
            </a:r>
          </a:p>
          <a:p>
            <a:r>
              <a:rPr lang="en-GB" sz="2397" dirty="0"/>
              <a:t>     color: 'red',</a:t>
            </a:r>
          </a:p>
          <a:p>
            <a:r>
              <a:rPr lang="en-GB" sz="2397" dirty="0"/>
              <a:t>     fontSize: '30px'</a:t>
            </a:r>
          </a:p>
          <a:p>
            <a:r>
              <a:rPr lang="en-GB" sz="2397" dirty="0"/>
              <a:t>  }</a:t>
            </a:r>
          </a:p>
          <a:p>
            <a:r>
              <a:rPr lang="en-GB" sz="2397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899322"/>
      </p:ext>
    </p:extLst>
  </p:cSld>
  <p:clrMapOvr>
    <a:masterClrMapping/>
  </p:clrMapOvr>
  <p:transition advClick="0" advTm="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Apply multiple style objects to the same element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9175" y="1920923"/>
            <a:ext cx="10958580" cy="1632495"/>
          </a:xfrm>
        </p:spPr>
        <p:txBody>
          <a:bodyPr/>
          <a:lstStyle/>
          <a:p>
            <a:r>
              <a:rPr lang="en-GB" dirty="0"/>
              <a:t>&lt;p v-bind</a:t>
            </a:r>
            <a:r>
              <a:rPr lang="en-GB" dirty="0">
                <a:solidFill>
                  <a:schemeClr val="bg1"/>
                </a:solidFill>
              </a:rPr>
              <a:t>:style</a:t>
            </a:r>
            <a:r>
              <a:rPr lang="en-GB" dirty="0"/>
              <a:t>="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 oddNumColor, oddNumSize, oddNumPosition 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" </a:t>
            </a:r>
          </a:p>
          <a:p>
            <a:r>
              <a:rPr lang="en-GB" dirty="0"/>
              <a:t>  {{ number }} </a:t>
            </a:r>
          </a:p>
          <a:p>
            <a:r>
              <a:rPr lang="en-GB" dirty="0"/>
              <a:t>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– Array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99212" y="2562971"/>
            <a:ext cx="2950250" cy="866029"/>
          </a:xfrm>
          <a:prstGeom prst="wedgeRoundRectCallout">
            <a:avLst>
              <a:gd name="adj1" fmla="val -26614"/>
              <a:gd name="adj2" fmla="val -66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are data objects</a:t>
            </a:r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341302"/>
      </p:ext>
    </p:extLst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an application that displays a </a:t>
            </a:r>
            <a:r>
              <a:rPr lang="en-US" b="1" dirty="0">
                <a:solidFill>
                  <a:schemeClr val="bg1"/>
                </a:solidFill>
              </a:rPr>
              <a:t>list of products</a:t>
            </a:r>
          </a:p>
          <a:p>
            <a:r>
              <a:rPr lang="en-US" dirty="0"/>
              <a:t>Bind different </a:t>
            </a:r>
            <a:r>
              <a:rPr lang="en-US" b="1" dirty="0">
                <a:solidFill>
                  <a:schemeClr val="bg1"/>
                </a:solidFill>
              </a:rPr>
              <a:t>classes/styles</a:t>
            </a:r>
            <a:r>
              <a:rPr lang="en-US" dirty="0"/>
              <a:t> on vegetables and fruits</a:t>
            </a:r>
          </a:p>
          <a:p>
            <a:r>
              <a:rPr lang="en-US" dirty="0"/>
              <a:t>Keep the products in a </a:t>
            </a:r>
            <a:r>
              <a:rPr lang="en-US" b="1" dirty="0">
                <a:solidFill>
                  <a:schemeClr val="bg1"/>
                </a:solidFill>
              </a:rPr>
              <a:t>JS array </a:t>
            </a:r>
            <a:r>
              <a:rPr lang="en-US" dirty="0"/>
              <a:t>and loop through it</a:t>
            </a:r>
            <a:endParaRPr lang="bg-BG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Veggies and Fruits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3839232" y="3796563"/>
            <a:ext cx="3349403" cy="2332833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12742"/>
          <a:stretch/>
        </p:blipFill>
        <p:spPr>
          <a:xfrm>
            <a:off x="4429663" y="3945190"/>
            <a:ext cx="2168538" cy="20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33344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23" name="Text Placeholder 1"/>
          <p:cNvSpPr txBox="1">
            <a:spLocks/>
          </p:cNvSpPr>
          <p:nvPr/>
        </p:nvSpPr>
        <p:spPr>
          <a:xfrm>
            <a:off x="608012" y="1583596"/>
            <a:ext cx="8275628" cy="48000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Directives handle DOM manipulations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Prefixed with </a:t>
            </a:r>
            <a:r>
              <a:rPr lang="en-US" b="1" dirty="0">
                <a:solidFill>
                  <a:schemeClr val="bg1"/>
                </a:solidFill>
              </a:rPr>
              <a:t>v-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Conditional Rendering </a:t>
            </a:r>
            <a:r>
              <a:rPr lang="en-US" b="1" dirty="0">
                <a:solidFill>
                  <a:schemeClr val="bg1"/>
                </a:solidFill>
              </a:rPr>
              <a:t>v-if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List Rendering </a:t>
            </a:r>
            <a:r>
              <a:rPr lang="en-US" b="1" dirty="0">
                <a:solidFill>
                  <a:schemeClr val="bg1"/>
                </a:solidFill>
              </a:rPr>
              <a:t>v-for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Class &amp; Style Binding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v-bind:class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v-bind:style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345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793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https://softuni.bg/trainings/2430/vuejs-fundamentals-july-2019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751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246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84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28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Modifiers, Shorthands</a:t>
            </a:r>
            <a:endParaRPr lang="bg-BG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82" y="1524000"/>
            <a:ext cx="2128862" cy="23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309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668240" cy="4822456"/>
          </a:xfrm>
        </p:spPr>
        <p:txBody>
          <a:bodyPr>
            <a:normAutofit/>
          </a:bodyPr>
          <a:lstStyle/>
          <a:p>
            <a:r>
              <a:rPr lang="en-US" dirty="0"/>
              <a:t>Special attributes that apply </a:t>
            </a:r>
            <a:r>
              <a:rPr lang="en-US" b="1" dirty="0">
                <a:solidFill>
                  <a:schemeClr val="bg1"/>
                </a:solidFill>
              </a:rPr>
              <a:t>side effects </a:t>
            </a:r>
            <a:r>
              <a:rPr lang="en-US" dirty="0"/>
              <a:t>to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Prefixed with </a:t>
            </a:r>
            <a:r>
              <a:rPr lang="en-US" b="1" dirty="0">
                <a:solidFill>
                  <a:schemeClr val="bg1"/>
                </a:solidFill>
              </a:rPr>
              <a:t>v-</a:t>
            </a:r>
          </a:p>
          <a:p>
            <a:r>
              <a:rPr lang="en-US" dirty="0"/>
              <a:t>Attribute values are usually expected to be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expression</a:t>
            </a:r>
          </a:p>
          <a:p>
            <a:pPr lvl="1"/>
            <a:r>
              <a:rPr lang="en-US" dirty="0"/>
              <a:t>The only exception is </a:t>
            </a:r>
            <a:r>
              <a:rPr lang="en-US" b="1" dirty="0">
                <a:solidFill>
                  <a:schemeClr val="bg1"/>
                </a:solidFill>
              </a:rPr>
              <a:t>v-for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6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5" y="1196128"/>
            <a:ext cx="11815018" cy="5509911"/>
          </a:xfrm>
        </p:spPr>
        <p:txBody>
          <a:bodyPr>
            <a:normAutofit/>
          </a:bodyPr>
          <a:lstStyle/>
          <a:p>
            <a:r>
              <a:rPr lang="en-US" sz="4000" b="1" dirty="0"/>
              <a:t>v-if</a:t>
            </a:r>
            <a:r>
              <a:rPr lang="en-US" dirty="0"/>
              <a:t> - conditionally insert / remove an element </a:t>
            </a:r>
          </a:p>
          <a:p>
            <a:r>
              <a:rPr lang="en-US" sz="4000" b="1" dirty="0"/>
              <a:t>v-for</a:t>
            </a:r>
            <a:r>
              <a:rPr lang="en-US" dirty="0"/>
              <a:t> - loop through a list of items</a:t>
            </a:r>
          </a:p>
          <a:p>
            <a:r>
              <a:rPr lang="en-US" sz="4000" b="1" dirty="0"/>
              <a:t>v-on</a:t>
            </a:r>
            <a:r>
              <a:rPr lang="en-US" dirty="0"/>
              <a:t> - attach an event listener</a:t>
            </a:r>
          </a:p>
          <a:p>
            <a:r>
              <a:rPr lang="en-US" sz="4000" b="1" dirty="0"/>
              <a:t>v-show</a:t>
            </a:r>
            <a:r>
              <a:rPr lang="en-US" dirty="0"/>
              <a:t> - toggle the element visibility</a:t>
            </a:r>
          </a:p>
          <a:p>
            <a:r>
              <a:rPr lang="en-US" sz="4000" b="1" dirty="0"/>
              <a:t>v-class</a:t>
            </a:r>
            <a:r>
              <a:rPr lang="en-US" dirty="0"/>
              <a:t> - bind a CSS class</a:t>
            </a:r>
          </a:p>
          <a:p>
            <a:r>
              <a:rPr lang="en-US" sz="4000" b="1" dirty="0"/>
              <a:t>v-style</a:t>
            </a:r>
            <a:r>
              <a:rPr lang="en-US" dirty="0"/>
              <a:t> - bind CSS styling</a:t>
            </a:r>
          </a:p>
          <a:p>
            <a:r>
              <a:rPr lang="en-US" dirty="0"/>
              <a:t>More at: </a:t>
            </a:r>
            <a:r>
              <a:rPr lang="en-GB" dirty="0">
                <a:hlinkClick r:id="rId2"/>
              </a:rPr>
              <a:t>https://012.vuejs.org/api/directives.html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Directives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1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v-text</a:t>
            </a:r>
            <a:r>
              <a:rPr lang="en-US" dirty="0"/>
              <a:t> directive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ID is </a:t>
            </a:r>
            <a:r>
              <a:rPr lang="en-US" b="1" dirty="0">
                <a:solidFill>
                  <a:schemeClr val="bg1"/>
                </a:solidFill>
              </a:rPr>
              <a:t>"text" </a:t>
            </a:r>
            <a:r>
              <a:rPr lang="en-US" dirty="0"/>
              <a:t>and the expression is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Once a message changes the directive updates the div's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 property 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912812" y="3940093"/>
            <a:ext cx="5791200" cy="1632920"/>
          </a:xfrm>
        </p:spPr>
        <p:txBody>
          <a:bodyPr/>
          <a:lstStyle/>
          <a:p>
            <a:r>
              <a:rPr lang="en-US" dirty="0"/>
              <a:t>&lt;div v-text="message"&gt;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"message" will be displayed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77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directives require an argument denoted by a colon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pPr marL="457200" indent="-457200">
              <a:spcAft>
                <a:spcPts val="8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Attaching event listeners with </a:t>
            </a:r>
            <a:r>
              <a:rPr lang="en-US" b="1" dirty="0">
                <a:solidFill>
                  <a:schemeClr val="bg1"/>
                </a:solidFill>
              </a:rPr>
              <a:t>v-on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8094637" cy="587121"/>
          </a:xfrm>
        </p:spPr>
        <p:txBody>
          <a:bodyPr/>
          <a:lstStyle/>
          <a:p>
            <a:r>
              <a:rPr lang="en-US" dirty="0"/>
              <a:t>&lt;img v-bind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src="imageUrl" /&gt;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Arguments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Текстов контейнер 2"/>
          <p:cNvSpPr txBox="1">
            <a:spLocks/>
          </p:cNvSpPr>
          <p:nvPr/>
        </p:nvSpPr>
        <p:spPr>
          <a:xfrm>
            <a:off x="760412" y="4343400"/>
            <a:ext cx="914400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&lt;button v-on</a:t>
            </a:r>
            <a:r>
              <a:rPr lang="en-GB" dirty="0">
                <a:solidFill>
                  <a:schemeClr val="bg1"/>
                </a:solidFill>
              </a:rPr>
              <a:t>:click</a:t>
            </a:r>
            <a:r>
              <a:rPr lang="en-GB" dirty="0"/>
              <a:t>="alert('Clicked!')"&gt;Show&lt;/button&gt;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93008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</a:t>
            </a:r>
            <a:r>
              <a:rPr lang="en-US" b="1" dirty="0">
                <a:solidFill>
                  <a:srgbClr val="FFA72A"/>
                </a:solidFill>
              </a:rPr>
              <a:t>multiple bindings </a:t>
            </a:r>
            <a:r>
              <a:rPr lang="en-US" dirty="0"/>
              <a:t>of the same directive in a </a:t>
            </a:r>
            <a:r>
              <a:rPr lang="en-US" b="1" dirty="0">
                <a:solidFill>
                  <a:srgbClr val="FFA72A"/>
                </a:solidFill>
              </a:rPr>
              <a:t>single </a:t>
            </a:r>
            <a:br>
              <a:rPr lang="en-US" b="1" dirty="0">
                <a:solidFill>
                  <a:srgbClr val="FFA72A"/>
                </a:solidFill>
              </a:rPr>
            </a:br>
            <a:r>
              <a:rPr lang="en-US" b="1" dirty="0">
                <a:solidFill>
                  <a:srgbClr val="FFA72A"/>
                </a:solidFill>
              </a:rPr>
              <a:t>attribute</a:t>
            </a:r>
            <a:r>
              <a:rPr lang="en-US" dirty="0"/>
              <a:t>, separated by commas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Under the hood they are bound as multiple directive instances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836612" y="3195577"/>
            <a:ext cx="4750859" cy="3201618"/>
          </a:xfrm>
        </p:spPr>
        <p:txBody>
          <a:bodyPr/>
          <a:lstStyle/>
          <a:p>
            <a:r>
              <a:rPr lang="en-US" dirty="0"/>
              <a:t>&lt;div v-on="</a:t>
            </a:r>
          </a:p>
          <a:p>
            <a:r>
              <a:rPr lang="en-US" dirty="0"/>
              <a:t>  click   : onClick,</a:t>
            </a:r>
          </a:p>
          <a:p>
            <a:r>
              <a:rPr lang="en-US" dirty="0"/>
              <a:t>  keyup   : onKeyup,</a:t>
            </a:r>
          </a:p>
          <a:p>
            <a:r>
              <a:rPr lang="en-US" dirty="0"/>
              <a:t>  keydown : onKeydown</a:t>
            </a:r>
          </a:p>
          <a:p>
            <a:r>
              <a:rPr lang="en-US" dirty="0"/>
              <a:t>"&gt;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Clauses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</TotalTime>
  <Words>1495</Words>
  <Application>Microsoft Office PowerPoint</Application>
  <PresentationFormat>Custom</PresentationFormat>
  <Paragraphs>310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SoftUni3_1</vt:lpstr>
      <vt:lpstr>Directives and Data Rendering</vt:lpstr>
      <vt:lpstr>Table of Content</vt:lpstr>
      <vt:lpstr>Have a Question?</vt:lpstr>
      <vt:lpstr>PowerPoint Presentation</vt:lpstr>
      <vt:lpstr>Directives</vt:lpstr>
      <vt:lpstr>Build-in Directives</vt:lpstr>
      <vt:lpstr>Directive Example</vt:lpstr>
      <vt:lpstr>Directive Arguments</vt:lpstr>
      <vt:lpstr>Multiple Clauses</vt:lpstr>
      <vt:lpstr>Empty Directives</vt:lpstr>
      <vt:lpstr>Directive Shorthands</vt:lpstr>
      <vt:lpstr>PowerPoint Presentation</vt:lpstr>
      <vt:lpstr>Conditional Rendering with v-if</vt:lpstr>
      <vt:lpstr>Continuation with v-else</vt:lpstr>
      <vt:lpstr>Chain Multiple with v-else-if</vt:lpstr>
      <vt:lpstr>Conditional Groups</vt:lpstr>
      <vt:lpstr>The v-show Directive</vt:lpstr>
      <vt:lpstr>Task: Current Time</vt:lpstr>
      <vt:lpstr>PowerPoint Presentation</vt:lpstr>
      <vt:lpstr>Rendering Lists with v-for</vt:lpstr>
      <vt:lpstr>Accessing the Index</vt:lpstr>
      <vt:lpstr>Rendering an Object with v-for</vt:lpstr>
      <vt:lpstr>Rendering Numbers in Range</vt:lpstr>
      <vt:lpstr>PowerPoint Presentation</vt:lpstr>
      <vt:lpstr>Class and Style Bindings</vt:lpstr>
      <vt:lpstr>Binding Classes – Object Syntax</vt:lpstr>
      <vt:lpstr>Binding Classes – Object Syntax</vt:lpstr>
      <vt:lpstr>Binding Classes – Array Syntax</vt:lpstr>
      <vt:lpstr>Binding Classes – Array Syntax</vt:lpstr>
      <vt:lpstr>Binding Styles – Object Syntax</vt:lpstr>
      <vt:lpstr>Binding Styles – Object Syntax</vt:lpstr>
      <vt:lpstr>Binding Styles – Array Syntax</vt:lpstr>
      <vt:lpstr>Problem: Veggies and Fruits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Directives and Data Rendering</dc:title>
  <dc:subject>VueJS Fundamentals Course</dc:subject>
  <dc:creator>Software University Foundation</dc:creator>
  <cp:keywords>VueJS, Fundamentals, Software University, SoftUni, programming, coding, software development, education, training, course</cp:keywords>
  <dc:description>https://softuni.bg/trainings/2430/vuejs-fundamentals-july-2019</dc:description>
  <cp:lastModifiedBy>Kiril Kirilov</cp:lastModifiedBy>
  <cp:revision>442</cp:revision>
  <dcterms:created xsi:type="dcterms:W3CDTF">2014-01-02T17:00:34Z</dcterms:created>
  <dcterms:modified xsi:type="dcterms:W3CDTF">2019-06-28T22:16:34Z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