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74" r:id="rId2"/>
    <p:sldId id="276" r:id="rId3"/>
    <p:sldId id="426" r:id="rId4"/>
    <p:sldId id="427" r:id="rId5"/>
    <p:sldId id="545" r:id="rId6"/>
    <p:sldId id="546" r:id="rId7"/>
    <p:sldId id="544" r:id="rId8"/>
    <p:sldId id="547" r:id="rId9"/>
    <p:sldId id="548" r:id="rId10"/>
    <p:sldId id="552" r:id="rId11"/>
    <p:sldId id="553" r:id="rId12"/>
    <p:sldId id="554" r:id="rId13"/>
    <p:sldId id="555" r:id="rId14"/>
    <p:sldId id="549" r:id="rId15"/>
    <p:sldId id="550" r:id="rId16"/>
    <p:sldId id="556" r:id="rId17"/>
    <p:sldId id="557" r:id="rId18"/>
    <p:sldId id="558" r:id="rId19"/>
    <p:sldId id="559" r:id="rId20"/>
    <p:sldId id="435" r:id="rId21"/>
    <p:sldId id="529" r:id="rId22"/>
    <p:sldId id="499" r:id="rId23"/>
    <p:sldId id="560" r:id="rId24"/>
    <p:sldId id="539" r:id="rId25"/>
    <p:sldId id="567" r:id="rId26"/>
    <p:sldId id="561" r:id="rId27"/>
    <p:sldId id="562" r:id="rId28"/>
    <p:sldId id="540" r:id="rId29"/>
    <p:sldId id="563" r:id="rId30"/>
    <p:sldId id="564" r:id="rId31"/>
    <p:sldId id="565" r:id="rId32"/>
    <p:sldId id="566" r:id="rId33"/>
    <p:sldId id="569" r:id="rId34"/>
    <p:sldId id="349" r:id="rId35"/>
    <p:sldId id="401" r:id="rId36"/>
    <p:sldId id="411" r:id="rId37"/>
    <p:sldId id="412" r:id="rId38"/>
    <p:sldId id="4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26"/>
          </p14:sldIdLst>
        </p14:section>
        <p14:section name="Handling Forms" id="{F8620142-3529-4CCE-AB8D-71F7FB464CA4}">
          <p14:sldIdLst>
            <p14:sldId id="427"/>
            <p14:sldId id="545"/>
            <p14:sldId id="546"/>
            <p14:sldId id="544"/>
            <p14:sldId id="547"/>
            <p14:sldId id="548"/>
            <p14:sldId id="552"/>
            <p14:sldId id="553"/>
            <p14:sldId id="554"/>
            <p14:sldId id="555"/>
            <p14:sldId id="549"/>
            <p14:sldId id="550"/>
            <p14:sldId id="556"/>
            <p14:sldId id="557"/>
            <p14:sldId id="558"/>
            <p14:sldId id="559"/>
          </p14:sldIdLst>
        </p14:section>
        <p14:section name="Form Input Validation" id="{D2CD6607-BC8A-40AB-ABEE-D8F70A0A92E3}">
          <p14:sldIdLst>
            <p14:sldId id="435"/>
            <p14:sldId id="529"/>
            <p14:sldId id="499"/>
            <p14:sldId id="560"/>
            <p14:sldId id="539"/>
            <p14:sldId id="567"/>
            <p14:sldId id="561"/>
            <p14:sldId id="562"/>
            <p14:sldId id="540"/>
            <p14:sldId id="563"/>
            <p14:sldId id="564"/>
            <p14:sldId id="565"/>
            <p14:sldId id="566"/>
            <p14:sldId id="569"/>
          </p14:sldIdLst>
        </p14:section>
        <p14:section name="Conclusion" id="{10E03AB1-9AA8-4E86-9A64-D741901E50A2}">
          <p14:sldIdLst>
            <p14:sldId id="349"/>
            <p14:sldId id="401"/>
            <p14:sldId id="411"/>
            <p14:sldId id="412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06" autoAdjust="0"/>
    <p:restoredTop sz="94620" autoAdjust="0"/>
  </p:normalViewPr>
  <p:slideViewPr>
    <p:cSldViewPr snapToGrid="0" showGuides="1">
      <p:cViewPr varScale="1">
        <p:scale>
          <a:sx n="63" d="100"/>
          <a:sy n="63" d="100"/>
        </p:scale>
        <p:origin x="728" y="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24.7.2019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9064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8126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00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6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50357" y="4617527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vuelidate.netlify.com/#getting-started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vuelidate.netlify.com/#custom-validators" TargetMode="External"/><Relationship Id="rId2" Type="http://schemas.openxmlformats.org/officeDocument/2006/relationships/hyperlink" Target="https://vuelidate.netlify.com/#sub-collections-validation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vuelidate.netlify.com/#sub-asynchronous-validation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430/vuejs-fundamentals-july-201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62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6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8.png"/><Relationship Id="rId22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6.gif"/><Relationship Id="rId4" Type="http://schemas.openxmlformats.org/officeDocument/2006/relationships/image" Target="../media/image63.jpeg"/><Relationship Id="rId9" Type="http://schemas.openxmlformats.org/officeDocument/2006/relationships/hyperlink" Target="https://www.lukanet.com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7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3722653-1C7C-4044-91D4-33FBA7287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09" y="4066878"/>
            <a:ext cx="871925" cy="8719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43201"/>
            <a:ext cx="10965303" cy="882654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Handling Forms, Validation with Vuelidate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and Validators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578538" y="6298912"/>
            <a:ext cx="2951518" cy="351754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3694734"/>
            <a:ext cx="1244069" cy="12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94B963-5616-4EC0-9AEF-FBDCB72E20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Interpolation on textareas won't work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v-model</a:t>
            </a:r>
            <a:r>
              <a:rPr lang="en-US" dirty="0"/>
              <a:t> instead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CC4F4-6A3F-40ED-99F0-1890022EC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7" y="4724444"/>
            <a:ext cx="10961435" cy="1110020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id="description" rows="5" </a:t>
            </a:r>
            <a:r>
              <a:rPr lang="en-US" dirty="0">
                <a:solidFill>
                  <a:schemeClr val="bg1"/>
                </a:solidFill>
              </a:rPr>
              <a:t>v-model</a:t>
            </a:r>
            <a:r>
              <a:rPr lang="en-US" dirty="0"/>
              <a:t>="description"&gt;</a:t>
            </a:r>
            <a:endParaRPr lang="bg-BG" dirty="0"/>
          </a:p>
          <a:p>
            <a:r>
              <a:rPr lang="en-US" dirty="0"/>
              <a:t>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7AAD7-72D4-475C-AA22-390969EB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Multiline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6E520-75B1-49F7-B744-3BD5CFE880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2E7EE55-283D-4828-B625-6D1776B3FC46}"/>
              </a:ext>
            </a:extLst>
          </p:cNvPr>
          <p:cNvSpPr txBox="1">
            <a:spLocks/>
          </p:cNvSpPr>
          <p:nvPr/>
        </p:nvSpPr>
        <p:spPr>
          <a:xfrm>
            <a:off x="819387" y="2643132"/>
            <a:ext cx="10961435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id="description" rows="5"</a:t>
            </a:r>
            <a:r>
              <a:rPr lang="bg-BG" dirty="0"/>
              <a:t>&gt;</a:t>
            </a:r>
          </a:p>
          <a:p>
            <a:r>
              <a:rPr lang="bg-BG" dirty="0"/>
              <a:t> </a:t>
            </a:r>
            <a:r>
              <a:rPr lang="en-US" dirty="0"/>
              <a:t>{{ </a:t>
            </a:r>
            <a:r>
              <a:rPr lang="en-US" dirty="0">
                <a:solidFill>
                  <a:schemeClr val="bg1"/>
                </a:solidFill>
              </a:rPr>
              <a:t>description</a:t>
            </a:r>
            <a:r>
              <a:rPr lang="en-US" dirty="0"/>
              <a:t> }}</a:t>
            </a:r>
          </a:p>
          <a:p>
            <a:r>
              <a:rPr lang="en-US" dirty="0"/>
              <a:t>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92597B-74B1-4287-9864-D948E3333C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470" y="3459592"/>
            <a:ext cx="658692" cy="6586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758691-A9A3-4F27-93FE-1AE36B7968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470" y="5092512"/>
            <a:ext cx="691834" cy="69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C5F30C-089A-44DF-9C59-30CF0D034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Multiple checkboxes are bound to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B2EA04-573F-411D-AAB1-17BEBC47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Checkbox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85552-2CC0-467A-AF3B-E2061C9CAEE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A1D27E-C1C0-45BF-8919-B2F0DD11BD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6" y="2073037"/>
            <a:ext cx="10961435" cy="2155819"/>
          </a:xfrm>
        </p:spPr>
        <p:txBody>
          <a:bodyPr/>
          <a:lstStyle/>
          <a:p>
            <a:r>
              <a:rPr lang="en-US" dirty="0"/>
              <a:t>&lt;label for="</a:t>
            </a:r>
            <a:r>
              <a:rPr lang="en-US" dirty="0" err="1"/>
              <a:t>js</a:t>
            </a:r>
            <a:r>
              <a:rPr lang="en-US" dirty="0"/>
              <a:t>"&gt;</a:t>
            </a:r>
          </a:p>
          <a:p>
            <a:r>
              <a:rPr lang="en-US" dirty="0"/>
              <a:t>    &lt;input type="</a:t>
            </a:r>
            <a:r>
              <a:rPr lang="en-US" dirty="0">
                <a:solidFill>
                  <a:schemeClr val="bg1"/>
                </a:solidFill>
              </a:rPr>
              <a:t>checkbox</a:t>
            </a:r>
            <a:r>
              <a:rPr lang="en-US" dirty="0"/>
              <a:t>" id="</a:t>
            </a:r>
            <a:r>
              <a:rPr lang="en-US" dirty="0" err="1"/>
              <a:t>js</a:t>
            </a:r>
            <a:r>
              <a:rPr lang="en-US" dirty="0"/>
              <a:t>" value="JavaScript" 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chemeClr val="bg1"/>
                </a:solidFill>
              </a:rPr>
              <a:t>v-model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skillSet</a:t>
            </a:r>
            <a:r>
              <a:rPr lang="en-US" dirty="0"/>
              <a:t>" /&gt; JavaScript</a:t>
            </a:r>
          </a:p>
          <a:p>
            <a:r>
              <a:rPr lang="en-US" dirty="0"/>
              <a:t>&lt;/label&gt; </a:t>
            </a:r>
            <a:r>
              <a:rPr lang="en-US" i="1" dirty="0">
                <a:solidFill>
                  <a:schemeClr val="accent2"/>
                </a:solidFill>
              </a:rPr>
              <a:t>// TODO: Add 3 more languages (bind to same model)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B451102-2B4E-40E2-B8B8-2A97F694ECFF}"/>
              </a:ext>
            </a:extLst>
          </p:cNvPr>
          <p:cNvSpPr txBox="1">
            <a:spLocks/>
          </p:cNvSpPr>
          <p:nvPr/>
        </p:nvSpPr>
        <p:spPr>
          <a:xfrm>
            <a:off x="819387" y="4796913"/>
            <a:ext cx="10961435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skillSet: [] </a:t>
            </a:r>
            <a:r>
              <a:rPr lang="en-US" i="1" dirty="0">
                <a:solidFill>
                  <a:schemeClr val="accent2"/>
                </a:solidFill>
              </a:rPr>
              <a:t>// Data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90051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1C7E09-66EC-4885-889E-55AE1B31D8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Radio Buttons are bound to a single option (model)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C6DBE-005A-48CA-9FC0-15E41CA3CA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1452" y="1973695"/>
            <a:ext cx="11183782" cy="4247418"/>
          </a:xfrm>
        </p:spPr>
        <p:txBody>
          <a:bodyPr/>
          <a:lstStyle/>
          <a:p>
            <a:r>
              <a:rPr lang="en-US" dirty="0"/>
              <a:t>&lt;label for="male"&gt;</a:t>
            </a:r>
          </a:p>
          <a:p>
            <a:r>
              <a:rPr lang="en-US" dirty="0"/>
              <a:t> &lt;input type="</a:t>
            </a:r>
            <a:r>
              <a:rPr lang="en-US" dirty="0">
                <a:solidFill>
                  <a:schemeClr val="bg1"/>
                </a:solidFill>
              </a:rPr>
              <a:t>radio</a:t>
            </a:r>
            <a:r>
              <a:rPr lang="en-US" dirty="0"/>
              <a:t>" id="male" value="Male"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v-model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gender</a:t>
            </a:r>
            <a:r>
              <a:rPr lang="en-US" dirty="0"/>
              <a:t>" /&gt;  Male</a:t>
            </a:r>
          </a:p>
          <a:p>
            <a:r>
              <a:rPr lang="en-US" dirty="0"/>
              <a:t>&lt;/label&gt;</a:t>
            </a:r>
          </a:p>
          <a:p>
            <a:r>
              <a:rPr lang="en-US" dirty="0"/>
              <a:t>&lt;label for="female"&gt;</a:t>
            </a:r>
          </a:p>
          <a:p>
            <a:r>
              <a:rPr lang="en-US" dirty="0"/>
              <a:t> &lt;input type="</a:t>
            </a:r>
            <a:r>
              <a:rPr lang="en-US" dirty="0">
                <a:solidFill>
                  <a:schemeClr val="bg1"/>
                </a:solidFill>
              </a:rPr>
              <a:t>radio</a:t>
            </a:r>
            <a:r>
              <a:rPr lang="en-US" dirty="0"/>
              <a:t>" id="female" value="Female"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v-model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gender</a:t>
            </a:r>
            <a:r>
              <a:rPr lang="en-US" dirty="0"/>
              <a:t>" /&gt; Female</a:t>
            </a:r>
          </a:p>
          <a:p>
            <a:r>
              <a:rPr lang="en-US" dirty="0"/>
              <a:t>&lt;/label&gt;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B246AE-00E0-4FE4-8137-943CE84E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1B714-ACBC-4E28-8F09-B7EFAD278B0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7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63CEF-7E85-4C12-8F6D-6048245952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Loop through an array of options (select only one)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9B3A58-A5E5-43CF-886C-93076283DB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7553" y="2077599"/>
            <a:ext cx="9844940" cy="587121"/>
          </a:xfrm>
        </p:spPr>
        <p:txBody>
          <a:bodyPr/>
          <a:lstStyle/>
          <a:p>
            <a:r>
              <a:rPr lang="en-US" dirty="0"/>
              <a:t>countries: [ 'Bulgaria', 'Germany', 'England' ] </a:t>
            </a:r>
            <a:r>
              <a:rPr lang="en-US" i="1" dirty="0">
                <a:solidFill>
                  <a:schemeClr val="accent2"/>
                </a:solidFill>
              </a:rPr>
              <a:t>// Data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964F32-00A3-4A80-A8B4-1DA3B73F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0AC69-A8A5-4C79-AB75-F69AB077EF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9F41353-071D-43C0-BE79-578AA1ED86E4}"/>
              </a:ext>
            </a:extLst>
          </p:cNvPr>
          <p:cNvSpPr txBox="1">
            <a:spLocks/>
          </p:cNvSpPr>
          <p:nvPr/>
        </p:nvSpPr>
        <p:spPr>
          <a:xfrm>
            <a:off x="817553" y="2996659"/>
            <a:ext cx="9844940" cy="33144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&lt;select id="country" class="form-control"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v-model</a:t>
            </a:r>
            <a:r>
              <a:rPr lang="en-US" dirty="0"/>
              <a:t>="</a:t>
            </a:r>
            <a:r>
              <a:rPr lang="en-US" dirty="0" err="1">
                <a:solidFill>
                  <a:schemeClr val="bg1"/>
                </a:solidFill>
              </a:rPr>
              <a:t>selectedCountry</a:t>
            </a:r>
            <a:r>
              <a:rPr lang="en-US" dirty="0"/>
              <a:t>"&gt;</a:t>
            </a:r>
          </a:p>
          <a:p>
            <a:r>
              <a:rPr lang="en-US" dirty="0"/>
              <a:t> &lt;option </a:t>
            </a:r>
            <a:r>
              <a:rPr lang="en-US" dirty="0">
                <a:solidFill>
                  <a:schemeClr val="bg1"/>
                </a:solidFill>
              </a:rPr>
              <a:t>v-for</a:t>
            </a:r>
            <a:r>
              <a:rPr lang="en-US" dirty="0"/>
              <a:t>="country in </a:t>
            </a:r>
            <a:r>
              <a:rPr lang="en-US" dirty="0">
                <a:solidFill>
                  <a:schemeClr val="bg1"/>
                </a:solidFill>
              </a:rPr>
              <a:t>countries</a:t>
            </a:r>
            <a:r>
              <a:rPr lang="en-US" dirty="0"/>
              <a:t>" :key="country"&gt;</a:t>
            </a:r>
          </a:p>
          <a:p>
            <a:r>
              <a:rPr lang="en-US" dirty="0"/>
              <a:t>   {{ </a:t>
            </a:r>
            <a:r>
              <a:rPr lang="en-US" dirty="0">
                <a:solidFill>
                  <a:schemeClr val="bg1"/>
                </a:solidFill>
              </a:rPr>
              <a:t>country</a:t>
            </a:r>
            <a:r>
              <a:rPr lang="en-US" dirty="0"/>
              <a:t> }}</a:t>
            </a:r>
          </a:p>
          <a:p>
            <a:r>
              <a:rPr lang="en-US" dirty="0"/>
              <a:t> &lt;/option&gt;</a:t>
            </a:r>
          </a:p>
          <a:p>
            <a:r>
              <a:rPr lang="en-US" dirty="0"/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113713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FB2577-BFF0-4E52-BCB9-83F41E31D0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By default, v-model syncs the input with the data after each </a:t>
            </a:r>
            <a:br>
              <a:rPr lang="en-US" dirty="0"/>
            </a:br>
            <a:r>
              <a:rPr lang="en-US" dirty="0"/>
              <a:t>input event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add the </a:t>
            </a:r>
            <a:r>
              <a:rPr lang="en-US" b="1" dirty="0">
                <a:solidFill>
                  <a:schemeClr val="bg1"/>
                </a:solidFill>
              </a:rPr>
              <a:t>lazy</a:t>
            </a:r>
            <a:r>
              <a:rPr lang="en-US" dirty="0"/>
              <a:t> modifier to instead sync after change </a:t>
            </a:r>
            <a:br>
              <a:rPr lang="en-US" dirty="0"/>
            </a:br>
            <a:r>
              <a:rPr lang="en-US" dirty="0"/>
              <a:t>events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7919EF-D858-4E68-91E5-3D292FA5AC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7363" y="3818676"/>
            <a:ext cx="10570877" cy="1139404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// synced after "change" instead of "input"</a:t>
            </a:r>
          </a:p>
          <a:p>
            <a:r>
              <a:rPr lang="en-US" dirty="0"/>
              <a:t>&lt;input type="password" v-</a:t>
            </a:r>
            <a:r>
              <a:rPr lang="en-US" dirty="0" err="1"/>
              <a:t>model.</a:t>
            </a:r>
            <a:r>
              <a:rPr lang="en-US" dirty="0" err="1">
                <a:solidFill>
                  <a:schemeClr val="bg1"/>
                </a:solidFill>
              </a:rPr>
              <a:t>lazy</a:t>
            </a:r>
            <a:r>
              <a:rPr lang="en-US" dirty="0"/>
              <a:t>="</a:t>
            </a:r>
            <a:r>
              <a:rPr lang="en-US" dirty="0" err="1"/>
              <a:t>userData.password</a:t>
            </a:r>
            <a:r>
              <a:rPr lang="en-US" dirty="0"/>
              <a:t>"&gt;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F1C448-A3E8-451D-8842-F54756BE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Modifiers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0C433-5EB8-4CB4-854F-4D5FE001A66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4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2E7AFF-24EE-4404-8627-7CF11930E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Add number modifier to </a:t>
            </a:r>
            <a:r>
              <a:rPr lang="en-US" b="1" dirty="0">
                <a:solidFill>
                  <a:schemeClr val="bg1"/>
                </a:solidFill>
              </a:rPr>
              <a:t>automatically typecast </a:t>
            </a:r>
            <a:r>
              <a:rPr lang="en-US" dirty="0"/>
              <a:t>as a number</a:t>
            </a:r>
          </a:p>
          <a:p>
            <a:pPr marL="457200" indent="-457200">
              <a:spcAft>
                <a:spcPts val="7000"/>
              </a:spcAft>
              <a:buFont typeface="Wingdings" panose="05000000000000000000" pitchFamily="2" charset="2"/>
              <a:buChar char="§"/>
            </a:pPr>
            <a:r>
              <a:rPr lang="en-US" dirty="0"/>
              <a:t>Often useful, because  even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type="number"</a:t>
            </a:r>
            <a:r>
              <a:rPr lang="en-US" dirty="0"/>
              <a:t>, the value </a:t>
            </a:r>
            <a:br>
              <a:rPr lang="en-US" dirty="0"/>
            </a:br>
            <a:r>
              <a:rPr lang="en-US" dirty="0"/>
              <a:t>of HTML input elements always returns a string</a:t>
            </a:r>
          </a:p>
          <a:p>
            <a:pPr marL="457200" indent="-457200">
              <a:spcAft>
                <a:spcPts val="7000"/>
              </a:spcAft>
              <a:buFont typeface="Wingdings" panose="05000000000000000000" pitchFamily="2" charset="2"/>
              <a:buChar char="§"/>
            </a:pPr>
            <a:r>
              <a:rPr lang="en-US" dirty="0"/>
              <a:t>Trim </a:t>
            </a:r>
            <a:r>
              <a:rPr lang="en-US" b="1" dirty="0">
                <a:solidFill>
                  <a:schemeClr val="bg1"/>
                </a:solidFill>
              </a:rPr>
              <a:t>whitespaces</a:t>
            </a:r>
            <a:r>
              <a:rPr lang="en-US" dirty="0"/>
              <a:t> from user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E9DEA-4D2A-4D2E-8E6D-3A7963F8B4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334" y="3201817"/>
            <a:ext cx="10529332" cy="587121"/>
          </a:xfrm>
        </p:spPr>
        <p:txBody>
          <a:bodyPr/>
          <a:lstStyle/>
          <a:p>
            <a:r>
              <a:rPr lang="en-US" dirty="0"/>
              <a:t>&lt;input v-</a:t>
            </a:r>
            <a:r>
              <a:rPr lang="en-US" dirty="0" err="1"/>
              <a:t>model.</a:t>
            </a:r>
            <a:r>
              <a:rPr lang="en-US" dirty="0" err="1">
                <a:solidFill>
                  <a:schemeClr val="bg1"/>
                </a:solidFill>
              </a:rPr>
              <a:t>number</a:t>
            </a:r>
            <a:r>
              <a:rPr lang="en-US" dirty="0"/>
              <a:t>="age" type="number"&gt;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E2CA04-C66F-42FC-91B8-E636EB2F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Modifiers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49C69-47E5-4AF8-AD29-B025C9E6BB9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4E50AEC-CDAF-452A-9254-D0D85B602C70}"/>
              </a:ext>
            </a:extLst>
          </p:cNvPr>
          <p:cNvSpPr txBox="1">
            <a:spLocks/>
          </p:cNvSpPr>
          <p:nvPr/>
        </p:nvSpPr>
        <p:spPr>
          <a:xfrm>
            <a:off x="831334" y="4791784"/>
            <a:ext cx="1052933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&lt;input v-</a:t>
            </a:r>
            <a:r>
              <a:rPr lang="en-US" dirty="0" err="1"/>
              <a:t>model.</a:t>
            </a:r>
            <a:r>
              <a:rPr lang="en-US" dirty="0" err="1">
                <a:solidFill>
                  <a:schemeClr val="bg1"/>
                </a:solidFill>
              </a:rPr>
              <a:t>trim</a:t>
            </a:r>
            <a:r>
              <a:rPr lang="en-US" dirty="0"/>
              <a:t>="</a:t>
            </a:r>
            <a:r>
              <a:rPr lang="en-US" dirty="0" err="1"/>
              <a:t>userData.password</a:t>
            </a:r>
            <a:r>
              <a:rPr lang="en-US" dirty="0"/>
              <a:t>" type="password"&gt;</a:t>
            </a:r>
          </a:p>
        </p:txBody>
      </p:sp>
    </p:spTree>
    <p:extLst>
      <p:ext uri="{BB962C8B-B14F-4D97-AF65-F5344CB8AC3E}">
        <p14:creationId xmlns:p14="http://schemas.microsoft.com/office/powerpoint/2010/main" val="107136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D0BE0D-2B14-4E08-9772-6DE029EFBB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Handle </a:t>
            </a:r>
            <a:r>
              <a:rPr lang="en-US" b="1" dirty="0">
                <a:solidFill>
                  <a:schemeClr val="bg1"/>
                </a:solidFill>
              </a:rPr>
              <a:t>submit event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prevent default </a:t>
            </a:r>
            <a:r>
              <a:rPr lang="en-US" dirty="0"/>
              <a:t>behavior (refresh)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DA8BF-8765-4373-9AA1-E195FCD0B1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270" y="2006745"/>
            <a:ext cx="10516970" cy="1110020"/>
          </a:xfrm>
        </p:spPr>
        <p:txBody>
          <a:bodyPr/>
          <a:lstStyle/>
          <a:p>
            <a:r>
              <a:rPr lang="en-US" dirty="0"/>
              <a:t>&lt;form </a:t>
            </a:r>
            <a:r>
              <a:rPr lang="en-US" dirty="0">
                <a:solidFill>
                  <a:schemeClr val="bg1"/>
                </a:solidFill>
              </a:rPr>
              <a:t>@submit.prevent</a:t>
            </a:r>
            <a:r>
              <a:rPr lang="en-US" dirty="0"/>
              <a:t>="registerHandler"&gt;</a:t>
            </a:r>
          </a:p>
          <a:p>
            <a:r>
              <a:rPr lang="en-US" dirty="0"/>
              <a:t>&lt;/form&gt;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A0A82E-CA95-4F3C-9C67-9855A250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 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8F459-10D6-4E43-9847-643B342BFA1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3AE95C4-3D2E-4AEB-8EFB-7DA5306F9F96}"/>
              </a:ext>
            </a:extLst>
          </p:cNvPr>
          <p:cNvSpPr txBox="1">
            <a:spLocks/>
          </p:cNvSpPr>
          <p:nvPr/>
        </p:nvSpPr>
        <p:spPr>
          <a:xfrm>
            <a:off x="742270" y="3506055"/>
            <a:ext cx="1051697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registerHandler() {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TODO: Check if data is bound correctly</a:t>
            </a:r>
          </a:p>
          <a:p>
            <a:r>
              <a:rPr lang="en-US" dirty="0"/>
              <a:t>  this.isSubmitted = true; </a:t>
            </a:r>
            <a:r>
              <a:rPr lang="en-US" i="1" dirty="0">
                <a:solidFill>
                  <a:schemeClr val="accent2"/>
                </a:solidFill>
              </a:rPr>
              <a:t>// TODO: Show User Data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OPTIONAL: Send Data to a Server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499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69B983-DD64-4BB7-AFAC-31D31CFEE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Sometimes </a:t>
            </a:r>
            <a:r>
              <a:rPr lang="en-US" b="1" dirty="0">
                <a:solidFill>
                  <a:schemeClr val="bg1"/>
                </a:solidFill>
              </a:rPr>
              <a:t>reusing</a:t>
            </a:r>
            <a:r>
              <a:rPr lang="en-US" dirty="0"/>
              <a:t> form controls is required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separate component with "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" two-way </a:t>
            </a:r>
            <a:br>
              <a:rPr lang="en-US" dirty="0"/>
            </a:br>
            <a:r>
              <a:rPr lang="en-US" dirty="0"/>
              <a:t>data binding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B173D-0C1A-401D-981F-700204B4E0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8" y="3283890"/>
            <a:ext cx="10961435" cy="2678719"/>
          </a:xfrm>
        </p:spPr>
        <p:txBody>
          <a:bodyPr/>
          <a:lstStyle/>
          <a:p>
            <a:r>
              <a:rPr lang="en-US" dirty="0"/>
              <a:t>&lt;template&gt; </a:t>
            </a:r>
            <a:r>
              <a:rPr lang="en-US" i="1" dirty="0">
                <a:solidFill>
                  <a:schemeClr val="accent2"/>
                </a:solidFill>
              </a:rPr>
              <a:t>// TODO: Add form group + label</a:t>
            </a:r>
          </a:p>
          <a:p>
            <a:r>
              <a:rPr lang="en-US" dirty="0"/>
              <a:t>  &lt;input type="</a:t>
            </a:r>
            <a:r>
              <a:rPr lang="en-US" dirty="0">
                <a:solidFill>
                  <a:schemeClr val="bg1"/>
                </a:solidFill>
              </a:rPr>
              <a:t>text</a:t>
            </a:r>
            <a:r>
              <a:rPr lang="en-US" dirty="0"/>
              <a:t>" id="email" class="form-control"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:value</a:t>
            </a:r>
            <a:r>
              <a:rPr lang="en-US" dirty="0"/>
              <a:t>="email"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@input</a:t>
            </a:r>
            <a:r>
              <a:rPr lang="en-US" dirty="0"/>
              <a:t>="</a:t>
            </a:r>
            <a:r>
              <a:rPr lang="en-US" dirty="0" err="1"/>
              <a:t>inputHandler</a:t>
            </a:r>
            <a:r>
              <a:rPr lang="en-US" dirty="0"/>
              <a:t>" /&gt;</a:t>
            </a:r>
          </a:p>
          <a:p>
            <a:r>
              <a:rPr lang="en-US" dirty="0"/>
              <a:t>&lt;/template&gt;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B14E74-EF9F-4ABE-96D1-4863E63C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Reusable Input Component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220AF-C69B-4415-8511-4F9AC7FE750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5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2434A8-82D4-47D4-90EC-BD2A0E9CB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Pass down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(String)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Emit a </a:t>
            </a:r>
            <a:r>
              <a:rPr lang="en-US" b="1" dirty="0">
                <a:solidFill>
                  <a:schemeClr val="bg1"/>
                </a:solidFill>
              </a:rPr>
              <a:t>custom event</a:t>
            </a:r>
            <a:r>
              <a:rPr lang="en-US" dirty="0"/>
              <a:t> on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(on change for lazy)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6761E-9FC5-4FFC-84F4-34816D4B4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9356" y="2754501"/>
            <a:ext cx="10961435" cy="3201618"/>
          </a:xfrm>
        </p:spPr>
        <p:txBody>
          <a:bodyPr/>
          <a:lstStyle/>
          <a:p>
            <a:r>
              <a:rPr lang="en-US" dirty="0"/>
              <a:t>props: { </a:t>
            </a:r>
            <a:r>
              <a:rPr lang="en-US" dirty="0">
                <a:solidFill>
                  <a:schemeClr val="bg1"/>
                </a:solidFill>
              </a:rPr>
              <a:t>email</a:t>
            </a:r>
            <a:r>
              <a:rPr lang="en-US" dirty="0"/>
              <a:t>: String },</a:t>
            </a:r>
          </a:p>
          <a:p>
            <a:r>
              <a:rPr lang="en-US" dirty="0"/>
              <a:t>methods: {</a:t>
            </a:r>
          </a:p>
          <a:p>
            <a:r>
              <a:rPr lang="en-US" dirty="0"/>
              <a:t>  </a:t>
            </a:r>
            <a:r>
              <a:rPr lang="en-US" dirty="0" err="1"/>
              <a:t>inputHandler</a:t>
            </a:r>
            <a:r>
              <a:rPr lang="en-US" dirty="0"/>
              <a:t>(e) {</a:t>
            </a:r>
          </a:p>
          <a:p>
            <a:r>
              <a:rPr lang="en-US" dirty="0"/>
              <a:t>    </a:t>
            </a:r>
            <a:r>
              <a:rPr lang="en-US" dirty="0" err="1"/>
              <a:t>this.$emit</a:t>
            </a:r>
            <a:r>
              <a:rPr lang="en-US" dirty="0"/>
              <a:t>('</a:t>
            </a:r>
            <a:r>
              <a:rPr lang="en-US" dirty="0" err="1">
                <a:solidFill>
                  <a:schemeClr val="bg1"/>
                </a:solidFill>
              </a:rPr>
              <a:t>onInput</a:t>
            </a:r>
            <a:r>
              <a:rPr lang="en-US" dirty="0"/>
              <a:t>', </a:t>
            </a:r>
            <a:r>
              <a:rPr lang="en-US" dirty="0" err="1"/>
              <a:t>e.target.value</a:t>
            </a:r>
            <a:r>
              <a:rPr lang="en-US" dirty="0"/>
              <a:t>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B2C61D-00BA-4993-AC49-EDC033D3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Reusable Input Component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DAB68-D523-4B2C-9290-7A9FCC686A6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3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E3657D-AB23-475C-9987-F3CE9CB13F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Register the Component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Pass down the value and listen to changes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D79D9F-DB58-402F-BF40-22C0296B2C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8" y="2715999"/>
            <a:ext cx="7294709" cy="2155819"/>
          </a:xfrm>
        </p:spPr>
        <p:txBody>
          <a:bodyPr/>
          <a:lstStyle/>
          <a:p>
            <a:r>
              <a:rPr lang="en-US" dirty="0"/>
              <a:t>&lt;app-email-input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:email</a:t>
            </a:r>
            <a:r>
              <a:rPr lang="en-US" dirty="0"/>
              <a:t>="</a:t>
            </a:r>
            <a:r>
              <a:rPr lang="en-US" dirty="0" err="1"/>
              <a:t>userData.email</a:t>
            </a:r>
            <a:r>
              <a:rPr lang="en-US" dirty="0"/>
              <a:t>"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onInput</a:t>
            </a:r>
            <a:r>
              <a:rPr lang="en-US" dirty="0"/>
              <a:t>="</a:t>
            </a:r>
            <a:r>
              <a:rPr lang="en-US" dirty="0" err="1"/>
              <a:t>userData.email</a:t>
            </a:r>
            <a:r>
              <a:rPr lang="en-US" dirty="0"/>
              <a:t> = $event"&gt;</a:t>
            </a:r>
          </a:p>
          <a:p>
            <a:r>
              <a:rPr lang="en-US" dirty="0"/>
              <a:t>&lt;/app-email-input&gt;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CFA7444-B5D1-4F15-99DD-41181F76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Reusable Input Component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6B5B2-627F-452B-B33D-9B610F09B4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9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7" y="1371604"/>
            <a:ext cx="8138712" cy="481744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Handling Forms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Two-way Data Binding (v-model)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Text Binding, Checkboxes, Radio </a:t>
            </a:r>
            <a:br>
              <a:rPr lang="en-US" dirty="0"/>
            </a:br>
            <a:r>
              <a:rPr lang="en-US" dirty="0"/>
              <a:t>buttons, Submitting etc.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Input Modifiers</a:t>
            </a:r>
          </a:p>
          <a:p>
            <a:pPr marL="457200" indent="-457200">
              <a:lnSpc>
                <a:spcPts val="4000"/>
              </a:lnSpc>
            </a:pPr>
            <a:r>
              <a:rPr lang="en-US" dirty="0"/>
              <a:t>Form Input Validation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Vuelidate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FEA931-6107-469A-992E-D8DA575888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Input Validation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02EE50-A4B7-4C1D-9335-6AE1A980CC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Vuelidate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29F4-ED74-4D6E-AD55-039A20C4DF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E836DB5-BCB2-4053-B8F3-39160C081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25" y="1469985"/>
            <a:ext cx="2488332" cy="248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4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Fast</a:t>
            </a:r>
            <a:r>
              <a:rPr lang="en-US" dirty="0"/>
              <a:t> form of validation</a:t>
            </a:r>
          </a:p>
          <a:p>
            <a:pPr>
              <a:buClr>
                <a:schemeClr val="tx1"/>
              </a:buClr>
            </a:pPr>
            <a:r>
              <a:rPr lang="en-US" dirty="0"/>
              <a:t>Form validation is </a:t>
            </a:r>
            <a:r>
              <a:rPr lang="en-US" b="1" dirty="0">
                <a:solidFill>
                  <a:schemeClr val="bg1"/>
                </a:solidFill>
              </a:rPr>
              <a:t>natively</a:t>
            </a:r>
            <a:r>
              <a:rPr lang="en-US" dirty="0"/>
              <a:t> supported by the browser </a:t>
            </a:r>
          </a:p>
          <a:p>
            <a:pPr>
              <a:buClr>
                <a:schemeClr val="tx1"/>
              </a:buClr>
            </a:pPr>
            <a:r>
              <a:rPr lang="en-US" dirty="0"/>
              <a:t>Error messages are shown upon </a:t>
            </a:r>
            <a:r>
              <a:rPr lang="en-US" b="1" dirty="0">
                <a:solidFill>
                  <a:schemeClr val="bg1"/>
                </a:solidFill>
              </a:rPr>
              <a:t>filling</a:t>
            </a:r>
            <a:r>
              <a:rPr lang="en-US" dirty="0"/>
              <a:t> the form</a:t>
            </a:r>
          </a:p>
          <a:p>
            <a:r>
              <a:rPr lang="en-US" dirty="0"/>
              <a:t>Gives </a:t>
            </a:r>
            <a:r>
              <a:rPr lang="en-US" b="1" dirty="0">
                <a:solidFill>
                  <a:schemeClr val="bg1"/>
                </a:solidFill>
              </a:rPr>
              <a:t>better feedback </a:t>
            </a:r>
            <a:r>
              <a:rPr lang="en-US" dirty="0"/>
              <a:t>to the average user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Saves time </a:t>
            </a:r>
            <a:r>
              <a:rPr lang="en-US" dirty="0"/>
              <a:t>and bandwidth </a:t>
            </a:r>
          </a:p>
          <a:p>
            <a:r>
              <a:rPr lang="en-US" dirty="0"/>
              <a:t>Not secure, can be </a:t>
            </a:r>
            <a:r>
              <a:rPr lang="en-US" b="1" dirty="0">
                <a:solidFill>
                  <a:schemeClr val="bg1"/>
                </a:solidFill>
              </a:rPr>
              <a:t>easily disabled </a:t>
            </a:r>
            <a:r>
              <a:rPr lang="en-US" dirty="0"/>
              <a:t>by the user</a:t>
            </a:r>
          </a:p>
          <a:p>
            <a:r>
              <a:rPr lang="en-US" dirty="0"/>
              <a:t>Shouldn't  be used </a:t>
            </a:r>
            <a:r>
              <a:rPr lang="en-US" b="1" dirty="0">
                <a:solidFill>
                  <a:schemeClr val="bg1"/>
                </a:solidFill>
              </a:rPr>
              <a:t>independently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Validation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2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Example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24001"/>
            <a:ext cx="3868225" cy="359568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649" y="1524001"/>
            <a:ext cx="3550027" cy="359568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4" name="Right Arrow 13"/>
          <p:cNvSpPr/>
          <p:nvPr/>
        </p:nvSpPr>
        <p:spPr bwMode="auto">
          <a:xfrm>
            <a:off x="5107336" y="3017043"/>
            <a:ext cx="1295400" cy="6096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9005243" y="2560634"/>
            <a:ext cx="2696865" cy="1375196"/>
          </a:xfrm>
          <a:prstGeom prst="wedgeRoundRectCallout">
            <a:avLst>
              <a:gd name="adj1" fmla="val -44903"/>
              <a:gd name="adj2" fmla="val 566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message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displayed immediately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5107336" y="5251046"/>
            <a:ext cx="2912012" cy="1454994"/>
          </a:xfrm>
          <a:prstGeom prst="wedgeRoundRectCallout">
            <a:avLst>
              <a:gd name="adj1" fmla="val 31511"/>
              <a:gd name="adj2" fmla="val -66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submit button as well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36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DFFA1-CF19-40F8-A2F7-ABB8385BC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Simple, </a:t>
            </a:r>
            <a:r>
              <a:rPr lang="en-US" b="1" dirty="0">
                <a:solidFill>
                  <a:schemeClr val="bg1"/>
                </a:solidFill>
              </a:rPr>
              <a:t>lightweight model-based </a:t>
            </a:r>
            <a:r>
              <a:rPr lang="en-US" dirty="0"/>
              <a:t>validation plugin</a:t>
            </a:r>
          </a:p>
          <a:p>
            <a:r>
              <a:rPr lang="en-US" dirty="0"/>
              <a:t>Flexible, </a:t>
            </a:r>
            <a:r>
              <a:rPr lang="en-US" b="1" dirty="0">
                <a:solidFill>
                  <a:schemeClr val="bg1"/>
                </a:solidFill>
              </a:rPr>
              <a:t>decoupled from templates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Dependency free</a:t>
            </a:r>
            <a:r>
              <a:rPr lang="en-US" dirty="0"/>
              <a:t>, minimalistic library</a:t>
            </a:r>
          </a:p>
          <a:p>
            <a:pPr>
              <a:buClr>
                <a:schemeClr val="tx1"/>
              </a:buClr>
            </a:pPr>
            <a:r>
              <a:rPr lang="en-US" dirty="0"/>
              <a:t>Many built-in validators</a:t>
            </a:r>
          </a:p>
          <a:p>
            <a:r>
              <a:rPr lang="en-US" dirty="0"/>
              <a:t>Easy to use with custom validators </a:t>
            </a:r>
          </a:p>
          <a:p>
            <a:r>
              <a:rPr lang="en-US" dirty="0"/>
              <a:t>High test coverage</a:t>
            </a:r>
          </a:p>
          <a:p>
            <a:r>
              <a:rPr lang="en-US" dirty="0"/>
              <a:t>Docs: </a:t>
            </a:r>
            <a:r>
              <a:rPr lang="en-US" dirty="0">
                <a:hlinkClick r:id="rId2"/>
              </a:rPr>
              <a:t>https://vuelidate.netlify.com/#getting-started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97702-C948-49C9-AB1B-39711CBD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Vuelidate</a:t>
            </a:r>
          </a:p>
        </p:txBody>
      </p:sp>
    </p:spTree>
    <p:extLst>
      <p:ext uri="{BB962C8B-B14F-4D97-AF65-F5344CB8AC3E}">
        <p14:creationId xmlns:p14="http://schemas.microsoft.com/office/powerpoint/2010/main" val="95777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7000"/>
              </a:spcAft>
            </a:pPr>
            <a:r>
              <a:rPr lang="en-US" dirty="0"/>
              <a:t>Available on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endParaRPr lang="en-US" dirty="0"/>
          </a:p>
          <a:p>
            <a:r>
              <a:rPr lang="en-US" dirty="0"/>
              <a:t>Import the library and use as a </a:t>
            </a:r>
            <a:r>
              <a:rPr lang="en-US" b="1" dirty="0">
                <a:solidFill>
                  <a:schemeClr val="bg1"/>
                </a:solidFill>
              </a:rPr>
              <a:t>Vue plugin</a:t>
            </a:r>
            <a:r>
              <a:rPr lang="en-US" b="1" dirty="0"/>
              <a:t> </a:t>
            </a:r>
            <a:r>
              <a:rPr lang="en-US" dirty="0"/>
              <a:t>to enable the</a:t>
            </a:r>
            <a:br>
              <a:rPr lang="en-US" dirty="0"/>
            </a:br>
            <a:r>
              <a:rPr lang="en-US" dirty="0"/>
              <a:t> functionality globally </a:t>
            </a:r>
          </a:p>
          <a:p>
            <a:endParaRPr lang="en-US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Vuelidate Installation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760071" y="1928151"/>
            <a:ext cx="97536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npm install </a:t>
            </a:r>
            <a:r>
              <a:rPr lang="en-US" sz="2400" dirty="0">
                <a:solidFill>
                  <a:schemeClr val="bg1"/>
                </a:solidFill>
              </a:rPr>
              <a:t>vuelidate</a:t>
            </a:r>
            <a:r>
              <a:rPr lang="en-US" sz="2400" dirty="0">
                <a:solidFill>
                  <a:schemeClr val="tx2"/>
                </a:solidFill>
              </a:rPr>
              <a:t> --save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176E72F-FA2C-4D3A-9F3B-B88D91C71827}"/>
              </a:ext>
            </a:extLst>
          </p:cNvPr>
          <p:cNvSpPr txBox="1">
            <a:spLocks/>
          </p:cNvSpPr>
          <p:nvPr/>
        </p:nvSpPr>
        <p:spPr>
          <a:xfrm>
            <a:off x="760071" y="4027993"/>
            <a:ext cx="9753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import Vue from </a:t>
            </a:r>
            <a:r>
              <a:rPr lang="en-US" sz="2400" dirty="0">
                <a:solidFill>
                  <a:schemeClr val="bg1"/>
                </a:solidFill>
              </a:rPr>
              <a:t>'</a:t>
            </a:r>
            <a:r>
              <a:rPr lang="en-US" sz="2400" dirty="0" err="1">
                <a:solidFill>
                  <a:schemeClr val="bg1"/>
                </a:solidFill>
              </a:rPr>
              <a:t>vue</a:t>
            </a:r>
            <a:r>
              <a:rPr lang="en-US" sz="2400" dirty="0">
                <a:solidFill>
                  <a:schemeClr val="bg1"/>
                </a:solidFill>
              </a:rPr>
              <a:t>'</a:t>
            </a:r>
          </a:p>
          <a:p>
            <a:r>
              <a:rPr lang="en-US" sz="2400" dirty="0">
                <a:solidFill>
                  <a:schemeClr val="tx2"/>
                </a:solidFill>
              </a:rPr>
              <a:t>import Vuelidate from </a:t>
            </a:r>
            <a:r>
              <a:rPr lang="en-US" sz="2400" dirty="0">
                <a:solidFill>
                  <a:schemeClr val="bg1"/>
                </a:solidFill>
              </a:rPr>
              <a:t>'vuelidate'</a:t>
            </a:r>
          </a:p>
          <a:p>
            <a:r>
              <a:rPr lang="en-US" sz="2400" dirty="0" err="1">
                <a:solidFill>
                  <a:schemeClr val="tx2"/>
                </a:solidFill>
              </a:rPr>
              <a:t>Vue.use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Vuelidate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588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F65EE6-2CBE-43F4-823B-5781AFF9BD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 validation and show UI Messages for the registration form</a:t>
            </a:r>
          </a:p>
          <a:p>
            <a:r>
              <a:rPr lang="en-US" dirty="0"/>
              <a:t>Email - </a:t>
            </a: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email</a:t>
            </a:r>
            <a:r>
              <a:rPr lang="en-US" dirty="0"/>
              <a:t> validator</a:t>
            </a:r>
          </a:p>
          <a:p>
            <a:r>
              <a:rPr lang="en-US" dirty="0"/>
              <a:t>Password – </a:t>
            </a: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minLength</a:t>
            </a:r>
            <a:r>
              <a:rPr lang="en-US" b="1" dirty="0">
                <a:solidFill>
                  <a:schemeClr val="bg1"/>
                </a:solidFill>
              </a:rPr>
              <a:t>(4)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maxLength</a:t>
            </a:r>
            <a:r>
              <a:rPr lang="en-US" b="1" dirty="0">
                <a:solidFill>
                  <a:schemeClr val="bg1"/>
                </a:solidFill>
              </a:rPr>
              <a:t>(16),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alphanumerical characters</a:t>
            </a:r>
          </a:p>
          <a:p>
            <a:r>
              <a:rPr lang="en-US" dirty="0"/>
              <a:t>Age – </a:t>
            </a: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minValue</a:t>
            </a:r>
            <a:r>
              <a:rPr lang="en-US" b="1" dirty="0">
                <a:solidFill>
                  <a:schemeClr val="bg1"/>
                </a:solidFill>
              </a:rPr>
              <a:t>(18)</a:t>
            </a:r>
          </a:p>
          <a:p>
            <a:r>
              <a:rPr lang="en-US" dirty="0"/>
              <a:t>Description – </a:t>
            </a:r>
            <a:r>
              <a:rPr lang="en-US" b="1" dirty="0" err="1">
                <a:solidFill>
                  <a:schemeClr val="bg1"/>
                </a:solidFill>
              </a:rPr>
              <a:t>maxValue</a:t>
            </a:r>
            <a:r>
              <a:rPr lang="en-US" b="1" dirty="0">
                <a:solidFill>
                  <a:schemeClr val="bg1"/>
                </a:solidFill>
              </a:rPr>
              <a:t>(100)</a:t>
            </a:r>
          </a:p>
          <a:p>
            <a:r>
              <a:rPr lang="en-US" dirty="0"/>
              <a:t>Bonus: Add a </a:t>
            </a:r>
            <a:r>
              <a:rPr lang="en-US" b="1" dirty="0">
                <a:solidFill>
                  <a:schemeClr val="bg1"/>
                </a:solidFill>
              </a:rPr>
              <a:t>confirm password </a:t>
            </a:r>
            <a:r>
              <a:rPr lang="en-US" dirty="0"/>
              <a:t>field that should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password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F8830B-0205-4043-B575-07DDA82B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Form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A6E71-266E-439C-B23C-E8ECE1A994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5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68F63F-9982-4D2B-8FD8-1CCC7CB67C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Each component now has "</a:t>
            </a:r>
            <a:r>
              <a:rPr lang="en-US" b="1" dirty="0">
                <a:solidFill>
                  <a:schemeClr val="bg1"/>
                </a:solidFill>
              </a:rPr>
              <a:t>validations</a:t>
            </a:r>
            <a:r>
              <a:rPr lang="en-US" dirty="0"/>
              <a:t>" property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7035C8-5895-4331-BCAE-215DE53826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8" y="2061968"/>
            <a:ext cx="7606982" cy="3227661"/>
          </a:xfrm>
        </p:spPr>
        <p:txBody>
          <a:bodyPr/>
          <a:lstStyle/>
          <a:p>
            <a:r>
              <a:rPr lang="en-US" dirty="0"/>
              <a:t>validations: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email</a:t>
            </a:r>
            <a:r>
              <a:rPr lang="en-US" dirty="0"/>
              <a:t>: { },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password</a:t>
            </a:r>
            <a:r>
              <a:rPr lang="en-US" dirty="0"/>
              <a:t>: { },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age</a:t>
            </a:r>
            <a:r>
              <a:rPr lang="en-US" dirty="0"/>
              <a:t>: { },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description</a:t>
            </a:r>
            <a:r>
              <a:rPr lang="en-US" dirty="0"/>
              <a:t>: {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52BA7C-78B5-42E3-AFD8-D6FD4F7C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Validations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D26A4-C2FC-407C-91C2-4B1EE461286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Speech Bubble: Rectangle with Corners Rounded 5">
            <a:extLst>
              <a:ext uri="{FF2B5EF4-FFF2-40B4-BE49-F238E27FC236}">
                <a16:creationId xmlns:a16="http://schemas.microsoft.com/office/drawing/2014/main" id="{D47D4024-79A4-4A00-B219-B4FAF05C9478}"/>
              </a:ext>
            </a:extLst>
          </p:cNvPr>
          <p:cNvSpPr/>
          <p:nvPr/>
        </p:nvSpPr>
        <p:spPr bwMode="auto">
          <a:xfrm>
            <a:off x="3715613" y="2541063"/>
            <a:ext cx="3090301" cy="1243859"/>
          </a:xfrm>
          <a:prstGeom prst="wedgeRoundRectCallout">
            <a:avLst>
              <a:gd name="adj1" fmla="val -59066"/>
              <a:gd name="adj2" fmla="val -18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name must match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name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523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775228-45FB-4D4C-B6FC-01F0C50877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Import the wanted validator from the package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Add it as a property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39BF4-2F85-48C9-B20D-C22B5BD740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6238" y="2657233"/>
            <a:ext cx="8000521" cy="3724518"/>
          </a:xfrm>
        </p:spPr>
        <p:txBody>
          <a:bodyPr/>
          <a:lstStyle/>
          <a:p>
            <a:r>
              <a:rPr lang="en-US" dirty="0"/>
              <a:t>import { </a:t>
            </a:r>
          </a:p>
          <a:p>
            <a:r>
              <a:rPr lang="en-US" dirty="0"/>
              <a:t>  required, email</a:t>
            </a:r>
          </a:p>
          <a:p>
            <a:r>
              <a:rPr lang="en-US" dirty="0"/>
              <a:t>} from </a:t>
            </a:r>
            <a:r>
              <a:rPr lang="en-US" dirty="0">
                <a:solidFill>
                  <a:schemeClr val="bg1"/>
                </a:solidFill>
              </a:rPr>
              <a:t>'vuelidate/lib/validators</a:t>
            </a:r>
            <a:r>
              <a:rPr lang="en-US" dirty="0"/>
              <a:t>';</a:t>
            </a:r>
            <a:endParaRPr lang="bg-BG" dirty="0"/>
          </a:p>
          <a:p>
            <a:endParaRPr lang="en-US" dirty="0"/>
          </a:p>
          <a:p>
            <a:r>
              <a:rPr lang="en-US" dirty="0"/>
              <a:t>validations: {</a:t>
            </a:r>
          </a:p>
          <a:p>
            <a:r>
              <a:rPr lang="en-US" dirty="0"/>
              <a:t> email: { required, email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38F15C-B7EE-4C67-B9FC-4BD907A1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Build-in Validators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1569B-5FC2-4CA4-953B-44C5CA48E1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4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numeric</a:t>
            </a:r>
            <a:r>
              <a:rPr lang="en-US" dirty="0"/>
              <a:t> - Accepts only numerics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aplhaNum</a:t>
            </a:r>
            <a:r>
              <a:rPr lang="en-US" dirty="0"/>
              <a:t> - Accepts only alphanumerics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integer</a:t>
            </a:r>
            <a:r>
              <a:rPr lang="en-US" dirty="0"/>
              <a:t> - Accepts positive and negative integers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decimal</a:t>
            </a:r>
            <a:r>
              <a:rPr lang="en-US" dirty="0"/>
              <a:t> -  Accepts positive and negative decimal numbers.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sameAs</a:t>
            </a:r>
            <a:r>
              <a:rPr lang="en-US" dirty="0"/>
              <a:t> - Checks for equality with a given property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maxLength</a:t>
            </a:r>
            <a:r>
              <a:rPr lang="en-US" dirty="0"/>
              <a:t> - Requires the input to have a max specified length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minLength</a:t>
            </a:r>
            <a:r>
              <a:rPr lang="en-US" dirty="0"/>
              <a:t> - Requires the input to have a min specified length</a:t>
            </a:r>
          </a:p>
          <a:p>
            <a:endParaRPr lang="en-US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Validators List</a:t>
            </a: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C9952F-78B9-4FEF-89F7-888C62708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Control validation model -&gt; accessible on every level vie "</a:t>
            </a:r>
            <a:r>
              <a:rPr lang="en-US" b="1" dirty="0">
                <a:solidFill>
                  <a:schemeClr val="bg1"/>
                </a:solidFill>
              </a:rPr>
              <a:t>$v</a:t>
            </a:r>
            <a:r>
              <a:rPr lang="en-US" dirty="0"/>
              <a:t>"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$touch </a:t>
            </a:r>
            <a:r>
              <a:rPr lang="en-US" dirty="0"/>
              <a:t>- Sets the </a:t>
            </a:r>
            <a:r>
              <a:rPr lang="en-US" b="1" dirty="0">
                <a:solidFill>
                  <a:schemeClr val="bg1"/>
                </a:solidFill>
              </a:rPr>
              <a:t>$dirty </a:t>
            </a:r>
            <a:r>
              <a:rPr lang="en-US" dirty="0"/>
              <a:t>flag of the model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$reset </a:t>
            </a:r>
            <a:r>
              <a:rPr lang="en-US" dirty="0"/>
              <a:t>- Sets the </a:t>
            </a:r>
            <a:r>
              <a:rPr lang="en-US" b="1" dirty="0">
                <a:solidFill>
                  <a:schemeClr val="bg1"/>
                </a:solidFill>
              </a:rPr>
              <a:t>$dirty </a:t>
            </a:r>
            <a:r>
              <a:rPr lang="en-US" dirty="0"/>
              <a:t>flag of the model to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8883D-B1A6-45E3-8D6F-7B7DE0F267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9727" y="3400661"/>
            <a:ext cx="8919522" cy="2232874"/>
          </a:xfrm>
        </p:spPr>
        <p:txBody>
          <a:bodyPr/>
          <a:lstStyle/>
          <a:p>
            <a:r>
              <a:rPr lang="en-US" dirty="0"/>
              <a:t>&lt;input type="text" </a:t>
            </a:r>
          </a:p>
          <a:p>
            <a:r>
              <a:rPr lang="en-US" dirty="0"/>
              <a:t> id="email"</a:t>
            </a:r>
          </a:p>
          <a:p>
            <a:r>
              <a:rPr lang="en-US" dirty="0"/>
              <a:t> v-model="email"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@input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dirty="0" err="1"/>
              <a:t>.email</a:t>
            </a:r>
            <a:r>
              <a:rPr lang="en-US" dirty="0" err="1">
                <a:solidFill>
                  <a:schemeClr val="bg1"/>
                </a:solidFill>
              </a:rPr>
              <a:t>.$touch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" /&gt;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267419-1BD7-4BF1-8E64-D77383D5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401D2-F719-414E-B4D9-C257233F71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870B2A4-97B7-4E0A-9523-F55C955CEE97}"/>
              </a:ext>
            </a:extLst>
          </p:cNvPr>
          <p:cNvSpPr/>
          <p:nvPr/>
        </p:nvSpPr>
        <p:spPr bwMode="auto">
          <a:xfrm>
            <a:off x="1039727" y="5633535"/>
            <a:ext cx="3346198" cy="688303"/>
          </a:xfrm>
          <a:prstGeom prst="wedgeRoundRectCallout">
            <a:avLst>
              <a:gd name="adj1" fmla="val -22319"/>
              <a:gd name="adj2" fmla="val -690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also be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@blur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296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#vue-js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59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4C736E-4B20-42C7-BA5F-1422FAD8D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$error </a:t>
            </a:r>
            <a:r>
              <a:rPr lang="en-US" dirty="0"/>
              <a:t>property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64DCC-E946-44AA-A7B5-B5E651F65C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9" y="2089640"/>
            <a:ext cx="7024622" cy="2702697"/>
          </a:xfrm>
        </p:spPr>
        <p:txBody>
          <a:bodyPr/>
          <a:lstStyle/>
          <a:p>
            <a:r>
              <a:rPr lang="en-US" dirty="0"/>
              <a:t>&lt;template v-if="$</a:t>
            </a:r>
            <a:r>
              <a:rPr lang="en-US" dirty="0" err="1"/>
              <a:t>v.email.</a:t>
            </a:r>
            <a:r>
              <a:rPr lang="en-US" dirty="0" err="1">
                <a:solidFill>
                  <a:schemeClr val="bg1"/>
                </a:solidFill>
              </a:rPr>
              <a:t>$error</a:t>
            </a:r>
            <a:r>
              <a:rPr lang="en-US" dirty="0"/>
              <a:t>"&gt;</a:t>
            </a:r>
          </a:p>
          <a:p>
            <a:r>
              <a:rPr lang="en-US" dirty="0"/>
              <a:t>  &lt;div class="alert alert-danger"&gt;</a:t>
            </a:r>
          </a:p>
          <a:p>
            <a:r>
              <a:rPr lang="en-US" dirty="0"/>
              <a:t>     Email is invalid!</a:t>
            </a:r>
          </a:p>
          <a:p>
            <a:r>
              <a:rPr lang="en-US" dirty="0"/>
              <a:t>  &lt;/div&gt;</a:t>
            </a:r>
          </a:p>
          <a:p>
            <a:r>
              <a:rPr lang="en-US" dirty="0"/>
              <a:t>&lt;/template&gt;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5559-4DA0-4862-9010-6CC9628F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UI Messages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C6586-4463-46F0-B5A9-267462417AE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685E608-6E30-4E60-B962-758B085C5A42}"/>
              </a:ext>
            </a:extLst>
          </p:cNvPr>
          <p:cNvSpPr/>
          <p:nvPr/>
        </p:nvSpPr>
        <p:spPr bwMode="auto">
          <a:xfrm>
            <a:off x="6909968" y="2067228"/>
            <a:ext cx="3655208" cy="1361771"/>
          </a:xfrm>
          <a:prstGeom prst="wedgeRoundRectCallout">
            <a:avLst>
              <a:gd name="adj1" fmla="val -56889"/>
              <a:gd name="adj2" fmla="val -194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Shown only when the field is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invalid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touched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608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7BE93D-DF10-4BF5-AC5E-04C2522D73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form control has access to all validators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71DFB-633F-43E0-9406-FFFC5A5AFA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88" y="1940644"/>
            <a:ext cx="10961435" cy="3201618"/>
          </a:xfrm>
        </p:spPr>
        <p:txBody>
          <a:bodyPr/>
          <a:lstStyle/>
          <a:p>
            <a:r>
              <a:rPr lang="en-US" dirty="0"/>
              <a:t>&lt;template v-if="$</a:t>
            </a:r>
            <a:r>
              <a:rPr lang="en-US" dirty="0" err="1"/>
              <a:t>v.password.</a:t>
            </a:r>
            <a:r>
              <a:rPr lang="en-US" dirty="0" err="1">
                <a:solidFill>
                  <a:schemeClr val="bg1"/>
                </a:solidFill>
              </a:rPr>
              <a:t>$error</a:t>
            </a:r>
            <a:r>
              <a:rPr lang="en-US" dirty="0"/>
              <a:t>"&gt;</a:t>
            </a:r>
          </a:p>
          <a:p>
            <a:r>
              <a:rPr lang="en-US" dirty="0"/>
              <a:t> &lt;div class="alert alert-danger" </a:t>
            </a:r>
          </a:p>
          <a:p>
            <a:r>
              <a:rPr lang="en-US" dirty="0"/>
              <a:t>  v-if="</a:t>
            </a:r>
            <a:r>
              <a:rPr lang="en-US" dirty="0">
                <a:solidFill>
                  <a:schemeClr val="bg1"/>
                </a:solidFill>
              </a:rPr>
              <a:t>!</a:t>
            </a:r>
            <a:r>
              <a:rPr lang="en-US" dirty="0"/>
              <a:t>$</a:t>
            </a:r>
            <a:r>
              <a:rPr lang="en-US" dirty="0" err="1"/>
              <a:t>v.password.</a:t>
            </a:r>
            <a:r>
              <a:rPr lang="en-US" dirty="0" err="1">
                <a:solidFill>
                  <a:schemeClr val="bg1"/>
                </a:solidFill>
              </a:rPr>
              <a:t>minLength</a:t>
            </a:r>
            <a:r>
              <a:rPr lang="en-US" dirty="0"/>
              <a:t> || </a:t>
            </a:r>
            <a:r>
              <a:rPr lang="en-US" dirty="0">
                <a:solidFill>
                  <a:schemeClr val="bg1"/>
                </a:solidFill>
              </a:rPr>
              <a:t>!</a:t>
            </a:r>
            <a:r>
              <a:rPr lang="en-US" dirty="0"/>
              <a:t>$</a:t>
            </a:r>
            <a:r>
              <a:rPr lang="en-US" dirty="0" err="1"/>
              <a:t>v.password.</a:t>
            </a:r>
            <a:r>
              <a:rPr lang="en-US" dirty="0" err="1">
                <a:solidFill>
                  <a:schemeClr val="bg1"/>
                </a:solidFill>
              </a:rPr>
              <a:t>maxLength</a:t>
            </a:r>
            <a:r>
              <a:rPr lang="en-US" dirty="0"/>
              <a:t>"&gt;</a:t>
            </a:r>
          </a:p>
          <a:p>
            <a:r>
              <a:rPr lang="en-US" dirty="0"/>
              <a:t>   Password is must be between 4 and 16 characters (inclusive)</a:t>
            </a:r>
          </a:p>
          <a:p>
            <a:r>
              <a:rPr lang="en-US" dirty="0"/>
              <a:t> &lt;/div&gt;</a:t>
            </a:r>
          </a:p>
          <a:p>
            <a:r>
              <a:rPr lang="en-US" dirty="0"/>
              <a:t>&lt;/template&gt;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D389D1-222E-4C9D-B786-6AF6E5E3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Different Messages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01437-7A4F-476A-9FE1-D27E9B5FBB9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ADDCB3B-36CC-4CFC-AFF9-35723C5D2960}"/>
              </a:ext>
            </a:extLst>
          </p:cNvPr>
          <p:cNvSpPr/>
          <p:nvPr/>
        </p:nvSpPr>
        <p:spPr bwMode="auto">
          <a:xfrm>
            <a:off x="4023547" y="3686300"/>
            <a:ext cx="3655208" cy="632313"/>
          </a:xfrm>
          <a:prstGeom prst="wedgeRoundRectCallout">
            <a:avLst>
              <a:gd name="adj1" fmla="val -24036"/>
              <a:gd name="adj2" fmla="val -639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 invalid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615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1EF5DE-D383-4BF0-A657-E217D4881F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Disable the submit button if ANY control is invalid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229F7-4C44-47CD-93DB-5497C97EDE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6469" y="1962678"/>
            <a:ext cx="10961435" cy="4093529"/>
          </a:xfrm>
        </p:spPr>
        <p:txBody>
          <a:bodyPr/>
          <a:lstStyle/>
          <a:p>
            <a:r>
              <a:rPr lang="en-US" dirty="0"/>
              <a:t>&lt;div class="row"&gt;</a:t>
            </a:r>
          </a:p>
          <a:p>
            <a:r>
              <a:rPr lang="en-US" dirty="0"/>
              <a:t>   &lt;div class="col-xs-12 col-sm-8 col-sm-offset-2 col-md-6 </a:t>
            </a:r>
            <a:br>
              <a:rPr lang="en-US" dirty="0"/>
            </a:br>
            <a:r>
              <a:rPr lang="en-US" dirty="0"/>
              <a:t>    col-md-offset-3"&gt;</a:t>
            </a:r>
          </a:p>
          <a:p>
            <a:r>
              <a:rPr lang="en-US" dirty="0"/>
              <a:t>      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bg1"/>
                </a:solidFill>
              </a:rPr>
              <a:t>:disabled</a:t>
            </a:r>
            <a:r>
              <a:rPr lang="en-US" dirty="0"/>
              <a:t>="$</a:t>
            </a:r>
            <a:r>
              <a:rPr lang="en-US" dirty="0" err="1"/>
              <a:t>v.</a:t>
            </a:r>
            <a:r>
              <a:rPr lang="en-US" dirty="0" err="1">
                <a:solidFill>
                  <a:schemeClr val="bg1"/>
                </a:solidFill>
              </a:rPr>
              <a:t>$invalid</a:t>
            </a:r>
            <a:r>
              <a:rPr lang="en-US" dirty="0"/>
              <a:t>"&gt;Submit!</a:t>
            </a:r>
          </a:p>
          <a:p>
            <a:r>
              <a:rPr lang="en-US" dirty="0"/>
              <a:t>      &lt;/button&gt;</a:t>
            </a:r>
          </a:p>
          <a:p>
            <a:r>
              <a:rPr lang="en-US" dirty="0"/>
              <a:t>   &lt;/div&gt;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C3A268-178E-4F6C-B741-012B6F5E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Submit Button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A29F7-E131-4CBD-A5E2-1764870FA04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9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E4E04E-9689-4EF6-B356-357DD2713C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Validate Passwords with </a:t>
            </a:r>
            <a:r>
              <a:rPr lang="en-US" b="1" dirty="0">
                <a:solidFill>
                  <a:schemeClr val="bg1"/>
                </a:solidFill>
              </a:rPr>
              <a:t>sameAs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Collection validation using $each</a:t>
            </a:r>
            <a:br>
              <a:rPr lang="en-US" dirty="0"/>
            </a:br>
            <a:r>
              <a:rPr lang="en-US" dirty="0">
                <a:hlinkClick r:id="rId2"/>
              </a:rPr>
              <a:t>https://vuelidate.netlify.com/#sub-collections-validation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Custom validators</a:t>
            </a:r>
            <a:br>
              <a:rPr lang="en-US" dirty="0"/>
            </a:br>
            <a:r>
              <a:rPr lang="en-US" dirty="0">
                <a:hlinkClick r:id="rId3"/>
              </a:rPr>
              <a:t>https://vuelidate.netlify.com/#custom-validators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Asynchronous validation and many more</a:t>
            </a:r>
            <a:br>
              <a:rPr lang="en-US" dirty="0"/>
            </a:br>
            <a:r>
              <a:rPr lang="en-US" dirty="0">
                <a:hlinkClick r:id="rId4"/>
              </a:rPr>
              <a:t>https://vuelidate.netlify.com/#sub-asynchronous-validation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8BEAE9-7596-4644-884C-E0C689A2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Vuelidate More Examples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CBE9A-DB28-40BC-B30B-66088EA5F2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53018" y="1475212"/>
            <a:ext cx="8353797" cy="4780711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 txBox="1">
            <a:spLocks/>
          </p:cNvSpPr>
          <p:nvPr/>
        </p:nvSpPr>
        <p:spPr>
          <a:xfrm>
            <a:off x="541627" y="1924190"/>
            <a:ext cx="8015938" cy="440041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B560B62-126F-49E0-BEA1-5BAE11559667}"/>
              </a:ext>
            </a:extLst>
          </p:cNvPr>
          <p:cNvSpPr txBox="1">
            <a:spLocks/>
          </p:cNvSpPr>
          <p:nvPr/>
        </p:nvSpPr>
        <p:spPr>
          <a:xfrm>
            <a:off x="643141" y="1813661"/>
            <a:ext cx="8048465" cy="458318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BD7ACB7-C712-46B8-AC9D-ADB96B42BA26}"/>
              </a:ext>
            </a:extLst>
          </p:cNvPr>
          <p:cNvSpPr txBox="1">
            <a:spLocks/>
          </p:cNvSpPr>
          <p:nvPr/>
        </p:nvSpPr>
        <p:spPr>
          <a:xfrm>
            <a:off x="590133" y="1655763"/>
            <a:ext cx="8048465" cy="466949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B8AC98-32C3-43F4-A85D-3F6D96A7806B}"/>
              </a:ext>
            </a:extLst>
          </p:cNvPr>
          <p:cNvGrpSpPr/>
          <p:nvPr/>
        </p:nvGrpSpPr>
        <p:grpSpPr>
          <a:xfrm>
            <a:off x="342334" y="1425662"/>
            <a:ext cx="8635244" cy="5280379"/>
            <a:chOff x="472011" y="1581656"/>
            <a:chExt cx="3799787" cy="4865561"/>
          </a:xfrm>
        </p:grpSpPr>
        <p:sp>
          <p:nvSpPr>
            <p:cNvPr id="20" name="Rounded Rectangle 10">
              <a:extLst>
                <a:ext uri="{FF2B5EF4-FFF2-40B4-BE49-F238E27FC236}">
                  <a16:creationId xmlns:a16="http://schemas.microsoft.com/office/drawing/2014/main" id="{5BF2833C-1330-4E16-A6AF-EA8004C1A6E5}"/>
                </a:ext>
              </a:extLst>
            </p:cNvPr>
            <p:cNvSpPr/>
            <p:nvPr/>
          </p:nvSpPr>
          <p:spPr>
            <a:xfrm>
              <a:off x="472011" y="158165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" name="Rounded Rectangle 16">
              <a:extLst>
                <a:ext uri="{FF2B5EF4-FFF2-40B4-BE49-F238E27FC236}">
                  <a16:creationId xmlns:a16="http://schemas.microsoft.com/office/drawing/2014/main" id="{DDF2A6CC-2046-4981-A3E6-521076BDA797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Half Frame 21">
              <a:extLst>
                <a:ext uri="{FF2B5EF4-FFF2-40B4-BE49-F238E27FC236}">
                  <a16:creationId xmlns:a16="http://schemas.microsoft.com/office/drawing/2014/main" id="{6D72F1C2-B7E9-4AFD-A02C-FF8F1F9F178A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D4D8D2E3-3C95-4245-BD29-27D9B11018E1}"/>
              </a:ext>
            </a:extLst>
          </p:cNvPr>
          <p:cNvSpPr txBox="1">
            <a:spLocks/>
          </p:cNvSpPr>
          <p:nvPr/>
        </p:nvSpPr>
        <p:spPr>
          <a:xfrm>
            <a:off x="742533" y="1808163"/>
            <a:ext cx="8048465" cy="466949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Two-way Data Binding with </a:t>
            </a:r>
            <a:r>
              <a:rPr lang="en-US" b="1" dirty="0">
                <a:solidFill>
                  <a:schemeClr val="bg1"/>
                </a:solidFill>
              </a:rPr>
              <a:t>v-model</a:t>
            </a:r>
          </a:p>
          <a:p>
            <a:pPr>
              <a:buClr>
                <a:schemeClr val="bg2"/>
              </a:buClr>
            </a:pPr>
            <a:r>
              <a:rPr lang="en-US" dirty="0"/>
              <a:t>Text, Checkbox, Radio and Select List </a:t>
            </a:r>
            <a:br>
              <a:rPr lang="en-US" dirty="0"/>
            </a:br>
            <a:r>
              <a:rPr lang="en-US" dirty="0"/>
              <a:t>Bindings, Input Modifiers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Extracting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>
                <a:solidFill>
                  <a:schemeClr val="bg2"/>
                </a:solidFill>
              </a:rPr>
              <a:t> Form Controls</a:t>
            </a:r>
          </a:p>
          <a:p>
            <a:pPr>
              <a:buClr>
                <a:schemeClr val="bg2"/>
              </a:buClr>
            </a:pPr>
            <a:r>
              <a:rPr lang="en-US" dirty="0"/>
              <a:t>Front-end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Vuelidate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Validators, UI Messages etc.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-136775" y="6430879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hlinkClick r:id="rId3"/>
              </a:rPr>
              <a:t>https://softuni.bg/trainings/2430/vuejs-fundamentals-july-2019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3355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9975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en-US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2540E-631F-4EAC-B0B2-E7974C4543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2CC46E-9D9E-498D-BFE7-DF03F9C22E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V-model, Input Types, Submitting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ED81E-9393-4C8D-BCBC-58EB6AB41B5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0565A49F-A2B7-4540-8AB2-C479856F6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226" y="1664762"/>
            <a:ext cx="1893547" cy="189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3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01702-164E-4656-AAD9-FD15C5912D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Achieved using the </a:t>
            </a:r>
            <a:r>
              <a:rPr lang="en-US" b="1" dirty="0">
                <a:solidFill>
                  <a:schemeClr val="bg1"/>
                </a:solidFill>
              </a:rPr>
              <a:t>v-model</a:t>
            </a:r>
            <a:r>
              <a:rPr lang="en-US" dirty="0"/>
              <a:t> directive</a:t>
            </a:r>
          </a:p>
          <a:p>
            <a:pPr lvl="1"/>
            <a:r>
              <a:rPr lang="en-US" dirty="0"/>
              <a:t>Essentially syntax sugar for </a:t>
            </a:r>
            <a:r>
              <a:rPr lang="en-US" b="1" dirty="0">
                <a:solidFill>
                  <a:schemeClr val="bg1"/>
                </a:solidFill>
              </a:rPr>
              <a:t>updating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Based on user </a:t>
            </a:r>
            <a:r>
              <a:rPr lang="en-US" b="1" dirty="0">
                <a:solidFill>
                  <a:schemeClr val="bg1"/>
                </a:solidFill>
              </a:rPr>
              <a:t>input events</a:t>
            </a:r>
          </a:p>
          <a:p>
            <a:pPr lvl="1"/>
            <a:r>
              <a:rPr lang="en-US" dirty="0"/>
              <a:t>Supports input modifiers</a:t>
            </a:r>
          </a:p>
          <a:p>
            <a:r>
              <a:rPr lang="en-US" dirty="0"/>
              <a:t>Automatically picks the correct way to update an </a:t>
            </a:r>
            <a:br>
              <a:rPr lang="en-US" dirty="0"/>
            </a:br>
            <a:r>
              <a:rPr lang="en-US" dirty="0"/>
              <a:t>element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input type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4F513A-BA6F-4C91-9EB2-5732752C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Data Binding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B7983-69CB-47F5-B6B8-CBD801EB02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76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FD23B2-886D-4988-9D7B-D237BD088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Bind to a data property and update it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12EA4B-E317-490C-94D2-43958DE075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26" y="1978258"/>
            <a:ext cx="8269192" cy="1110020"/>
          </a:xfrm>
        </p:spPr>
        <p:txBody>
          <a:bodyPr/>
          <a:lstStyle/>
          <a:p>
            <a:r>
              <a:rPr lang="en-US" dirty="0"/>
              <a:t>&lt;input </a:t>
            </a:r>
            <a:r>
              <a:rPr lang="en-US" dirty="0">
                <a:solidFill>
                  <a:schemeClr val="bg1"/>
                </a:solidFill>
              </a:rPr>
              <a:t>v-model</a:t>
            </a:r>
            <a:r>
              <a:rPr lang="en-US" dirty="0"/>
              <a:t>="message" placeholder="edit me"&gt;</a:t>
            </a:r>
          </a:p>
          <a:p>
            <a:r>
              <a:rPr lang="en-US" dirty="0"/>
              <a:t>&lt;p&gt;Message is: {{ </a:t>
            </a:r>
            <a:r>
              <a:rPr lang="en-US" dirty="0">
                <a:solidFill>
                  <a:schemeClr val="bg1"/>
                </a:solidFill>
              </a:rPr>
              <a:t>message</a:t>
            </a:r>
            <a:r>
              <a:rPr lang="en-US" dirty="0"/>
              <a:t> }}&lt;/p&gt;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72819F-5863-4975-A81E-2D58ADFC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Binding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B3B2B-54F0-498C-B745-4E7289EFC66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999C69F-ED9E-4EB6-8578-3A73CDC3CB1E}"/>
              </a:ext>
            </a:extLst>
          </p:cNvPr>
          <p:cNvSpPr txBox="1">
            <a:spLocks/>
          </p:cNvSpPr>
          <p:nvPr/>
        </p:nvSpPr>
        <p:spPr>
          <a:xfrm>
            <a:off x="828626" y="3429000"/>
            <a:ext cx="8269192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</a:t>
            </a:r>
            <a:r>
              <a:rPr lang="en-US" dirty="0">
                <a:sym typeface="Wingdings" panose="05000000000000000000" pitchFamily="2" charset="2"/>
              </a:rPr>
              <a:t>ta() {</a:t>
            </a:r>
          </a:p>
          <a:p>
            <a:r>
              <a:rPr lang="en-US" dirty="0">
                <a:sym typeface="Wingdings" panose="05000000000000000000" pitchFamily="2" charset="2"/>
              </a:rPr>
              <a:t> return {</a:t>
            </a:r>
          </a:p>
          <a:p>
            <a:r>
              <a:rPr lang="en-US" dirty="0">
                <a:sym typeface="Wingdings" panose="05000000000000000000" pitchFamily="2" charset="2"/>
              </a:rPr>
              <a:t>  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message</a:t>
            </a:r>
            <a:r>
              <a:rPr lang="en-US" dirty="0">
                <a:sym typeface="Wingdings" panose="05000000000000000000" pitchFamily="2" charset="2"/>
              </a:rPr>
              <a:t>: ''</a:t>
            </a:r>
          </a:p>
          <a:p>
            <a:r>
              <a:rPr lang="en-US" dirty="0">
                <a:sym typeface="Wingdings" panose="05000000000000000000" pitchFamily="2" charset="2"/>
              </a:rPr>
              <a:t> }</a:t>
            </a:r>
          </a:p>
          <a:p>
            <a:r>
              <a:rPr lang="en-US" dirty="0">
                <a:sym typeface="Wingdings" panose="05000000000000000000" pitchFamily="2" charset="2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6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Forms are the </a:t>
            </a:r>
            <a:r>
              <a:rPr lang="en-US" b="1" dirty="0">
                <a:solidFill>
                  <a:schemeClr val="bg1"/>
                </a:solidFill>
              </a:rPr>
              <a:t>mainstay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business</a:t>
            </a:r>
            <a:r>
              <a:rPr lang="en-US" dirty="0"/>
              <a:t> applications</a:t>
            </a:r>
          </a:p>
          <a:p>
            <a:r>
              <a:rPr lang="en-US" dirty="0"/>
              <a:t>We use Forms to:</a:t>
            </a:r>
          </a:p>
          <a:p>
            <a:pPr lvl="1"/>
            <a:r>
              <a:rPr lang="en-US" dirty="0"/>
              <a:t>Register/Log in</a:t>
            </a:r>
          </a:p>
          <a:p>
            <a:pPr lvl="1"/>
            <a:r>
              <a:rPr lang="en-US" dirty="0"/>
              <a:t>Submit a </a:t>
            </a:r>
            <a:r>
              <a:rPr lang="en-US" b="1" dirty="0">
                <a:solidFill>
                  <a:schemeClr val="bg1"/>
                </a:solidFill>
              </a:rPr>
              <a:t>help</a:t>
            </a:r>
            <a:r>
              <a:rPr lang="en-US" dirty="0"/>
              <a:t> request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Place</a:t>
            </a:r>
            <a:r>
              <a:rPr lang="en-US" dirty="0"/>
              <a:t> an order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Book</a:t>
            </a:r>
            <a:r>
              <a:rPr lang="en-US" dirty="0"/>
              <a:t> a flight and more</a:t>
            </a:r>
          </a:p>
          <a:p>
            <a:r>
              <a:rPr lang="en-US" dirty="0"/>
              <a:t>Guide the user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effectively</a:t>
            </a:r>
            <a:r>
              <a:rPr lang="en-US" dirty="0"/>
              <a:t> when </a:t>
            </a:r>
            <a:br>
              <a:rPr lang="en-US" dirty="0"/>
            </a:br>
            <a:r>
              <a:rPr lang="en-US" dirty="0"/>
              <a:t>creating forms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286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7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D8B9F4-220B-4405-997B-186AE490C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registration form with the following input fields:</a:t>
            </a:r>
          </a:p>
          <a:p>
            <a:pPr lvl="1"/>
            <a:r>
              <a:rPr lang="en-US" dirty="0"/>
              <a:t>Email, Password, Age, Description, Skill Set (</a:t>
            </a:r>
            <a:r>
              <a:rPr lang="en-US" b="1" dirty="0">
                <a:solidFill>
                  <a:schemeClr val="bg1"/>
                </a:solidFill>
              </a:rPr>
              <a:t>checkbox</a:t>
            </a:r>
            <a:r>
              <a:rPr lang="en-US" dirty="0"/>
              <a:t>), Gender 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radio</a:t>
            </a:r>
            <a:r>
              <a:rPr lang="en-US" dirty="0"/>
              <a:t>), Country (</a:t>
            </a:r>
            <a:r>
              <a:rPr lang="en-US" b="1" dirty="0">
                <a:solidFill>
                  <a:schemeClr val="bg1"/>
                </a:solidFill>
              </a:rPr>
              <a:t>select</a:t>
            </a:r>
            <a:r>
              <a:rPr lang="en-US" dirty="0"/>
              <a:t>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v-model</a:t>
            </a:r>
            <a:r>
              <a:rPr lang="en-US" dirty="0"/>
              <a:t> on all input fields</a:t>
            </a:r>
          </a:p>
          <a:p>
            <a:r>
              <a:rPr lang="en-US" dirty="0"/>
              <a:t>Handle the </a:t>
            </a:r>
            <a:r>
              <a:rPr lang="en-US" b="1" dirty="0">
                <a:solidFill>
                  <a:schemeClr val="bg1"/>
                </a:solidFill>
              </a:rPr>
              <a:t>submit event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prevent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behavior</a:t>
            </a:r>
          </a:p>
          <a:p>
            <a:r>
              <a:rPr lang="en-US" dirty="0"/>
              <a:t>After submitting -&gt; </a:t>
            </a:r>
            <a:r>
              <a:rPr lang="en-US" b="1" dirty="0">
                <a:solidFill>
                  <a:schemeClr val="bg1"/>
                </a:solidFill>
              </a:rPr>
              <a:t>show</a:t>
            </a:r>
            <a:r>
              <a:rPr lang="en-US" dirty="0"/>
              <a:t> the data you have entered</a:t>
            </a:r>
          </a:p>
          <a:p>
            <a:r>
              <a:rPr lang="en-US" dirty="0"/>
              <a:t>Bonus: Create a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 input field component for the email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1B40E5-8C3E-4BDE-AAAA-8B6C31B3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Registration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F0243-AF70-40CB-B89A-28723CC1EB7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46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80104-13DA-4630-A8E2-E0B98A04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Registration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8C9B5-D43B-4E54-AF98-8C0AC0788B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2A5AD9-A2E0-4437-BC5D-3AC628139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0" y="1331154"/>
            <a:ext cx="4204198" cy="52204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2C8D7E-0AD4-4FC4-A79F-21239A288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250" y="2072639"/>
            <a:ext cx="5430520" cy="3394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0738797-A9C4-440E-B427-45D28995576A}"/>
              </a:ext>
            </a:extLst>
          </p:cNvPr>
          <p:cNvSpPr/>
          <p:nvPr/>
        </p:nvSpPr>
        <p:spPr bwMode="auto">
          <a:xfrm>
            <a:off x="5152639" y="3646746"/>
            <a:ext cx="660400" cy="5892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317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7111</TotalTime>
  <Words>1465</Words>
  <Application>Microsoft Office PowerPoint</Application>
  <PresentationFormat>Widescreen</PresentationFormat>
  <Paragraphs>297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1_SoftUni3_1</vt:lpstr>
      <vt:lpstr>Forms and Validators</vt:lpstr>
      <vt:lpstr>Table of Contents</vt:lpstr>
      <vt:lpstr>Have a Question?</vt:lpstr>
      <vt:lpstr>PowerPoint Presentation</vt:lpstr>
      <vt:lpstr>Two-way Data Binding</vt:lpstr>
      <vt:lpstr>Text Binding Example</vt:lpstr>
      <vt:lpstr>Forms Overview</vt:lpstr>
      <vt:lpstr>Problem: Registration Form</vt:lpstr>
      <vt:lpstr>Problem: Registration Form</vt:lpstr>
      <vt:lpstr>Multiline Text</vt:lpstr>
      <vt:lpstr>Checkbox</vt:lpstr>
      <vt:lpstr>Radio Buttons</vt:lpstr>
      <vt:lpstr>Select List</vt:lpstr>
      <vt:lpstr>Input Modifiers</vt:lpstr>
      <vt:lpstr>Input Modifiers</vt:lpstr>
      <vt:lpstr>Submitting a Form</vt:lpstr>
      <vt:lpstr>Reusable Input Component</vt:lpstr>
      <vt:lpstr>Reusable Input Component</vt:lpstr>
      <vt:lpstr>Reusable Input Component</vt:lpstr>
      <vt:lpstr>PowerPoint Presentation</vt:lpstr>
      <vt:lpstr>Client-Side Validation</vt:lpstr>
      <vt:lpstr>Base Example</vt:lpstr>
      <vt:lpstr>Vuelidate</vt:lpstr>
      <vt:lpstr>Vuelidate Installation</vt:lpstr>
      <vt:lpstr>Problem: Add Form Validation</vt:lpstr>
      <vt:lpstr>Configure Validations</vt:lpstr>
      <vt:lpstr>Build-in Validators Example</vt:lpstr>
      <vt:lpstr>Built-in Validators List</vt:lpstr>
      <vt:lpstr>Instance Methods</vt:lpstr>
      <vt:lpstr>Show UI Messages</vt:lpstr>
      <vt:lpstr>Show Different Messages</vt:lpstr>
      <vt:lpstr>Blocking Submit Button</vt:lpstr>
      <vt:lpstr>Vuelidate More Examples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</vt:vector>
  </TitlesOfParts>
  <Manager>Alen Paunov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 - Forms, Validators</dc:title>
  <dc:subject>VueJS Fundamentals Course</dc:subject>
  <dc:creator>Software University</dc:creator>
  <cp:keywords>VueJS, Fundamentals, Software University, SoftUni, programming, coding, software development, education, training, course</cp:keywords>
  <dc:description>https://softuni.bg/trainings/2430/vuejs-fundamentals-july-2019</dc:description>
  <cp:lastModifiedBy>Kiril Kirilov</cp:lastModifiedBy>
  <cp:revision>262</cp:revision>
  <dcterms:created xsi:type="dcterms:W3CDTF">2018-05-23T13:08:44Z</dcterms:created>
  <dcterms:modified xsi:type="dcterms:W3CDTF">2019-07-24T13:20:11Z</dcterms:modified>
  <cp:category>programming;computer programming;software development;web development</cp:category>
</cp:coreProperties>
</file>