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276" r:id="rId3"/>
    <p:sldId id="426" r:id="rId4"/>
    <p:sldId id="427" r:id="rId5"/>
    <p:sldId id="428" r:id="rId6"/>
    <p:sldId id="429" r:id="rId7"/>
    <p:sldId id="431" r:id="rId8"/>
    <p:sldId id="432" r:id="rId9"/>
    <p:sldId id="434" r:id="rId10"/>
    <p:sldId id="435" r:id="rId11"/>
    <p:sldId id="436" r:id="rId12"/>
    <p:sldId id="437" r:id="rId13"/>
    <p:sldId id="440" r:id="rId14"/>
    <p:sldId id="438" r:id="rId15"/>
    <p:sldId id="441" r:id="rId16"/>
    <p:sldId id="439" r:id="rId17"/>
    <p:sldId id="519" r:id="rId18"/>
    <p:sldId id="520" r:id="rId19"/>
    <p:sldId id="521" r:id="rId20"/>
    <p:sldId id="522" r:id="rId21"/>
    <p:sldId id="523" r:id="rId22"/>
    <p:sldId id="524" r:id="rId23"/>
    <p:sldId id="442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349" r:id="rId38"/>
    <p:sldId id="401" r:id="rId39"/>
    <p:sldId id="411" r:id="rId40"/>
    <p:sldId id="412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6"/>
          </p14:sldIdLst>
        </p14:section>
        <p14:section name="Filters" id="{F8620142-3529-4CCE-AB8D-71F7FB464CA4}">
          <p14:sldIdLst>
            <p14:sldId id="427"/>
            <p14:sldId id="428"/>
            <p14:sldId id="429"/>
            <p14:sldId id="431"/>
            <p14:sldId id="432"/>
            <p14:sldId id="434"/>
          </p14:sldIdLst>
        </p14:section>
        <p14:section name="Mixins" id="{D2CD6607-BC8A-40AB-ABEE-D8F70A0A92E3}">
          <p14:sldIdLst>
            <p14:sldId id="435"/>
            <p14:sldId id="436"/>
            <p14:sldId id="437"/>
            <p14:sldId id="440"/>
            <p14:sldId id="438"/>
            <p14:sldId id="441"/>
            <p14:sldId id="439"/>
          </p14:sldIdLst>
        </p14:section>
        <p14:section name="Creating Directives" id="{4E0749CB-750D-495F-A889-51E4C2B3ACC1}">
          <p14:sldIdLst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HTTP" id="{2EBF89EC-6817-4DD5-A22B-809EC874A4C6}">
          <p14:sldIdLst>
            <p14:sldId id="442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2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357" y="461752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gekit/vue-resource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0.gif"/><Relationship Id="rId4" Type="http://schemas.openxmlformats.org/officeDocument/2006/relationships/image" Target="../media/image67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AC85141-4465-4A5A-A7F0-125C49749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9" y="3987881"/>
            <a:ext cx="967098" cy="9670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Transforming Data, Connecting to a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Filters, Mixins and HTTP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FEA931-6107-469A-992E-D8DA57588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2EE50-A4B7-4C1D-9335-6AE1A980CC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29F4-ED74-4D6E-AD55-039A20C4DF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7670732-4EE4-49D0-842F-287075D6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37" y="1593071"/>
            <a:ext cx="2241090" cy="22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96357-2029-4CCA-BAE6-61EED0DD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Mixins are a flexible way to distribute </a:t>
            </a:r>
            <a:r>
              <a:rPr lang="en-US" b="1" dirty="0">
                <a:solidFill>
                  <a:schemeClr val="bg1"/>
                </a:solidFill>
              </a:rPr>
              <a:t>reusable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functionalities </a:t>
            </a:r>
            <a:r>
              <a:rPr lang="en-US" dirty="0"/>
              <a:t>for Vue components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object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component options</a:t>
            </a:r>
          </a:p>
          <a:p>
            <a:r>
              <a:rPr lang="en-US" dirty="0"/>
              <a:t>When a component uses a </a:t>
            </a:r>
            <a:r>
              <a:rPr lang="en-US" dirty="0" err="1"/>
              <a:t>mixin</a:t>
            </a:r>
            <a:r>
              <a:rPr lang="en-US" dirty="0"/>
              <a:t>, all options in the </a:t>
            </a:r>
            <a:r>
              <a:rPr lang="en-US" dirty="0" err="1"/>
              <a:t>mixin</a:t>
            </a:r>
            <a:r>
              <a:rPr lang="en-US" dirty="0"/>
              <a:t> will be "mixed" into the component's own </a:t>
            </a:r>
            <a:br>
              <a:rPr lang="en-US" dirty="0"/>
            </a:br>
            <a:r>
              <a:rPr lang="en-US" dirty="0"/>
              <a:t>options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DAEDE-1D9F-4F74-ABAC-3E35C2D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889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E29DBF-3048-4BAF-8CC1-37A82298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 Mixins are usually defined in separate files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94951-59C7-40E2-B10F-26683DC9D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099" y="2055067"/>
            <a:ext cx="9733048" cy="3724518"/>
          </a:xfrm>
        </p:spPr>
        <p:txBody>
          <a:bodyPr/>
          <a:lstStyle/>
          <a:p>
            <a:r>
              <a:rPr lang="en-US" dirty="0"/>
              <a:t>export const lengthMixin =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r>
              <a:rPr lang="en-US" dirty="0"/>
              <a:t>    </a:t>
            </a:r>
            <a:r>
              <a:rPr lang="en-US" dirty="0" err="1"/>
              <a:t>getLength</a:t>
            </a:r>
            <a:r>
              <a:rPr lang="en-US" dirty="0"/>
              <a:t>() {</a:t>
            </a:r>
          </a:p>
          <a:p>
            <a:r>
              <a:rPr lang="en-US" dirty="0"/>
              <a:t>     return `${</a:t>
            </a:r>
            <a:r>
              <a:rPr lang="en-US" dirty="0" err="1"/>
              <a:t>this.title.length</a:t>
            </a:r>
            <a:r>
              <a:rPr lang="en-US" dirty="0"/>
              <a:t>} (${length})`;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670EF6-3CAF-43B0-9437-368C60CD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Mixins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3310-7CFE-4EB8-91C0-EA80FCC4A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93841A5-7F40-4CF1-B21C-8D3569833480}"/>
              </a:ext>
            </a:extLst>
          </p:cNvPr>
          <p:cNvSpPr/>
          <p:nvPr/>
        </p:nvSpPr>
        <p:spPr bwMode="auto">
          <a:xfrm>
            <a:off x="3993682" y="2678151"/>
            <a:ext cx="3722962" cy="823332"/>
          </a:xfrm>
          <a:prstGeom prst="wedgeRoundRectCallout">
            <a:avLst>
              <a:gd name="adj1" fmla="val -58490"/>
              <a:gd name="adj2" fmla="val -15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contain any component option</a:t>
            </a:r>
          </a:p>
        </p:txBody>
      </p:sp>
    </p:spTree>
    <p:extLst>
      <p:ext uri="{BB962C8B-B14F-4D97-AF65-F5344CB8AC3E}">
        <p14:creationId xmlns:p14="http://schemas.microsoft.com/office/powerpoint/2010/main" val="34962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6BC47-7E4E-447D-997A-00E36B9334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Mixins are added to components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mixins</a:t>
            </a:r>
            <a:r>
              <a:rPr lang="en-US" dirty="0"/>
              <a:t>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property is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multiple mixins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E520-7888-426B-A5D3-DFA9DAB22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572" y="2894052"/>
            <a:ext cx="10554856" cy="1789771"/>
          </a:xfrm>
        </p:spPr>
        <p:txBody>
          <a:bodyPr/>
          <a:lstStyle/>
          <a:p>
            <a:r>
              <a:rPr lang="en-US" sz="2600" dirty="0"/>
              <a:t>export default {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bg1"/>
                </a:solidFill>
              </a:rPr>
              <a:t>mixins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 lengthMixin, reverseMixin 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FCD5D-6704-4AFA-9F4A-48217464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Local Mixins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2AC26-67A5-448B-9D4F-E4E8A828E3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A88266-B449-407B-8F83-3FAE16DB1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Overlapping options are merged using appropriate strategies</a:t>
            </a:r>
          </a:p>
          <a:p>
            <a:r>
              <a:rPr lang="en-US" dirty="0"/>
              <a:t>Data objects undergo a </a:t>
            </a:r>
            <a:r>
              <a:rPr lang="en-US" b="1" dirty="0">
                <a:solidFill>
                  <a:schemeClr val="bg1"/>
                </a:solidFill>
              </a:rPr>
              <a:t>recursive merge</a:t>
            </a:r>
          </a:p>
          <a:p>
            <a:pPr lvl="1"/>
            <a:r>
              <a:rPr lang="en-US" dirty="0"/>
              <a:t>The component's data taking </a:t>
            </a:r>
            <a:r>
              <a:rPr lang="en-US" b="1" dirty="0">
                <a:solidFill>
                  <a:schemeClr val="bg1"/>
                </a:solidFill>
              </a:rPr>
              <a:t>priority</a:t>
            </a:r>
            <a:r>
              <a:rPr lang="en-US" dirty="0"/>
              <a:t> in cases of conflicts</a:t>
            </a:r>
          </a:p>
          <a:p>
            <a:r>
              <a:rPr lang="en-US" dirty="0"/>
              <a:t>Mixin hooks will be called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component's own hooks</a:t>
            </a:r>
          </a:p>
          <a:p>
            <a:r>
              <a:rPr lang="en-US" dirty="0"/>
              <a:t>Options that expect object values, for example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, will be merged into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E3066D-3D4D-490C-ADEA-BA37B8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Mixins get Merged?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D8159-B104-4BCB-8D30-577C33D0E3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FB1D0F-255B-47FC-9E9D-537F03527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317" y="1199422"/>
            <a:ext cx="9226136" cy="5481089"/>
          </a:xfrm>
        </p:spPr>
        <p:txBody>
          <a:bodyPr/>
          <a:lstStyle/>
          <a:p>
            <a:r>
              <a:rPr lang="en-US" sz="2200" dirty="0"/>
              <a:t>var </a:t>
            </a:r>
            <a:r>
              <a:rPr lang="en-US" sz="2200" dirty="0" err="1"/>
              <a:t>mixin</a:t>
            </a:r>
            <a:r>
              <a:rPr lang="en-US" sz="2200" dirty="0"/>
              <a:t> =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r>
              <a:rPr lang="en-US" sz="2200" dirty="0"/>
              <a:t>    console.log('mixin hook called');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};</a:t>
            </a:r>
          </a:p>
          <a:p>
            <a:r>
              <a:rPr lang="en-US" sz="2200" dirty="0"/>
              <a:t>new Vue({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mixins</a:t>
            </a:r>
            <a:r>
              <a:rPr lang="en-US" sz="2200" dirty="0"/>
              <a:t>: [</a:t>
            </a:r>
            <a:r>
              <a:rPr lang="en-US" sz="2200" dirty="0" err="1"/>
              <a:t>mixin</a:t>
            </a:r>
            <a:r>
              <a:rPr lang="en-US" sz="2200" dirty="0"/>
              <a:t>],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r>
              <a:rPr lang="en-US" sz="2200" dirty="0"/>
              <a:t>    console.log('component hook called');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43AE1-E066-4610-874D-C860045D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Merge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BC24-C2BC-469D-93A5-96F2FD4241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E89AA3A-EB71-4DE7-B515-EED8212F31CC}"/>
              </a:ext>
            </a:extLst>
          </p:cNvPr>
          <p:cNvSpPr/>
          <p:nvPr/>
        </p:nvSpPr>
        <p:spPr bwMode="auto">
          <a:xfrm>
            <a:off x="6725731" y="2120590"/>
            <a:ext cx="3722962" cy="823332"/>
          </a:xfrm>
          <a:prstGeom prst="wedgeRoundRectCallout">
            <a:avLst>
              <a:gd name="adj1" fmla="val -58490"/>
              <a:gd name="adj2" fmla="val -15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called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600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26CE4-6271-4F69-95E1-810EEB5F2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apply a </a:t>
            </a:r>
            <a:r>
              <a:rPr lang="en-US" dirty="0" err="1"/>
              <a:t>mixin</a:t>
            </a:r>
            <a:r>
              <a:rPr lang="en-US" dirty="0"/>
              <a:t> globally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Use with caution!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will affect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Vue instance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BAC92-F422-4E76-BCFE-7B025EAFB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3429000"/>
            <a:ext cx="8877064" cy="2726473"/>
          </a:xfrm>
        </p:spPr>
        <p:txBody>
          <a:bodyPr/>
          <a:lstStyle/>
          <a:p>
            <a:r>
              <a:rPr lang="en-US" dirty="0"/>
              <a:t>Vue.</a:t>
            </a:r>
            <a:r>
              <a:rPr lang="en-US" dirty="0">
                <a:solidFill>
                  <a:schemeClr val="bg1"/>
                </a:solidFill>
              </a:rPr>
              <a:t>mixin</a:t>
            </a:r>
            <a:r>
              <a:rPr lang="en-US" dirty="0"/>
              <a:t>({</a:t>
            </a:r>
          </a:p>
          <a:p>
            <a:r>
              <a:rPr lang="en-US" dirty="0"/>
              <a:t> created: function() {</a:t>
            </a:r>
          </a:p>
          <a:p>
            <a:r>
              <a:rPr lang="en-US" dirty="0"/>
              <a:t>  console.log('Every component is affected!');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13E6A5-F646-431A-9D7C-D9CA9B6D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Mixins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953A-CE23-496E-9AD7-D998A00E6D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CFE2DD-E594-4DA3-A3B9-F0B4EF22A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Custom Directives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3F05-68E2-463E-B043-C01B49A38B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 descr="Резултат с изображение за js dom">
            <a:extLst>
              <a:ext uri="{FF2B5EF4-FFF2-40B4-BE49-F238E27FC236}">
                <a16:creationId xmlns:a16="http://schemas.microsoft.com/office/drawing/2014/main" id="{7BA99F65-8FFA-4965-BF3C-1F66E8D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82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also allows you to register your own custom directives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302" y="1839712"/>
            <a:ext cx="10163554" cy="3724518"/>
          </a:xfrm>
        </p:spPr>
        <p:txBody>
          <a:bodyPr/>
          <a:lstStyle/>
          <a:p>
            <a:r>
              <a:rPr lang="en-US" dirty="0" err="1"/>
              <a:t>Vue.directive</a:t>
            </a:r>
            <a:r>
              <a:rPr lang="en-US" dirty="0"/>
              <a:t>('</a:t>
            </a:r>
            <a:r>
              <a:rPr lang="en-US" dirty="0">
                <a:solidFill>
                  <a:schemeClr val="bg1"/>
                </a:solidFill>
              </a:rPr>
              <a:t>focus</a:t>
            </a:r>
            <a:r>
              <a:rPr lang="en-US" dirty="0"/>
              <a:t>', 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When the bound element is inserted into the DOM...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inserted</a:t>
            </a:r>
            <a:r>
              <a:rPr lang="en-US" dirty="0"/>
              <a:t>: function (el)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Focus the element</a:t>
            </a:r>
          </a:p>
          <a:p>
            <a:r>
              <a:rPr lang="en-US" dirty="0"/>
              <a:t>    </a:t>
            </a:r>
            <a:r>
              <a:rPr lang="en-US" dirty="0" err="1"/>
              <a:t>el.focus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Directives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1E7C21-F52E-44D0-AAAB-9EAE8312A6F5}"/>
              </a:ext>
            </a:extLst>
          </p:cNvPr>
          <p:cNvSpPr txBox="1">
            <a:spLocks/>
          </p:cNvSpPr>
          <p:nvPr/>
        </p:nvSpPr>
        <p:spPr>
          <a:xfrm>
            <a:off x="772302" y="5794630"/>
            <a:ext cx="1016355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v-focus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59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directive definition object can provide several </a:t>
            </a:r>
            <a:r>
              <a:rPr lang="en-US" b="1" dirty="0">
                <a:solidFill>
                  <a:schemeClr val="bg1"/>
                </a:solidFill>
              </a:rPr>
              <a:t>hook</a:t>
            </a:r>
            <a:r>
              <a:rPr lang="en-US" dirty="0"/>
              <a:t> functions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– called only once, when the directive is first bound to the element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- called when the bound element has been inserted </a:t>
            </a:r>
            <a:br>
              <a:rPr lang="en-US" dirty="0"/>
            </a:br>
            <a:r>
              <a:rPr lang="en-US" dirty="0"/>
              <a:t>into its parent node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 </a:t>
            </a:r>
            <a:r>
              <a:rPr lang="en-US" dirty="0"/>
              <a:t>- called after the containing component's VNode has updated, </a:t>
            </a:r>
            <a:r>
              <a:rPr lang="en-US" b="1" dirty="0"/>
              <a:t>but possibly before its children have updated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Functions</a:t>
            </a:r>
          </a:p>
        </p:txBody>
      </p:sp>
    </p:spTree>
    <p:extLst>
      <p:ext uri="{BB962C8B-B14F-4D97-AF65-F5344CB8AC3E}">
        <p14:creationId xmlns:p14="http://schemas.microsoft.com/office/powerpoint/2010/main" val="34161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Filters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 err="1"/>
              <a:t>Mixins</a:t>
            </a:r>
            <a:endParaRPr lang="en-US" dirty="0"/>
          </a:p>
          <a:p>
            <a:pPr marL="457200" indent="-457200">
              <a:lnSpc>
                <a:spcPts val="4000"/>
              </a:lnSpc>
            </a:pPr>
            <a:r>
              <a:rPr lang="en-US" dirty="0"/>
              <a:t>Creating </a:t>
            </a:r>
            <a:r>
              <a:rPr lang="en-US"/>
              <a:t>Custom Directives</a:t>
            </a:r>
            <a:endParaRPr lang="en-US" dirty="0"/>
          </a:p>
          <a:p>
            <a:pPr marL="457200" indent="-457200">
              <a:lnSpc>
                <a:spcPts val="4000"/>
              </a:lnSpc>
            </a:pPr>
            <a:r>
              <a:rPr lang="en-US" dirty="0"/>
              <a:t>HTTP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Using vue-resource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Intercepting Requests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Creating Custom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from directives to </a:t>
            </a:r>
            <a:r>
              <a:rPr lang="en-US" b="1" dirty="0">
                <a:solidFill>
                  <a:schemeClr val="bg1"/>
                </a:solidFill>
              </a:rPr>
              <a:t>change DOM </a:t>
            </a:r>
            <a:r>
              <a:rPr lang="en-US" dirty="0"/>
              <a:t>element </a:t>
            </a:r>
            <a:br>
              <a:rPr lang="en-US" dirty="0"/>
            </a:br>
            <a:r>
              <a:rPr lang="en-US" dirty="0"/>
              <a:t>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957" y="4453611"/>
            <a:ext cx="9166026" cy="1632920"/>
          </a:xfrm>
        </p:spPr>
        <p:txBody>
          <a:bodyPr/>
          <a:lstStyle/>
          <a:p>
            <a:r>
              <a:rPr lang="en-US" dirty="0"/>
              <a:t>Vue.directive('highlight',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r>
              <a:rPr lang="en-US" dirty="0"/>
              <a:t>  el.style.</a:t>
            </a:r>
            <a:r>
              <a:rPr lang="en-US" dirty="0">
                <a:solidFill>
                  <a:schemeClr val="bg1"/>
                </a:solidFill>
              </a:rPr>
              <a:t>backgroundColor</a:t>
            </a:r>
            <a:r>
              <a:rPr lang="en-US" dirty="0"/>
              <a:t> = binding.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Values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257447-2089-415D-B1AD-B25B0115BFBA}"/>
              </a:ext>
            </a:extLst>
          </p:cNvPr>
          <p:cNvSpPr txBox="1">
            <a:spLocks/>
          </p:cNvSpPr>
          <p:nvPr/>
        </p:nvSpPr>
        <p:spPr>
          <a:xfrm>
            <a:off x="836956" y="2525472"/>
            <a:ext cx="91660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 v-highlight=</a:t>
            </a:r>
            <a:r>
              <a:rPr lang="en-US" dirty="0">
                <a:solidFill>
                  <a:schemeClr val="bg1"/>
                </a:solidFill>
              </a:rPr>
              <a:t>"red"</a:t>
            </a:r>
            <a:r>
              <a:rPr lang="en-US" dirty="0"/>
              <a:t>&gt;</a:t>
            </a:r>
          </a:p>
          <a:p>
            <a:r>
              <a:rPr lang="en-US" dirty="0"/>
              <a:t>  Color this text red.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41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20819-5E1D-4E64-8A2A-C3BB62516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directive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F031C-D5E2-487D-845C-52C3B3C97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6" y="3429000"/>
            <a:ext cx="9414503" cy="1632920"/>
          </a:xfrm>
        </p:spPr>
        <p:txBody>
          <a:bodyPr/>
          <a:lstStyle/>
          <a:p>
            <a:r>
              <a:rPr lang="en-US" dirty="0"/>
              <a:t>Vue.directive('demo',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r>
              <a:rPr lang="en-US" dirty="0"/>
              <a:t>  console.log(binding.</a:t>
            </a:r>
            <a:r>
              <a:rPr lang="en-US" dirty="0">
                <a:solidFill>
                  <a:schemeClr val="bg1"/>
                </a:solidFill>
              </a:rPr>
              <a:t>arg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foo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CDBB2-94C5-4917-A82A-8ED32ED9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Arguments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B5074-A7B4-400D-8201-32FA55A0AE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035247-93EF-4535-AC74-2BDBEA208B16}"/>
              </a:ext>
            </a:extLst>
          </p:cNvPr>
          <p:cNvSpPr txBox="1">
            <a:spLocks/>
          </p:cNvSpPr>
          <p:nvPr/>
        </p:nvSpPr>
        <p:spPr>
          <a:xfrm>
            <a:off x="819387" y="2156018"/>
            <a:ext cx="9414503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id="hook-arguments-example" v-demo:</a:t>
            </a:r>
            <a:r>
              <a:rPr lang="en-US" dirty="0">
                <a:solidFill>
                  <a:schemeClr val="bg1"/>
                </a:solidFill>
              </a:rPr>
              <a:t>foo</a:t>
            </a:r>
            <a:r>
              <a:rPr lang="en-US" dirty="0"/>
              <a:t>="message"&gt;&lt;/div&gt;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0226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A598E-B8BE-4280-8380-4FEBE198A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custom </a:t>
            </a: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v-on</a:t>
            </a:r>
            <a:r>
              <a:rPr lang="en-US" dirty="0"/>
              <a:t> directive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Could be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v-event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directives accepts an argument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DOM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It also accepts a value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event handler 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FB79A-5DB0-4773-A39E-D4A804D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v-on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52ECA-D772-4B32-906D-A8E30264A2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16CD8B-A99E-46B7-BD05-C3EAF6B07C97}"/>
              </a:ext>
            </a:extLst>
          </p:cNvPr>
          <p:cNvSpPr txBox="1">
            <a:spLocks/>
          </p:cNvSpPr>
          <p:nvPr/>
        </p:nvSpPr>
        <p:spPr>
          <a:xfrm>
            <a:off x="888836" y="5508035"/>
            <a:ext cx="941450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v-event: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inputHandler</a:t>
            </a:r>
            <a:r>
              <a:rPr lang="en-US" dirty="0"/>
              <a:t>" type="text" /&gt;</a:t>
            </a:r>
          </a:p>
        </p:txBody>
      </p:sp>
    </p:spTree>
    <p:extLst>
      <p:ext uri="{BB962C8B-B14F-4D97-AF65-F5344CB8AC3E}">
        <p14:creationId xmlns:p14="http://schemas.microsoft.com/office/powerpoint/2010/main" val="22453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3070A-AC13-492F-AE43-B38FB75336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8527F6-B590-4AF0-8F38-3F6AA9D311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Reaching out to a Server, vue-resource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1A6F-8DF8-490E-97D0-825DB86CA6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68F9970-478F-4CB9-911D-921CE03B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83" y="1385091"/>
            <a:ext cx="2510633" cy="25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/>
            <a:r>
              <a:rPr lang="en-US" sz="3200" dirty="0"/>
              <a:t>Text-based client-server protocol for the Internet</a:t>
            </a:r>
          </a:p>
          <a:p>
            <a:pPr lvl="1"/>
            <a:r>
              <a:rPr lang="en-US" sz="3200" dirty="0"/>
              <a:t>For transferring Web resources (HTML files, images, styles, etc.)</a:t>
            </a:r>
          </a:p>
          <a:p>
            <a:pPr lvl="1"/>
            <a:r>
              <a:rPr lang="en-US" sz="3200" dirty="0"/>
              <a:t>Request-response based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5309"/>
            <a:ext cx="11998472" cy="525188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200" b="1" dirty="0">
                <a:solidFill>
                  <a:schemeClr val="bg1"/>
                </a:solidFill>
              </a:rPr>
              <a:t>HTTP</a:t>
            </a:r>
            <a:r>
              <a:rPr lang="en-GB" sz="3200" dirty="0"/>
              <a:t> defines 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 to indicate the desired action to be performed on the identified resource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2590800" y="2243430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D55-50D4-44DD-94F5-D15986562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97403" cy="5395066"/>
          </a:xfrm>
        </p:spPr>
        <p:txBody>
          <a:bodyPr>
            <a:normAutofit/>
          </a:bodyPr>
          <a:lstStyle/>
          <a:p>
            <a:r>
              <a:rPr lang="en-US" dirty="0"/>
              <a:t>A plugin Vue.js that provides services for </a:t>
            </a:r>
            <a:r>
              <a:rPr lang="en-US" b="1" dirty="0">
                <a:solidFill>
                  <a:schemeClr val="bg1"/>
                </a:solidFill>
              </a:rPr>
              <a:t>making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web requests</a:t>
            </a:r>
            <a:r>
              <a:rPr lang="en-US" dirty="0"/>
              <a:t> and handle responses</a:t>
            </a:r>
          </a:p>
          <a:p>
            <a:r>
              <a:rPr lang="en-US" dirty="0"/>
              <a:t>Supports the </a:t>
            </a:r>
            <a:r>
              <a:rPr lang="en-US" b="1" dirty="0">
                <a:solidFill>
                  <a:schemeClr val="bg1"/>
                </a:solidFill>
              </a:rPr>
              <a:t>Promise API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URI Templates</a:t>
            </a:r>
          </a:p>
          <a:p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 for request and response</a:t>
            </a:r>
          </a:p>
          <a:p>
            <a:pPr>
              <a:spcAft>
                <a:spcPts val="7000"/>
              </a:spcAft>
            </a:pPr>
            <a:r>
              <a:rPr lang="en-US" dirty="0"/>
              <a:t>Installation:</a:t>
            </a:r>
          </a:p>
          <a:p>
            <a:pPr>
              <a:spcAft>
                <a:spcPts val="7000"/>
              </a:spcAft>
            </a:pPr>
            <a:r>
              <a:rPr lang="en-US" dirty="0"/>
              <a:t>GitHub Repo: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https://github.com/pagekit/vue-resource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1E6088-1494-41BD-A90F-0D22E49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vue-resource?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20A4E-35B2-4C18-A5DE-B13B49CA55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FFD8A1-F3D0-4B43-980F-5418CE2FF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0682" y="4478780"/>
            <a:ext cx="8330995" cy="510471"/>
          </a:xfrm>
        </p:spPr>
        <p:txBody>
          <a:bodyPr/>
          <a:lstStyle/>
          <a:p>
            <a:pPr algn="ctr"/>
            <a:r>
              <a:rPr lang="en-US" dirty="0"/>
              <a:t>npm install vue-resource</a:t>
            </a:r>
          </a:p>
        </p:txBody>
      </p:sp>
    </p:spTree>
    <p:extLst>
      <p:ext uri="{BB962C8B-B14F-4D97-AF65-F5344CB8AC3E}">
        <p14:creationId xmlns:p14="http://schemas.microsoft.com/office/powerpoint/2010/main" val="19709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F2FBD3-D44C-477D-8CD8-7AE3C774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Include it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instance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root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base URL </a:t>
            </a:r>
            <a:r>
              <a:rPr lang="en-US" dirty="0"/>
              <a:t>of the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50A1AA-B5CB-4BEC-809A-F087CEDC1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58" y="2842152"/>
            <a:ext cx="10961435" cy="2155819"/>
          </a:xfrm>
        </p:spPr>
        <p:txBody>
          <a:bodyPr/>
          <a:lstStyle/>
          <a:p>
            <a:r>
              <a:rPr lang="en-US" dirty="0"/>
              <a:t>import VueResource from '</a:t>
            </a:r>
            <a:r>
              <a:rPr lang="en-US" dirty="0">
                <a:solidFill>
                  <a:schemeClr val="bg1"/>
                </a:solidFill>
              </a:rPr>
              <a:t>vue-resource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Vue.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(VueResource); </a:t>
            </a:r>
            <a:r>
              <a:rPr lang="en-US" i="1" dirty="0">
                <a:solidFill>
                  <a:schemeClr val="accent2"/>
                </a:solidFill>
              </a:rPr>
              <a:t>// Included inside each instance</a:t>
            </a:r>
          </a:p>
          <a:p>
            <a:r>
              <a:rPr lang="en-US" dirty="0"/>
              <a:t>Vue.http.options.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= '</a:t>
            </a:r>
            <a:r>
              <a:rPr lang="en-US" dirty="0">
                <a:solidFill>
                  <a:schemeClr val="bg1"/>
                </a:solidFill>
              </a:rPr>
              <a:t>https://reqres.in/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/>
              <a:t>'; </a:t>
            </a:r>
            <a:r>
              <a:rPr lang="en-US" i="1" dirty="0">
                <a:solidFill>
                  <a:schemeClr val="accent2"/>
                </a:solidFill>
              </a:rPr>
              <a:t>// base URL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FE6560-F707-46C8-A577-B66B3D7D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7C0B4-BA2E-46E3-898E-C3BEE30F94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D2302-92BE-486A-A7F6-4EF2C3E86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 the HTTP resource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F4D0-2F80-4D15-8BE7-804331270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0479" y="1960342"/>
            <a:ext cx="9190372" cy="4245905"/>
          </a:xfrm>
        </p:spPr>
        <p:txBody>
          <a:bodyPr/>
          <a:lstStyle/>
          <a:p>
            <a:r>
              <a:rPr lang="en-US" dirty="0"/>
              <a:t>methods: {</a:t>
            </a:r>
          </a:p>
          <a:p>
            <a:r>
              <a:rPr lang="en-US" dirty="0"/>
              <a:t> fetchData() {</a:t>
            </a:r>
          </a:p>
          <a:p>
            <a:r>
              <a:rPr lang="en-US" dirty="0"/>
              <a:t>  this.$</a:t>
            </a:r>
            <a:r>
              <a:rPr lang="en-US" dirty="0" err="1"/>
              <a:t>http.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users</a:t>
            </a:r>
            <a:r>
              <a:rPr lang="en-US" dirty="0"/>
              <a:t>")</a:t>
            </a:r>
          </a:p>
          <a:p>
            <a:r>
              <a:rPr lang="en-US" dirty="0"/>
              <a:t>   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/>
              <a:t>((res) =&gt; {</a:t>
            </a:r>
          </a:p>
          <a:p>
            <a:r>
              <a:rPr lang="en-US" dirty="0"/>
              <a:t>     const users = </a:t>
            </a:r>
            <a:r>
              <a:rPr lang="en-US" dirty="0" err="1"/>
              <a:t>res.</a:t>
            </a:r>
            <a:r>
              <a:rPr lang="en-US" dirty="0" err="1">
                <a:solidFill>
                  <a:schemeClr val="bg1"/>
                </a:solidFill>
              </a:rPr>
              <a:t>data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Array of users  </a:t>
            </a:r>
            <a:r>
              <a:rPr lang="en-US" dirty="0"/>
              <a:t>     </a:t>
            </a:r>
          </a:p>
          <a:p>
            <a:r>
              <a:rPr lang="en-US" dirty="0"/>
              <a:t>   }).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/>
              <a:t>(</a:t>
            </a:r>
            <a:r>
              <a:rPr lang="en-US" dirty="0" err="1"/>
              <a:t>console.error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AA5E8B-D1E3-453E-8F5F-9DDE8712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GET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BBE07-57A9-4486-9F81-B190F3964B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D71E9C-C44D-49E4-8F28-5B636DAD5D77}"/>
              </a:ext>
            </a:extLst>
          </p:cNvPr>
          <p:cNvSpPr/>
          <p:nvPr/>
        </p:nvSpPr>
        <p:spPr bwMode="auto">
          <a:xfrm>
            <a:off x="5375665" y="3072596"/>
            <a:ext cx="3320863" cy="497456"/>
          </a:xfrm>
          <a:prstGeom prst="wedgeRoundRectCallout">
            <a:avLst>
              <a:gd name="adj1" fmla="val -56138"/>
              <a:gd name="adj2" fmla="val 17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404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6AA62E-F8D1-4AA3-A823-CD5225C4E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Receives the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2F74-CCA2-4C33-805D-9D00DFE6E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661" y="1995845"/>
            <a:ext cx="9569752" cy="3315456"/>
          </a:xfrm>
        </p:spPr>
        <p:txBody>
          <a:bodyPr/>
          <a:lstStyle/>
          <a:p>
            <a:r>
              <a:rPr lang="en-US" dirty="0"/>
              <a:t>submit()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payload</a:t>
            </a:r>
            <a:r>
              <a:rPr lang="en-US" dirty="0"/>
              <a:t> = { name: 'peter', job: 'Mechanic' };</a:t>
            </a:r>
          </a:p>
          <a:p>
            <a:r>
              <a:rPr lang="en-US" dirty="0"/>
              <a:t>  this.$</a:t>
            </a:r>
            <a:r>
              <a:rPr lang="en-US" dirty="0" err="1"/>
              <a:t>http.</a:t>
            </a:r>
            <a:r>
              <a:rPr lang="en-US" dirty="0" err="1">
                <a:solidFill>
                  <a:schemeClr val="bg1"/>
                </a:solidFill>
              </a:rPr>
              <a:t>post</a:t>
            </a:r>
            <a:r>
              <a:rPr lang="en-US" dirty="0"/>
              <a:t>("users", payload).then(res =&gt; {</a:t>
            </a:r>
          </a:p>
          <a:p>
            <a:r>
              <a:rPr lang="en-US" dirty="0"/>
              <a:t>    console.log(res);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EE63-9C6D-4BFB-8EBB-38A79FC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POST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0781-7D8A-4E29-A51C-1647DDCF5A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C2DBC-4FC1-4508-9E07-E55A1E2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94D76D-9276-4AA8-ADA9-7105A5C54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Interceptors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request/response right </a:t>
            </a:r>
            <a:br>
              <a:rPr lang="en-US" dirty="0"/>
            </a:br>
            <a:r>
              <a:rPr lang="en-US" dirty="0"/>
              <a:t>before/after it is sent/received</a:t>
            </a:r>
          </a:p>
          <a:p>
            <a:r>
              <a:rPr lang="en-US" dirty="0"/>
              <a:t>Can add a specific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to every request 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transform the data </a:t>
            </a:r>
            <a:r>
              <a:rPr lang="en-US" dirty="0"/>
              <a:t>in a response before </a:t>
            </a:r>
            <a:br>
              <a:rPr lang="en-US" dirty="0"/>
            </a:br>
            <a:r>
              <a:rPr lang="en-US" dirty="0"/>
              <a:t>returning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save a token </a:t>
            </a:r>
            <a:r>
              <a:rPr lang="en-US" dirty="0"/>
              <a:t>after successful login and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F5786-412B-4AC5-B341-19EA6A94E5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DA7DD-0614-4359-93AC-F3434396A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including the vue-resource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to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interceptor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95C9E-E5AD-4375-9CB4-D9569BC48E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380" y="2560049"/>
            <a:ext cx="9131833" cy="3743474"/>
          </a:xfrm>
        </p:spPr>
        <p:txBody>
          <a:bodyPr/>
          <a:lstStyle/>
          <a:p>
            <a:r>
              <a:rPr lang="en-US" dirty="0"/>
              <a:t>Vue.http.interceptors.</a:t>
            </a:r>
            <a:r>
              <a:rPr lang="en-US" dirty="0">
                <a:solidFill>
                  <a:schemeClr val="bg1"/>
                </a:solidFill>
              </a:rPr>
              <a:t>push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request, next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=&gt; {</a:t>
            </a:r>
          </a:p>
          <a:p>
            <a:r>
              <a:rPr lang="en-US" dirty="0"/>
              <a:t>  if (request.</a:t>
            </a:r>
            <a:r>
              <a:rPr lang="en-US" dirty="0">
                <a:solidFill>
                  <a:schemeClr val="bg1"/>
                </a:solidFill>
              </a:rPr>
              <a:t>method</a:t>
            </a:r>
            <a:r>
              <a:rPr lang="en-US" dirty="0"/>
              <a:t> === 'GET') {</a:t>
            </a:r>
          </a:p>
          <a:p>
            <a:r>
              <a:rPr lang="en-US" dirty="0"/>
              <a:t>    alert('GET request was send.');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next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6A04EB-FF4B-4833-B383-FD547AE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0C0E-D5B7-41E7-9698-6E28255315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63779F-0E74-422D-97F1-A4D05E671DA3}"/>
              </a:ext>
            </a:extLst>
          </p:cNvPr>
          <p:cNvSpPr/>
          <p:nvPr/>
        </p:nvSpPr>
        <p:spPr bwMode="auto">
          <a:xfrm>
            <a:off x="2836745" y="4872588"/>
            <a:ext cx="3651603" cy="954280"/>
          </a:xfrm>
          <a:prstGeom prst="wedgeRoundRectCallout">
            <a:avLst>
              <a:gd name="adj1" fmla="val -56138"/>
              <a:gd name="adj2" fmla="val 17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to the next interceptor/request</a:t>
            </a:r>
          </a:p>
        </p:txBody>
      </p:sp>
    </p:spTree>
    <p:extLst>
      <p:ext uri="{BB962C8B-B14F-4D97-AF65-F5344CB8AC3E}">
        <p14:creationId xmlns:p14="http://schemas.microsoft.com/office/powerpoint/2010/main" val="18350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8C3CE-24DC-41CC-B60B-D57623767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inside the next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239" y="1956097"/>
            <a:ext cx="10649522" cy="2713179"/>
          </a:xfrm>
        </p:spPr>
        <p:txBody>
          <a:bodyPr/>
          <a:lstStyle/>
          <a:p>
            <a:r>
              <a:rPr lang="en-US" dirty="0"/>
              <a:t>next((response) =&gt; {</a:t>
            </a:r>
          </a:p>
          <a:p>
            <a:r>
              <a:rPr lang="en-US" dirty="0"/>
              <a:t>    if (</a:t>
            </a:r>
            <a:r>
              <a:rPr lang="en-US" dirty="0" err="1"/>
              <a:t>response.</a:t>
            </a:r>
            <a:r>
              <a:rPr lang="en-US" dirty="0" err="1">
                <a:solidFill>
                  <a:schemeClr val="bg1"/>
                </a:solidFill>
              </a:rPr>
              <a:t>method</a:t>
            </a:r>
            <a:r>
              <a:rPr lang="en-US" dirty="0"/>
              <a:t> == 'GET' &amp;&amp; </a:t>
            </a:r>
            <a:r>
              <a:rPr lang="en-US" dirty="0" err="1"/>
              <a:t>response.</a:t>
            </a:r>
            <a:r>
              <a:rPr lang="en-US" dirty="0" err="1">
                <a:solidFill>
                  <a:schemeClr val="bg1"/>
                </a:solidFill>
              </a:rPr>
              <a:t>status</a:t>
            </a:r>
            <a:r>
              <a:rPr lang="en-US" dirty="0"/>
              <a:t> === 200) {</a:t>
            </a:r>
          </a:p>
          <a:p>
            <a:r>
              <a:rPr lang="en-US" dirty="0"/>
              <a:t>      alert('Fetched Data successfully!');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Responses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7E0B-F045-4585-A583-925601F694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68F151-78F6-47C7-80C2-EAA6C2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1FC8C2-9166-49EB-86D9-124328356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275570"/>
            <a:ext cx="10036163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'vue-resource' </a:t>
            </a:r>
            <a:r>
              <a:rPr lang="en-US" dirty="0"/>
              <a:t>library can be used to create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HTTP actions - called resources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endpoints dynamically </a:t>
            </a:r>
            <a:r>
              <a:rPr lang="en-US" dirty="0"/>
              <a:t>using Template URI's</a:t>
            </a:r>
          </a:p>
          <a:p>
            <a:r>
              <a:rPr lang="en-US" dirty="0"/>
              <a:t>Export custom resources </a:t>
            </a:r>
            <a:r>
              <a:rPr lang="en-US" b="1" dirty="0">
                <a:solidFill>
                  <a:schemeClr val="bg1"/>
                </a:solidFill>
              </a:rPr>
              <a:t>inside mixins </a:t>
            </a:r>
            <a:r>
              <a:rPr lang="en-US" dirty="0"/>
              <a:t>so that they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reused</a:t>
            </a:r>
          </a:p>
          <a:p>
            <a:r>
              <a:rPr lang="en-US" dirty="0"/>
              <a:t>Create your own </a:t>
            </a:r>
            <a:r>
              <a:rPr lang="en-US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EA709-2897-4396-926D-1EC609157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C008E3-71C7-4601-854D-00F8C45C4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822" y="1258401"/>
            <a:ext cx="10688259" cy="5288314"/>
          </a:xfrm>
        </p:spPr>
        <p:txBody>
          <a:bodyPr/>
          <a:lstStyle/>
          <a:p>
            <a:r>
              <a:rPr lang="en-US" sz="2300" dirty="0"/>
              <a:t>data: {</a:t>
            </a:r>
          </a:p>
          <a:p>
            <a:r>
              <a:rPr lang="en-US" sz="2300" dirty="0"/>
              <a:t>  userResource: {}</a:t>
            </a:r>
          </a:p>
          <a:p>
            <a:r>
              <a:rPr lang="en-US" sz="2300" dirty="0"/>
              <a:t>},</a:t>
            </a:r>
          </a:p>
          <a:p>
            <a:r>
              <a:rPr lang="en-US" sz="2300" dirty="0">
                <a:solidFill>
                  <a:schemeClr val="bg1"/>
                </a:solidFill>
              </a:rPr>
              <a:t>created</a:t>
            </a:r>
            <a:r>
              <a:rPr lang="en-US" sz="2300" dirty="0"/>
              <a:t>() {</a:t>
            </a:r>
          </a:p>
          <a:p>
            <a:r>
              <a:rPr lang="en-US" sz="2300" dirty="0"/>
              <a:t> const customActions = {</a:t>
            </a:r>
          </a:p>
          <a:p>
            <a:r>
              <a:rPr lang="en-US" sz="2300" dirty="0"/>
              <a:t>    </a:t>
            </a:r>
            <a:r>
              <a:rPr lang="en-US" sz="2300" dirty="0">
                <a:solidFill>
                  <a:schemeClr val="bg1"/>
                </a:solidFill>
              </a:rPr>
              <a:t>getFirstPage</a:t>
            </a:r>
            <a:r>
              <a:rPr lang="en-US" sz="2300" dirty="0"/>
              <a:t>: { method: "GET", url: "</a:t>
            </a:r>
            <a:r>
              <a:rPr lang="en-US" sz="2300" dirty="0" err="1"/>
              <a:t>users?page</a:t>
            </a:r>
            <a:r>
              <a:rPr lang="en-US" sz="2300" dirty="0"/>
              <a:t>=1" }</a:t>
            </a:r>
          </a:p>
          <a:p>
            <a:r>
              <a:rPr lang="en-US" sz="2300" dirty="0"/>
              <a:t> };</a:t>
            </a:r>
          </a:p>
          <a:p>
            <a:r>
              <a:rPr lang="en-US" sz="2300" dirty="0"/>
              <a:t> </a:t>
            </a:r>
          </a:p>
          <a:p>
            <a:r>
              <a:rPr lang="en-US" sz="2300" dirty="0"/>
              <a:t> this.userResource = this.</a:t>
            </a:r>
            <a:r>
              <a:rPr lang="en-US" sz="2300" dirty="0">
                <a:solidFill>
                  <a:schemeClr val="bg1"/>
                </a:solidFill>
              </a:rPr>
              <a:t>$resource</a:t>
            </a:r>
            <a:r>
              <a:rPr lang="en-US" sz="2300" dirty="0"/>
              <a:t>("", {}, </a:t>
            </a:r>
            <a:r>
              <a:rPr lang="en-US" sz="2300" dirty="0">
                <a:solidFill>
                  <a:schemeClr val="bg1"/>
                </a:solidFill>
              </a:rPr>
              <a:t>customActions</a:t>
            </a:r>
            <a:r>
              <a:rPr lang="en-US" sz="2300" dirty="0"/>
              <a:t>);</a:t>
            </a:r>
          </a:p>
          <a:p>
            <a:r>
              <a:rPr lang="en-US" sz="23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D6F9B-1594-49BD-AD17-7DFF2154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022FC-9D2A-41A6-A0E1-8517204C3A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625E479-341E-4BC2-BC2F-C40337B3DCB0}"/>
              </a:ext>
            </a:extLst>
          </p:cNvPr>
          <p:cNvSpPr/>
          <p:nvPr/>
        </p:nvSpPr>
        <p:spPr bwMode="auto">
          <a:xfrm>
            <a:off x="4723911" y="2732504"/>
            <a:ext cx="3787791" cy="934824"/>
          </a:xfrm>
          <a:prstGeom prst="wedgeRoundRectCallout">
            <a:avLst>
              <a:gd name="adj1" fmla="val -54539"/>
              <a:gd name="adj2" fmla="val 3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 functions here</a:t>
            </a:r>
          </a:p>
        </p:txBody>
      </p:sp>
    </p:spTree>
    <p:extLst>
      <p:ext uri="{BB962C8B-B14F-4D97-AF65-F5344CB8AC3E}">
        <p14:creationId xmlns:p14="http://schemas.microsoft.com/office/powerpoint/2010/main" val="16596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16C6A-8515-4CC8-93B8-5E3ADFA60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Call the Resource inside the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2453-2425-418C-9085-9BD8A66D4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843" y="1840203"/>
            <a:ext cx="7264297" cy="4239584"/>
          </a:xfrm>
        </p:spPr>
        <p:txBody>
          <a:bodyPr/>
          <a:lstStyle/>
          <a:p>
            <a:r>
              <a:rPr lang="en-US" dirty="0"/>
              <a:t>fetchData() {</a:t>
            </a:r>
          </a:p>
          <a:p>
            <a:r>
              <a:rPr lang="en-US" dirty="0"/>
              <a:t>   this.userResource</a:t>
            </a:r>
          </a:p>
          <a:p>
            <a:r>
              <a:rPr lang="en-US" dirty="0"/>
              <a:t>     .</a:t>
            </a:r>
            <a:r>
              <a:rPr lang="en-US" dirty="0">
                <a:solidFill>
                  <a:schemeClr val="bg1"/>
                </a:solidFill>
              </a:rPr>
              <a:t>getFirstPage()</a:t>
            </a:r>
          </a:p>
          <a:p>
            <a:r>
              <a:rPr lang="en-US" dirty="0"/>
              <a:t>     .then(data =&gt; {</a:t>
            </a:r>
          </a:p>
          <a:p>
            <a:r>
              <a:rPr lang="en-US" dirty="0"/>
              <a:t>        </a:t>
            </a:r>
            <a:r>
              <a:rPr lang="en-US" dirty="0" err="1"/>
              <a:t>this.users</a:t>
            </a:r>
            <a:r>
              <a:rPr lang="en-US" dirty="0"/>
              <a:t> = </a:t>
            </a:r>
            <a:r>
              <a:rPr lang="en-US" dirty="0" err="1"/>
              <a:t>data.data</a:t>
            </a:r>
            <a:r>
              <a:rPr lang="en-US" dirty="0"/>
              <a:t>;</a:t>
            </a:r>
          </a:p>
          <a:p>
            <a:r>
              <a:rPr lang="en-US" dirty="0"/>
              <a:t>      })</a:t>
            </a:r>
          </a:p>
          <a:p>
            <a:r>
              <a:rPr lang="en-US" dirty="0"/>
              <a:t>     .catch(</a:t>
            </a:r>
            <a:r>
              <a:rPr lang="en-US" dirty="0" err="1"/>
              <a:t>console.error</a:t>
            </a:r>
            <a:r>
              <a:rPr lang="en-US" dirty="0"/>
              <a:t>);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BAD10-88F7-45B6-96B0-23313B0B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5BA5-C5FC-4449-ABAE-25211C01FA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E87A9-D06E-4E8E-874F-3DC882CA8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user resource becomes a </a:t>
            </a:r>
            <a:r>
              <a:rPr lang="en-US" b="1" dirty="0">
                <a:solidFill>
                  <a:schemeClr val="bg1"/>
                </a:solidFill>
              </a:rPr>
              <a:t>user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17AF-4245-443C-8808-6BE3BE7661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3737" y="1898568"/>
            <a:ext cx="10464521" cy="3636471"/>
          </a:xfrm>
        </p:spPr>
        <p:txBody>
          <a:bodyPr/>
          <a:lstStyle/>
          <a:p>
            <a:r>
              <a:rPr lang="en-US" sz="2300" dirty="0"/>
              <a:t>export const </a:t>
            </a:r>
            <a:r>
              <a:rPr lang="en-US" sz="2300" dirty="0">
                <a:solidFill>
                  <a:schemeClr val="bg1"/>
                </a:solidFill>
              </a:rPr>
              <a:t>userService</a:t>
            </a:r>
            <a:r>
              <a:rPr lang="en-US" sz="2300" dirty="0"/>
              <a:t> = {</a:t>
            </a:r>
          </a:p>
          <a:p>
            <a:r>
              <a:rPr lang="en-US" sz="2300" dirty="0"/>
              <a:t>  data: { userResource: {} },</a:t>
            </a:r>
          </a:p>
          <a:p>
            <a:r>
              <a:rPr lang="en-US" sz="2300" dirty="0"/>
              <a:t>  created() {</a:t>
            </a:r>
          </a:p>
          <a:p>
            <a:r>
              <a:rPr lang="en-US" sz="2300" dirty="0"/>
              <a:t>    const customActions = { </a:t>
            </a:r>
            <a:r>
              <a:rPr lang="en-US" sz="2300" i="1" dirty="0">
                <a:solidFill>
                  <a:schemeClr val="accent2"/>
                </a:solidFill>
              </a:rPr>
              <a:t>// All User Functions Here </a:t>
            </a:r>
            <a:r>
              <a:rPr lang="en-US" sz="2300" dirty="0"/>
              <a:t>};</a:t>
            </a:r>
          </a:p>
          <a:p>
            <a:r>
              <a:rPr lang="en-US" sz="2300" dirty="0"/>
              <a:t>    this.userResource = this.$resource("", {}, customActions);</a:t>
            </a:r>
          </a:p>
          <a:p>
            <a:r>
              <a:rPr lang="en-US" sz="2300" dirty="0"/>
              <a:t>  }</a:t>
            </a:r>
          </a:p>
          <a:p>
            <a:r>
              <a:rPr lang="en-US" sz="2300" dirty="0"/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A7CAD-5C83-46B7-8A13-EB5505C8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 Mixin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23A0-ED83-4482-8A4D-943EF8F836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4D38D9-4007-4D7B-9F57-E51B848FA3F0}"/>
              </a:ext>
            </a:extLst>
          </p:cNvPr>
          <p:cNvSpPr txBox="1">
            <a:spLocks/>
          </p:cNvSpPr>
          <p:nvPr/>
        </p:nvSpPr>
        <p:spPr>
          <a:xfrm>
            <a:off x="863736" y="5809699"/>
            <a:ext cx="10464521" cy="5720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mixins: [ userService ]</a:t>
            </a:r>
          </a:p>
        </p:txBody>
      </p:sp>
    </p:spTree>
    <p:extLst>
      <p:ext uri="{BB962C8B-B14F-4D97-AF65-F5344CB8AC3E}">
        <p14:creationId xmlns:p14="http://schemas.microsoft.com/office/powerpoint/2010/main" val="2535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271238"/>
            <a:ext cx="8635244" cy="52803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Filters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</a:p>
          <a:p>
            <a:pPr>
              <a:buClr>
                <a:schemeClr val="bg2"/>
              </a:buClr>
            </a:pPr>
            <a:r>
              <a:rPr lang="en-US" dirty="0"/>
              <a:t>Mixins extract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code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HTTP Methods – </a:t>
            </a:r>
            <a:r>
              <a:rPr lang="en-US" b="1" dirty="0">
                <a:solidFill>
                  <a:schemeClr val="bg1"/>
                </a:solidFill>
              </a:rPr>
              <a:t>GET, POST, PUT, DELETE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vue-resource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Intercepting Requests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Creating Custom Resources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136775" y="643087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540E-631F-4EAC-B0B2-E7974C454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CC46E-9D9E-498D-BFE7-DF03F9C22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D81E-9393-4C8D-BCBC-58EB6AB41B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F730FFB-7227-4C24-827A-562AFDF9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04" y="1582706"/>
            <a:ext cx="2141801" cy="21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14E3-7EAD-46BA-B52B-A404A0D2E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apply common </a:t>
            </a:r>
            <a:r>
              <a:rPr lang="en-US" b="1" dirty="0">
                <a:solidFill>
                  <a:schemeClr val="bg1"/>
                </a:solidFill>
              </a:rPr>
              <a:t>text formatting </a:t>
            </a:r>
            <a:r>
              <a:rPr lang="en-US" dirty="0"/>
              <a:t>inside a </a:t>
            </a:r>
            <a:br>
              <a:rPr lang="en-US" dirty="0"/>
            </a:br>
            <a:r>
              <a:rPr lang="en-US" dirty="0"/>
              <a:t>template</a:t>
            </a:r>
          </a:p>
          <a:p>
            <a:r>
              <a:rPr lang="en-US" dirty="0"/>
              <a:t>Appended at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 JavaScript expression</a:t>
            </a:r>
          </a:p>
          <a:p>
            <a:pPr lvl="1"/>
            <a:r>
              <a:rPr lang="en-US" dirty="0"/>
              <a:t>Denoted by the pipe </a:t>
            </a:r>
            <a:r>
              <a:rPr lang="en-US" b="1" dirty="0">
                <a:solidFill>
                  <a:schemeClr val="bg1"/>
                </a:solidFill>
              </a:rPr>
              <a:t>"|"</a:t>
            </a:r>
            <a:r>
              <a:rPr lang="en-US" dirty="0"/>
              <a:t> symbol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BBE3C7-AB95-451F-8015-3F08CAA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ED52E-B8EA-4B24-9B56-9348349EA8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510" y="3896167"/>
            <a:ext cx="8887723" cy="2139723"/>
          </a:xfrm>
        </p:spPr>
        <p:txBody>
          <a:bodyPr/>
          <a:lstStyle/>
          <a:p>
            <a:r>
              <a:rPr lang="en-US" dirty="0"/>
              <a:t>&lt;p&gt;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Reverses a string</a:t>
            </a:r>
          </a:p>
          <a:p>
            <a:r>
              <a:rPr lang="en-US" dirty="0"/>
              <a:t>  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reverse }}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804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4F75D7-76EE-4E16-9BDB-B7A7DA26E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property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used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inside the file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D09423-4A91-465C-9E2F-E0F6B8A59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7" y="2714108"/>
            <a:ext cx="10354136" cy="2649629"/>
          </a:xfrm>
        </p:spPr>
        <p:txBody>
          <a:bodyPr/>
          <a:lstStyle/>
          <a:p>
            <a:r>
              <a:rPr lang="en-US" dirty="0"/>
              <a:t>filters: {</a:t>
            </a:r>
          </a:p>
          <a:p>
            <a:r>
              <a:rPr lang="en-US" dirty="0"/>
              <a:t>  reverse(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 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232455-8A6B-45BB-9CE5-4D896EC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Local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1CA9-B9D5-485E-AFCF-FCF68D0D0D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5914E9A-04B4-4671-8573-0E1AE615CFD4}"/>
              </a:ext>
            </a:extLst>
          </p:cNvPr>
          <p:cNvSpPr txBox="1">
            <a:spLocks/>
          </p:cNvSpPr>
          <p:nvPr/>
        </p:nvSpPr>
        <p:spPr>
          <a:xfrm>
            <a:off x="819388" y="5803499"/>
            <a:ext cx="10354136" cy="5936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{{ text | reverse }}</a:t>
            </a:r>
          </a:p>
        </p:txBody>
      </p:sp>
    </p:spTree>
    <p:extLst>
      <p:ext uri="{BB962C8B-B14F-4D97-AF65-F5344CB8AC3E}">
        <p14:creationId xmlns:p14="http://schemas.microsoft.com/office/powerpoint/2010/main" val="4375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3CEC2-214C-4494-8AFB-357DD6E7A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globally to use inside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</a:t>
            </a:r>
            <a:r>
              <a:rPr lang="en-US" b="1" dirty="0">
                <a:solidFill>
                  <a:schemeClr val="bg1"/>
                </a:solidFill>
              </a:rPr>
              <a:t>main.js </a:t>
            </a:r>
            <a:r>
              <a:rPr lang="en-US" dirty="0"/>
              <a:t>before creating the root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AEB9-84D2-4102-8B48-AAE64FF9F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632" y="2905571"/>
            <a:ext cx="8737207" cy="1632920"/>
          </a:xfrm>
        </p:spPr>
        <p:txBody>
          <a:bodyPr/>
          <a:lstStyle/>
          <a:p>
            <a:r>
              <a:rPr lang="en-US" dirty="0" err="1"/>
              <a:t>Vue.filter</a:t>
            </a:r>
            <a:r>
              <a:rPr lang="en-US" dirty="0"/>
              <a:t>('reverse', function 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DD377-2B29-4094-B42E-824F207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6CEE-F499-4190-9873-DC6C679BB8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7E9DEE-F61D-42ED-8127-EC77E7986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be chained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Useful for multiple transformations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The second filter will receive the </a:t>
            </a:r>
            <a:r>
              <a:rPr lang="en-US" sz="3300" b="1" dirty="0">
                <a:solidFill>
                  <a:schemeClr val="bg1"/>
                </a:solidFill>
              </a:rPr>
              <a:t>transformed data </a:t>
            </a:r>
            <a:r>
              <a:rPr lang="en-US" sz="3300" dirty="0"/>
              <a:t>from the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BF17-04A4-47BE-85BC-6285F9672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3629723"/>
            <a:ext cx="10747024" cy="540834"/>
          </a:xfrm>
        </p:spPr>
        <p:txBody>
          <a:bodyPr/>
          <a:lstStyle/>
          <a:p>
            <a:pPr algn="ctr"/>
            <a:r>
              <a:rPr lang="en-US" dirty="0"/>
              <a:t>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lowercase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capitalize }}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AE6629-5ABD-42A4-8BA7-77A06AF6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74243-25EC-4952-98B6-32D01361E9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89A305-A7FD-4670-B5A0-2BC6CA4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vs Computed 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CBEA2-8CED-470D-8F01-22AEDD383D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CA85D47-7FAA-4E35-9466-D5D7C2D99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675139" cy="4824103"/>
          </a:xfrm>
        </p:spPr>
        <p:txBody>
          <a:bodyPr/>
          <a:lstStyle/>
          <a:p>
            <a:r>
              <a:rPr lang="en-US" b="1" dirty="0"/>
              <a:t>Filter</a:t>
            </a:r>
          </a:p>
          <a:p>
            <a:r>
              <a:rPr lang="en-US" dirty="0"/>
              <a:t>Can be bad for performance</a:t>
            </a:r>
          </a:p>
          <a:p>
            <a:r>
              <a:rPr lang="en-US" dirty="0"/>
              <a:t>Re-runs the filter on each </a:t>
            </a:r>
            <a:br>
              <a:rPr lang="en-US" dirty="0"/>
            </a:br>
            <a:r>
              <a:rPr lang="en-US" dirty="0"/>
              <a:t>re-render</a:t>
            </a:r>
          </a:p>
          <a:p>
            <a:r>
              <a:rPr lang="en-US" dirty="0"/>
              <a:t>Can be reused if registered </a:t>
            </a:r>
            <a:br>
              <a:rPr lang="en-US" dirty="0"/>
            </a:br>
            <a:r>
              <a:rPr lang="en-US" dirty="0"/>
              <a:t>globally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EDF2E6-928D-4E2E-B23E-6D91DC8003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10508" y="1195931"/>
            <a:ext cx="5991090" cy="4824103"/>
          </a:xfrm>
        </p:spPr>
        <p:txBody>
          <a:bodyPr/>
          <a:lstStyle/>
          <a:p>
            <a:r>
              <a:rPr lang="en-US" b="1" dirty="0"/>
              <a:t>Computed Property</a:t>
            </a:r>
          </a:p>
          <a:p>
            <a:r>
              <a:rPr lang="en-US" dirty="0"/>
              <a:t>Is reactive</a:t>
            </a:r>
          </a:p>
          <a:p>
            <a:r>
              <a:rPr lang="en-US" dirty="0"/>
              <a:t>Re-runs only on data change</a:t>
            </a:r>
          </a:p>
          <a:p>
            <a:r>
              <a:rPr lang="en-US" dirty="0"/>
              <a:t>Attached to a single instance</a:t>
            </a:r>
          </a:p>
        </p:txBody>
      </p:sp>
    </p:spTree>
    <p:extLst>
      <p:ext uri="{BB962C8B-B14F-4D97-AF65-F5344CB8AC3E}">
        <p14:creationId xmlns:p14="http://schemas.microsoft.com/office/powerpoint/2010/main" val="285195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</TotalTime>
  <Words>1411</Words>
  <Application>Microsoft Office PowerPoint</Application>
  <PresentationFormat>Widescreen</PresentationFormat>
  <Paragraphs>334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1_SoftUni3_1</vt:lpstr>
      <vt:lpstr>Filters, Mixins and HTTP</vt:lpstr>
      <vt:lpstr>Table of Contents</vt:lpstr>
      <vt:lpstr>Have a Question?</vt:lpstr>
      <vt:lpstr>PowerPoint Presentation</vt:lpstr>
      <vt:lpstr>Definition</vt:lpstr>
      <vt:lpstr>Creating Local Filters</vt:lpstr>
      <vt:lpstr>Global Filter</vt:lpstr>
      <vt:lpstr>Chaining Filters</vt:lpstr>
      <vt:lpstr>Filters vs Computed Properties</vt:lpstr>
      <vt:lpstr>PowerPoint Presentation</vt:lpstr>
      <vt:lpstr>Definition</vt:lpstr>
      <vt:lpstr>Local Mixins</vt:lpstr>
      <vt:lpstr>Importing Local Mixins</vt:lpstr>
      <vt:lpstr>How Mixins get Merged?</vt:lpstr>
      <vt:lpstr>Hook Merge Example</vt:lpstr>
      <vt:lpstr>Global Mixins</vt:lpstr>
      <vt:lpstr>PowerPoint Presentation</vt:lpstr>
      <vt:lpstr>Registering Directives</vt:lpstr>
      <vt:lpstr>Hook Functions</vt:lpstr>
      <vt:lpstr>Directive Values</vt:lpstr>
      <vt:lpstr>Directive Arguments</vt:lpstr>
      <vt:lpstr>Problem: Custom v-on Directive</vt:lpstr>
      <vt:lpstr>PowerPoint Presentation</vt:lpstr>
      <vt:lpstr>HTTP Basics</vt:lpstr>
      <vt:lpstr>HTTP Request Methods</vt:lpstr>
      <vt:lpstr>What is vue-resource?</vt:lpstr>
      <vt:lpstr>Setting up the Module</vt:lpstr>
      <vt:lpstr>Sending GET Requests</vt:lpstr>
      <vt:lpstr>Sending a POST Request</vt:lpstr>
      <vt:lpstr>Interceptors</vt:lpstr>
      <vt:lpstr>Intercepting Requests</vt:lpstr>
      <vt:lpstr>Intercepting Responses</vt:lpstr>
      <vt:lpstr>Resources</vt:lpstr>
      <vt:lpstr>Resource Example</vt:lpstr>
      <vt:lpstr>Call a Resource</vt:lpstr>
      <vt:lpstr>Extract a Mixin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Filters, Mixins, HTTP</dc:title>
  <dc:subject>VueJS Fundamentals Course</dc:subject>
  <dc:creator>Software University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226</cp:revision>
  <dcterms:created xsi:type="dcterms:W3CDTF">2018-05-23T13:08:44Z</dcterms:created>
  <dcterms:modified xsi:type="dcterms:W3CDTF">2019-07-22T13:34:29Z</dcterms:modified>
  <cp:category>programming;computer programming;software development;web development</cp:category>
</cp:coreProperties>
</file>