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74" r:id="rId2"/>
    <p:sldId id="276" r:id="rId3"/>
    <p:sldId id="426" r:id="rId4"/>
    <p:sldId id="413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14" r:id="rId14"/>
    <p:sldId id="427" r:id="rId15"/>
    <p:sldId id="429" r:id="rId16"/>
    <p:sldId id="428" r:id="rId17"/>
    <p:sldId id="430" r:id="rId18"/>
    <p:sldId id="431" r:id="rId19"/>
    <p:sldId id="432" r:id="rId20"/>
    <p:sldId id="415" r:id="rId21"/>
    <p:sldId id="433" r:id="rId22"/>
    <p:sldId id="434" r:id="rId23"/>
    <p:sldId id="435" r:id="rId24"/>
    <p:sldId id="436" r:id="rId25"/>
    <p:sldId id="417" r:id="rId26"/>
    <p:sldId id="446" r:id="rId27"/>
    <p:sldId id="447" r:id="rId28"/>
    <p:sldId id="448" r:id="rId29"/>
    <p:sldId id="349" r:id="rId30"/>
    <p:sldId id="401" r:id="rId31"/>
    <p:sldId id="411" r:id="rId32"/>
    <p:sldId id="412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6"/>
          </p14:sldIdLst>
        </p14:section>
        <p14:section name="Event Handling" id="{098870E5-175E-480A-AC10-6121CF585F5B}">
          <p14:sldIdLst>
            <p14:sldId id="413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Computed Properties &amp; Setters" id="{EE9FA895-A941-41D7-A611-37E8567A1351}">
          <p14:sldIdLst>
            <p14:sldId id="414"/>
            <p14:sldId id="427"/>
            <p14:sldId id="429"/>
            <p14:sldId id="428"/>
            <p14:sldId id="430"/>
            <p14:sldId id="431"/>
            <p14:sldId id="432"/>
          </p14:sldIdLst>
        </p14:section>
        <p14:section name="Watchers" id="{E6E139D8-0F0D-4D12-9452-C252C8BC74C0}">
          <p14:sldIdLst>
            <p14:sldId id="415"/>
            <p14:sldId id="433"/>
            <p14:sldId id="434"/>
            <p14:sldId id="435"/>
            <p14:sldId id="436"/>
          </p14:sldIdLst>
        </p14:section>
        <p14:section name="Instance Lifecycle" id="{EE17DBC1-5180-40A9-B699-396D20154763}">
          <p14:sldIdLst>
            <p14:sldId id="417"/>
            <p14:sldId id="446"/>
            <p14:sldId id="447"/>
            <p14:sldId id="448"/>
          </p14:sldIdLst>
        </p14:section>
        <p14:section name="Conclusion" id="{10E03AB1-9AA8-4E86-9A64-D741901E50A2}">
          <p14:sldIdLst>
            <p14:sldId id="349"/>
            <p14:sldId id="401"/>
            <p14:sldId id="411"/>
            <p14:sldId id="41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906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812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9C72231-4494-467D-B0D7-F1E1DA83D2FE}"/>
              </a:ext>
            </a:extLst>
          </p:cNvPr>
          <p:cNvGrpSpPr/>
          <p:nvPr userDrawn="1"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9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0357" y="461752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30/vuejs-fundamentals-july-2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5.gif"/><Relationship Id="rId4" Type="http://schemas.openxmlformats.org/officeDocument/2006/relationships/image" Target="../media/image62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9" y="3930140"/>
            <a:ext cx="1033446" cy="10334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Vue Instance Lifecycle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Events, Computed Properties, Watchers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34" y="3632731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Access the targeted event with </a:t>
            </a:r>
            <a:r>
              <a:rPr lang="en-US" b="1" dirty="0" smtClean="0">
                <a:solidFill>
                  <a:schemeClr val="bg1"/>
                </a:solidFill>
              </a:rPr>
              <a:t>$event </a:t>
            </a:r>
            <a:r>
              <a:rPr lang="en-US" dirty="0" smtClean="0"/>
              <a:t>inside the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8660" y="2079857"/>
            <a:ext cx="5602193" cy="2155819"/>
          </a:xfrm>
        </p:spPr>
        <p:txBody>
          <a:bodyPr/>
          <a:lstStyle/>
          <a:p>
            <a:r>
              <a:rPr lang="en-US" dirty="0"/>
              <a:t>&lt;button @</a:t>
            </a:r>
            <a:r>
              <a:rPr lang="en-US" dirty="0" smtClean="0"/>
              <a:t>click</a:t>
            </a:r>
          </a:p>
          <a:p>
            <a:r>
              <a:rPr lang="en-US" dirty="0" smtClean="0"/>
              <a:t>  ="</a:t>
            </a:r>
            <a:r>
              <a:rPr lang="en-US" dirty="0"/>
              <a:t>warn</a:t>
            </a:r>
            <a:r>
              <a:rPr lang="en-US" dirty="0" smtClean="0"/>
              <a:t>('Message', </a:t>
            </a:r>
            <a:r>
              <a:rPr lang="en-US" dirty="0">
                <a:solidFill>
                  <a:schemeClr val="bg1"/>
                </a:solidFill>
              </a:rPr>
              <a:t>$event</a:t>
            </a:r>
            <a:r>
              <a:rPr lang="en-US" dirty="0"/>
              <a:t>)"&gt;</a:t>
            </a:r>
          </a:p>
          <a:p>
            <a:r>
              <a:rPr lang="en-US" dirty="0"/>
              <a:t>  Submit</a:t>
            </a:r>
          </a:p>
          <a:p>
            <a:r>
              <a:rPr lang="en-US" dirty="0"/>
              <a:t>&lt;/button&gt;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the Event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88659" y="4610542"/>
            <a:ext cx="560219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</a:t>
            </a:r>
            <a:r>
              <a:rPr lang="en-US" dirty="0" smtClean="0"/>
              <a:t>arn: function(msg, e) {</a:t>
            </a:r>
          </a:p>
          <a:p>
            <a:r>
              <a:rPr lang="en-US" dirty="0"/>
              <a:t> </a:t>
            </a:r>
            <a:r>
              <a:rPr lang="en-US" dirty="0" smtClean="0"/>
              <a:t> alert(e.target);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7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Methods should be </a:t>
            </a:r>
            <a:r>
              <a:rPr lang="en-US" b="1" dirty="0" smtClean="0">
                <a:solidFill>
                  <a:schemeClr val="bg1"/>
                </a:solidFill>
              </a:rPr>
              <a:t>purely</a:t>
            </a:r>
            <a:r>
              <a:rPr lang="en-US" dirty="0" smtClean="0"/>
              <a:t> about </a:t>
            </a:r>
            <a:r>
              <a:rPr lang="en-US" b="1" dirty="0" smtClean="0">
                <a:solidFill>
                  <a:schemeClr val="bg1"/>
                </a:solidFill>
              </a:rPr>
              <a:t>data logic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Deal with DOM event details using </a:t>
            </a:r>
            <a:r>
              <a:rPr lang="en-US" b="1" dirty="0" smtClean="0">
                <a:solidFill>
                  <a:schemeClr val="bg1"/>
                </a:solidFill>
              </a:rPr>
              <a:t>modifiers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4807" y="2737948"/>
            <a:ext cx="8061376" cy="3198725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// The event's propagation will be stopped</a:t>
            </a:r>
          </a:p>
          <a:p>
            <a:r>
              <a:rPr lang="en-US" dirty="0" smtClean="0"/>
              <a:t>&lt;div @click</a:t>
            </a:r>
            <a:r>
              <a:rPr lang="en-US" dirty="0" smtClean="0">
                <a:solidFill>
                  <a:schemeClr val="bg1"/>
                </a:solidFill>
              </a:rPr>
              <a:t>.stop</a:t>
            </a:r>
            <a:r>
              <a:rPr lang="en-US" dirty="0" smtClean="0"/>
              <a:t>="click"&gt;Click&lt;/div&gt;</a:t>
            </a:r>
            <a:endParaRPr lang="en-US" dirty="0"/>
          </a:p>
          <a:p>
            <a:r>
              <a:rPr lang="en-US" i="1" dirty="0" smtClean="0">
                <a:solidFill>
                  <a:schemeClr val="accent2"/>
                </a:solidFill>
              </a:rPr>
              <a:t>// The event will no longer reload the page</a:t>
            </a:r>
          </a:p>
          <a:p>
            <a:r>
              <a:rPr lang="en-US" dirty="0" smtClean="0"/>
              <a:t>&lt;form @submit</a:t>
            </a:r>
            <a:r>
              <a:rPr lang="en-US" dirty="0" smtClean="0">
                <a:solidFill>
                  <a:schemeClr val="bg1"/>
                </a:solidFill>
              </a:rPr>
              <a:t>.prevent</a:t>
            </a:r>
            <a:r>
              <a:rPr lang="en-US" dirty="0" smtClean="0"/>
              <a:t>="login"&gt;&lt;/form&gt;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 Modifiers can be chained</a:t>
            </a:r>
          </a:p>
          <a:p>
            <a:r>
              <a:rPr lang="en-US" dirty="0" smtClean="0"/>
              <a:t>&lt;a @click</a:t>
            </a:r>
            <a:r>
              <a:rPr lang="en-US" dirty="0" smtClean="0">
                <a:solidFill>
                  <a:schemeClr val="bg1"/>
                </a:solidFill>
              </a:rPr>
              <a:t>.stop.prevent</a:t>
            </a:r>
            <a:r>
              <a:rPr lang="en-US" dirty="0" smtClean="0"/>
              <a:t>="click"&gt;Home&lt;/a&gt;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Modifiers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Check for specific </a:t>
            </a:r>
            <a:r>
              <a:rPr lang="en-US" b="1" dirty="0">
                <a:solidFill>
                  <a:schemeClr val="bg1"/>
                </a:solidFill>
              </a:rPr>
              <a:t>keyboard events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Some need to be converted to </a:t>
            </a:r>
            <a:r>
              <a:rPr lang="en-US" b="1" dirty="0" smtClean="0">
                <a:solidFill>
                  <a:schemeClr val="bg1"/>
                </a:solidFill>
              </a:rPr>
              <a:t>kebab-case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9388" y="3788938"/>
            <a:ext cx="7036139" cy="587121"/>
          </a:xfrm>
        </p:spPr>
        <p:txBody>
          <a:bodyPr/>
          <a:lstStyle/>
          <a:p>
            <a:r>
              <a:rPr lang="en-GB" dirty="0"/>
              <a:t>&lt;input </a:t>
            </a:r>
            <a:r>
              <a:rPr lang="en-GB" dirty="0" smtClean="0"/>
              <a:t>@keyup.</a:t>
            </a:r>
            <a:r>
              <a:rPr lang="en-GB" dirty="0" smtClean="0">
                <a:solidFill>
                  <a:schemeClr val="bg1"/>
                </a:solidFill>
              </a:rPr>
              <a:t>page-down</a:t>
            </a:r>
            <a:r>
              <a:rPr lang="en-GB" dirty="0"/>
              <a:t>="onPageDown</a:t>
            </a:r>
            <a:r>
              <a:rPr lang="en-GB" dirty="0" smtClean="0"/>
              <a:t>" /&gt;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Modifiers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9387" y="2879979"/>
            <a:ext cx="703614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&lt;input @keyup.</a:t>
            </a:r>
            <a:r>
              <a:rPr lang="en-GB" dirty="0" smtClean="0">
                <a:solidFill>
                  <a:schemeClr val="bg1"/>
                </a:solidFill>
              </a:rPr>
              <a:t>enter</a:t>
            </a:r>
            <a:r>
              <a:rPr lang="en-GB" dirty="0" smtClean="0"/>
              <a:t>="showAlert" /&gt;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71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Computed Properties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Computed Caching, Setters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37" y="1252538"/>
            <a:ext cx="9495726" cy="26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Templated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perform </a:t>
            </a:r>
            <a:r>
              <a:rPr lang="en-US" sz="3600" dirty="0" smtClean="0"/>
              <a:t>complex logic</a:t>
            </a:r>
          </a:p>
          <a:p>
            <a:r>
              <a:rPr lang="en-US" sz="3600" dirty="0" smtClean="0"/>
              <a:t>A </a:t>
            </a:r>
            <a:r>
              <a:rPr lang="en-US" sz="3600" dirty="0"/>
              <a:t>computed property </a:t>
            </a:r>
            <a:r>
              <a:rPr lang="en-US" sz="3600" dirty="0" smtClean="0"/>
              <a:t>hosts some </a:t>
            </a:r>
            <a:r>
              <a:rPr lang="en-US" sz="3600" b="1" dirty="0">
                <a:solidFill>
                  <a:schemeClr val="bg1"/>
                </a:solidFill>
              </a:rPr>
              <a:t>small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computations</a:t>
            </a:r>
          </a:p>
          <a:p>
            <a:r>
              <a:rPr lang="en-US" sz="3600" dirty="0" smtClean="0"/>
              <a:t>They are limited to a </a:t>
            </a:r>
            <a:r>
              <a:rPr lang="en-US" sz="3600" b="1" dirty="0" smtClean="0">
                <a:solidFill>
                  <a:schemeClr val="bg1"/>
                </a:solidFill>
              </a:rPr>
              <a:t>single</a:t>
            </a:r>
            <a:r>
              <a:rPr lang="en-US" sz="3600" dirty="0" smtClean="0"/>
              <a:t> JS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7630" y="4019908"/>
            <a:ext cx="8570282" cy="13157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 algn="l"/>
            <a:r>
              <a:rPr lang="en-US" noProof="1" smtClean="0"/>
              <a:t>&lt;div id="app"&gt;</a:t>
            </a:r>
          </a:p>
          <a:p>
            <a:pPr marL="0" lvl="0" algn="l"/>
            <a:r>
              <a:rPr lang="en-US" dirty="0"/>
              <a:t> </a:t>
            </a:r>
            <a:r>
              <a:rPr lang="en-US" dirty="0" smtClean="0"/>
              <a:t> {{ message.split('').reverse().join('') }}</a:t>
            </a:r>
            <a:endParaRPr lang="en-US" noProof="1" smtClean="0"/>
          </a:p>
          <a:p>
            <a:pPr marL="0" lvl="0" algn="l"/>
            <a:r>
              <a:rPr lang="en-US" dirty="0" smtClean="0"/>
              <a:t>&lt;/div&gt;</a:t>
            </a:r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167" y="4409918"/>
            <a:ext cx="535757" cy="53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Defined inside the </a:t>
            </a:r>
            <a:r>
              <a:rPr lang="en-US" b="1" dirty="0" smtClean="0">
                <a:solidFill>
                  <a:schemeClr val="bg1"/>
                </a:solidFill>
              </a:rPr>
              <a:t>computed</a:t>
            </a:r>
            <a:r>
              <a:rPr lang="en-US" dirty="0" smtClean="0"/>
              <a:t> property in the Vue instance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46058" y="1984855"/>
            <a:ext cx="9673451" cy="3737072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Vue({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computed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reversedMessage: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/>
              <a:t> </a:t>
            </a:r>
            <a:r>
              <a:rPr lang="en-US" dirty="0" smtClean="0"/>
              <a:t>    return this.message.split('').reverse().join('');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});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Property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8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Remember that in the end this is a property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provided function is used as a </a:t>
            </a:r>
            <a:r>
              <a:rPr lang="en-US" b="1" dirty="0" smtClean="0">
                <a:solidFill>
                  <a:schemeClr val="bg1"/>
                </a:solidFill>
              </a:rPr>
              <a:t>getter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Property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8152" y="3259431"/>
            <a:ext cx="5247146" cy="16733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 algn="l"/>
            <a:r>
              <a:rPr lang="en-US" noProof="1" smtClean="0"/>
              <a:t>&lt;div id="app"&gt;</a:t>
            </a:r>
          </a:p>
          <a:p>
            <a:pPr marL="0" lvl="0" algn="l"/>
            <a:r>
              <a:rPr lang="en-US" dirty="0"/>
              <a:t> </a:t>
            </a:r>
            <a:r>
              <a:rPr lang="en-US" dirty="0" smtClean="0"/>
              <a:t> {{ reversedMessage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/>
              <a:t> }}</a:t>
            </a:r>
            <a:endParaRPr lang="en-US" noProof="1" smtClean="0"/>
          </a:p>
          <a:p>
            <a:pPr marL="0" lvl="0" algn="l"/>
            <a:r>
              <a:rPr lang="en-US" dirty="0" smtClean="0"/>
              <a:t>&lt;/div&gt;</a:t>
            </a:r>
            <a:endParaRPr lang="en-US" noProof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25" y="3828228"/>
            <a:ext cx="535757" cy="535757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470074" y="3259431"/>
            <a:ext cx="5096338" cy="16733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&lt;div id="app"&gt;</a:t>
            </a:r>
          </a:p>
          <a:p>
            <a:r>
              <a:rPr lang="en-GB" dirty="0" smtClean="0"/>
              <a:t>  {{ reversedMessage }}</a:t>
            </a:r>
          </a:p>
          <a:p>
            <a:r>
              <a:rPr lang="en-GB" dirty="0" smtClean="0"/>
              <a:t>&lt;/div&gt;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54" y="3750190"/>
            <a:ext cx="691834" cy="6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Properties vs Methods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Computed Properties</a:t>
            </a:r>
          </a:p>
          <a:p>
            <a:r>
              <a:rPr lang="en-US" dirty="0" smtClean="0"/>
              <a:t>A getter function</a:t>
            </a:r>
          </a:p>
          <a:p>
            <a:r>
              <a:rPr lang="en-US" dirty="0" smtClean="0"/>
              <a:t>Cached based on their </a:t>
            </a:r>
            <a:br>
              <a:rPr lang="en-US" dirty="0" smtClean="0"/>
            </a:br>
            <a:r>
              <a:rPr lang="en-US" dirty="0" smtClean="0"/>
              <a:t>reactive dependencies</a:t>
            </a:r>
          </a:p>
          <a:p>
            <a:r>
              <a:rPr lang="en-US" dirty="0" smtClean="0"/>
              <a:t>Re-evaluates when data </a:t>
            </a:r>
            <a:br>
              <a:rPr lang="en-US" dirty="0" smtClean="0"/>
            </a:br>
            <a:r>
              <a:rPr lang="en-US" dirty="0" smtClean="0"/>
              <a:t>changed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Methods</a:t>
            </a:r>
            <a:endParaRPr lang="en-US" dirty="0" smtClean="0"/>
          </a:p>
          <a:p>
            <a:r>
              <a:rPr lang="en-US" dirty="0" smtClean="0"/>
              <a:t>A normal function</a:t>
            </a:r>
          </a:p>
          <a:p>
            <a:r>
              <a:rPr lang="en-US" dirty="0" smtClean="0"/>
              <a:t>Not cached</a:t>
            </a:r>
          </a:p>
          <a:p>
            <a:r>
              <a:rPr lang="en-US" dirty="0" smtClean="0"/>
              <a:t>Always called in the 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Provide a setter if needed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61647" y="1948846"/>
            <a:ext cx="8734805" cy="4223354"/>
          </a:xfrm>
        </p:spPr>
        <p:txBody>
          <a:bodyPr/>
          <a:lstStyle/>
          <a:p>
            <a:r>
              <a:rPr lang="en-GB" dirty="0"/>
              <a:t>computed: {</a:t>
            </a:r>
          </a:p>
          <a:p>
            <a:r>
              <a:rPr lang="en-GB" dirty="0"/>
              <a:t>  fullName: </a:t>
            </a:r>
            <a:r>
              <a:rPr lang="en-GB" dirty="0" smtClean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i="1" dirty="0" smtClean="0">
                <a:solidFill>
                  <a:schemeClr val="accent2"/>
                </a:solidFill>
              </a:rPr>
              <a:t>// getter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 smtClean="0"/>
              <a:t>    </a:t>
            </a:r>
            <a:r>
              <a:rPr lang="en-GB" dirty="0" smtClean="0">
                <a:solidFill>
                  <a:schemeClr val="bg1"/>
                </a:solidFill>
              </a:rPr>
              <a:t>get</a:t>
            </a:r>
            <a:r>
              <a:rPr lang="en-GB" dirty="0"/>
              <a:t>: function () {</a:t>
            </a:r>
          </a:p>
          <a:p>
            <a:r>
              <a:rPr lang="en-GB" dirty="0"/>
              <a:t>      return this.firstName + ' ' + </a:t>
            </a:r>
            <a:r>
              <a:rPr lang="en-GB" dirty="0" smtClean="0"/>
              <a:t>this.lastName;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}, </a:t>
            </a:r>
            <a:r>
              <a:rPr lang="en-GB" i="1" dirty="0" smtClean="0">
                <a:solidFill>
                  <a:schemeClr val="accent2"/>
                </a:solidFill>
              </a:rPr>
              <a:t>// Continued in next slide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 smtClean="0"/>
              <a:t>  }</a:t>
            </a:r>
            <a:endParaRPr lang="en-GB" dirty="0"/>
          </a:p>
          <a:p>
            <a:r>
              <a:rPr lang="en-GB" dirty="0"/>
              <a:t>}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Setter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901" y="1581093"/>
            <a:ext cx="7503481" cy="3205652"/>
          </a:xfrm>
        </p:spPr>
        <p:txBody>
          <a:bodyPr/>
          <a:lstStyle/>
          <a:p>
            <a:r>
              <a:rPr lang="en-GB" i="1" dirty="0" smtClean="0">
                <a:solidFill>
                  <a:schemeClr val="accent2"/>
                </a:solidFill>
              </a:rPr>
              <a:t>// </a:t>
            </a:r>
            <a:r>
              <a:rPr lang="en-GB" i="1" dirty="0">
                <a:solidFill>
                  <a:schemeClr val="accent2"/>
                </a:solidFill>
              </a:rPr>
              <a:t>setter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set</a:t>
            </a:r>
            <a:r>
              <a:rPr lang="en-GB" dirty="0"/>
              <a:t>: function (</a:t>
            </a:r>
            <a:r>
              <a:rPr lang="en-GB" dirty="0">
                <a:solidFill>
                  <a:schemeClr val="bg1"/>
                </a:solidFill>
              </a:rPr>
              <a:t>newValue</a:t>
            </a:r>
            <a:r>
              <a:rPr lang="en-GB" dirty="0"/>
              <a:t>) {</a:t>
            </a:r>
          </a:p>
          <a:p>
            <a:r>
              <a:rPr lang="en-GB" dirty="0"/>
              <a:t>  </a:t>
            </a:r>
            <a:r>
              <a:rPr lang="en-GB" dirty="0" smtClean="0"/>
              <a:t>var </a:t>
            </a:r>
            <a:r>
              <a:rPr lang="en-GB" dirty="0"/>
              <a:t>names = newValue.split(' </a:t>
            </a:r>
            <a:r>
              <a:rPr lang="en-GB" dirty="0" smtClean="0"/>
              <a:t>');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this.</a:t>
            </a:r>
            <a:r>
              <a:rPr lang="en-GB" dirty="0" smtClean="0">
                <a:solidFill>
                  <a:schemeClr val="bg1"/>
                </a:solidFill>
              </a:rPr>
              <a:t>firstName</a:t>
            </a:r>
            <a:r>
              <a:rPr lang="en-GB" dirty="0" smtClean="0"/>
              <a:t> </a:t>
            </a:r>
            <a:r>
              <a:rPr lang="en-GB" dirty="0"/>
              <a:t>= names[0</a:t>
            </a:r>
            <a:r>
              <a:rPr lang="en-GB" dirty="0" smtClean="0"/>
              <a:t>];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this.</a:t>
            </a:r>
            <a:r>
              <a:rPr lang="en-GB" dirty="0" smtClean="0">
                <a:solidFill>
                  <a:schemeClr val="bg1"/>
                </a:solidFill>
              </a:rPr>
              <a:t>lastName</a:t>
            </a:r>
            <a:r>
              <a:rPr lang="en-GB" dirty="0" smtClean="0"/>
              <a:t> </a:t>
            </a:r>
            <a:r>
              <a:rPr lang="en-GB" dirty="0"/>
              <a:t>= names[names.length - 1</a:t>
            </a:r>
            <a:r>
              <a:rPr lang="en-GB" dirty="0" smtClean="0"/>
              <a:t>];</a:t>
            </a:r>
            <a:endParaRPr lang="en-GB" dirty="0"/>
          </a:p>
          <a:p>
            <a:r>
              <a:rPr lang="en-GB" dirty="0" smtClean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Setter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901" y="5086840"/>
            <a:ext cx="7503481" cy="58712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his.</a:t>
            </a:r>
            <a:r>
              <a:rPr lang="en-US" dirty="0" smtClean="0">
                <a:solidFill>
                  <a:schemeClr val="bg1"/>
                </a:solidFill>
              </a:rPr>
              <a:t>fullName</a:t>
            </a:r>
            <a:r>
              <a:rPr lang="en-US" dirty="0" smtClean="0"/>
              <a:t> = 'Mark Smith';</a:t>
            </a:r>
            <a:endParaRPr lang="bg-BG" dirty="0"/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6579322" y="1731466"/>
            <a:ext cx="3437514" cy="928606"/>
          </a:xfrm>
          <a:prstGeom prst="wedgeRoundRectCallout">
            <a:avLst>
              <a:gd name="adj1" fmla="val -21263"/>
              <a:gd name="adj2" fmla="val 48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Can be used for </a:t>
            </a:r>
            <a:r>
              <a:rPr lang="en-US" sz="2800" b="1" dirty="0" smtClean="0">
                <a:solidFill>
                  <a:schemeClr val="bg1"/>
                </a:solidFill>
              </a:rPr>
              <a:t>validation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Event Handling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Computed Properties &amp; Setter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Watchers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Vue </a:t>
            </a:r>
            <a:r>
              <a:rPr lang="en-US" dirty="0" smtClean="0"/>
              <a:t>Instance Lifecycle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Watchers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Listening for Changes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43" y="1499760"/>
            <a:ext cx="2455713" cy="24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Vue provides the </a:t>
            </a:r>
            <a:r>
              <a:rPr lang="en-US" b="1" dirty="0" smtClean="0">
                <a:solidFill>
                  <a:schemeClr val="bg1"/>
                </a:solidFill>
              </a:rPr>
              <a:t>watch</a:t>
            </a:r>
            <a:r>
              <a:rPr lang="en-US" dirty="0" smtClean="0"/>
              <a:t> option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Listen</a:t>
            </a:r>
            <a:r>
              <a:rPr lang="en-US" dirty="0" smtClean="0"/>
              <a:t> to component data</a:t>
            </a:r>
          </a:p>
          <a:p>
            <a:r>
              <a:rPr lang="en-US" dirty="0" smtClean="0"/>
              <a:t>Run whenever a particular property </a:t>
            </a:r>
            <a:r>
              <a:rPr lang="en-US" b="1" dirty="0" smtClean="0">
                <a:solidFill>
                  <a:schemeClr val="bg1"/>
                </a:solidFill>
              </a:rPr>
              <a:t>changes</a:t>
            </a:r>
          </a:p>
          <a:p>
            <a:r>
              <a:rPr lang="en-US" dirty="0" smtClean="0"/>
              <a:t>Useful for performing </a:t>
            </a:r>
            <a:r>
              <a:rPr lang="en-US" b="1" dirty="0" smtClean="0">
                <a:solidFill>
                  <a:schemeClr val="bg1"/>
                </a:solidFill>
              </a:rPr>
              <a:t>asynchronous</a:t>
            </a:r>
            <a:r>
              <a:rPr lang="en-US" dirty="0" smtClean="0"/>
              <a:t> or expensive </a:t>
            </a:r>
            <a:br>
              <a:rPr lang="en-US" dirty="0" smtClean="0"/>
            </a:br>
            <a:r>
              <a:rPr lang="en-US" dirty="0" smtClean="0"/>
              <a:t>operations</a:t>
            </a:r>
          </a:p>
          <a:p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$watch </a:t>
            </a:r>
            <a:r>
              <a:rPr lang="en-US" dirty="0"/>
              <a:t>function from </a:t>
            </a:r>
            <a:r>
              <a:rPr lang="en-US" b="1" dirty="0" smtClean="0">
                <a:solidFill>
                  <a:schemeClr val="bg1"/>
                </a:solidFill>
              </a:rPr>
              <a:t>AngularJS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257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Defined inside the </a:t>
            </a:r>
            <a:r>
              <a:rPr lang="en-US" b="1" dirty="0" smtClean="0">
                <a:solidFill>
                  <a:schemeClr val="bg1"/>
                </a:solidFill>
              </a:rPr>
              <a:t>watch</a:t>
            </a:r>
            <a:r>
              <a:rPr lang="en-US" dirty="0" smtClean="0"/>
              <a:t> property </a:t>
            </a:r>
            <a:r>
              <a:rPr lang="en-US" dirty="0"/>
              <a:t>in the Vue instance</a:t>
            </a:r>
            <a:endParaRPr lang="bg-BG" dirty="0"/>
          </a:p>
          <a:p>
            <a:endParaRPr lang="bg-BG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902517" y="1962093"/>
            <a:ext cx="9232084" cy="4217034"/>
          </a:xfrm>
        </p:spPr>
        <p:txBody>
          <a:bodyPr/>
          <a:lstStyle/>
          <a:p>
            <a:r>
              <a:rPr lang="en-GB" dirty="0"/>
              <a:t>&lt;div id="app"&gt;</a:t>
            </a:r>
          </a:p>
          <a:p>
            <a:r>
              <a:rPr lang="en-GB" dirty="0"/>
              <a:t>  &lt;p&gt;</a:t>
            </a:r>
          </a:p>
          <a:p>
            <a:r>
              <a:rPr lang="en-GB" dirty="0"/>
              <a:t>    {{ </a:t>
            </a:r>
            <a:r>
              <a:rPr lang="en-GB" dirty="0">
                <a:solidFill>
                  <a:schemeClr val="bg1"/>
                </a:solidFill>
              </a:rPr>
              <a:t>message </a:t>
            </a:r>
            <a:r>
              <a:rPr lang="en-GB" dirty="0"/>
              <a:t>}}</a:t>
            </a:r>
          </a:p>
          <a:p>
            <a:r>
              <a:rPr lang="en-GB" dirty="0"/>
              <a:t>  &lt;/p&gt;</a:t>
            </a:r>
          </a:p>
          <a:p>
            <a:r>
              <a:rPr lang="en-GB" dirty="0"/>
              <a:t>  &lt;button @click="message=</a:t>
            </a:r>
            <a:r>
              <a:rPr lang="en-GB" dirty="0">
                <a:solidFill>
                  <a:schemeClr val="bg1"/>
                </a:solidFill>
              </a:rPr>
              <a:t>'Changed'</a:t>
            </a:r>
            <a:r>
              <a:rPr lang="en-GB" dirty="0"/>
              <a:t>"&gt;</a:t>
            </a:r>
          </a:p>
          <a:p>
            <a:r>
              <a:rPr lang="en-GB" dirty="0"/>
              <a:t>     Change</a:t>
            </a:r>
          </a:p>
          <a:p>
            <a:r>
              <a:rPr lang="en-GB" dirty="0"/>
              <a:t>  &lt;/button&gt;</a:t>
            </a:r>
          </a:p>
          <a:p>
            <a:r>
              <a:rPr lang="en-GB" dirty="0"/>
              <a:t>&lt;/div&gt;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Watchers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4439589" y="3075358"/>
            <a:ext cx="3437514" cy="928606"/>
          </a:xfrm>
          <a:prstGeom prst="wedgeRoundRectCallout">
            <a:avLst>
              <a:gd name="adj1" fmla="val -22271"/>
              <a:gd name="adj2" fmla="val 61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Activated when message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watcher name </a:t>
            </a:r>
            <a:r>
              <a:rPr lang="en-US" b="1" dirty="0" smtClean="0">
                <a:solidFill>
                  <a:schemeClr val="bg1"/>
                </a:solidFill>
              </a:rPr>
              <a:t>should equal </a:t>
            </a:r>
            <a:r>
              <a:rPr lang="en-US" dirty="0" smtClean="0"/>
              <a:t>the name of the </a:t>
            </a:r>
            <a:r>
              <a:rPr lang="en-US" b="1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property</a:t>
            </a:r>
            <a:endParaRPr lang="bg-BG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1033799" y="2059074"/>
            <a:ext cx="7486746" cy="3201618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watch</a:t>
            </a:r>
            <a:r>
              <a:rPr lang="en-GB" dirty="0"/>
              <a:t>: {</a:t>
            </a:r>
          </a:p>
          <a:p>
            <a:r>
              <a:rPr lang="en-GB" dirty="0" smtClean="0"/>
              <a:t>  message</a:t>
            </a:r>
            <a:r>
              <a:rPr lang="en-GB" dirty="0"/>
              <a:t>: function(</a:t>
            </a:r>
            <a:r>
              <a:rPr lang="en-GB" dirty="0">
                <a:solidFill>
                  <a:schemeClr val="bg1"/>
                </a:solidFill>
              </a:rPr>
              <a:t>newValue</a:t>
            </a:r>
            <a:r>
              <a:rPr lang="en-GB" dirty="0"/>
              <a:t>, </a:t>
            </a:r>
            <a:r>
              <a:rPr lang="en-GB" dirty="0">
                <a:solidFill>
                  <a:schemeClr val="bg1"/>
                </a:solidFill>
              </a:rPr>
              <a:t>oldValue</a:t>
            </a:r>
            <a:r>
              <a:rPr lang="en-GB" dirty="0"/>
              <a:t>)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 smtClean="0"/>
              <a:t>    console.log(newValue); </a:t>
            </a:r>
            <a:r>
              <a:rPr lang="en-GB" i="1" dirty="0" smtClean="0">
                <a:solidFill>
                  <a:schemeClr val="accent2"/>
                </a:solidFill>
              </a:rPr>
              <a:t>// Changed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    </a:t>
            </a:r>
            <a:r>
              <a:rPr lang="en-GB" dirty="0" smtClean="0"/>
              <a:t>console.log(oldValue); </a:t>
            </a:r>
          </a:p>
          <a:p>
            <a:r>
              <a:rPr lang="en-GB" dirty="0"/>
              <a:t> </a:t>
            </a:r>
            <a:r>
              <a:rPr lang="en-GB" dirty="0" smtClean="0"/>
              <a:t> }</a:t>
            </a:r>
            <a:endParaRPr lang="en-GB" dirty="0"/>
          </a:p>
          <a:p>
            <a:r>
              <a:rPr lang="en-GB" dirty="0" smtClean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Watchers Example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90405" y="1258470"/>
            <a:ext cx="11818096" cy="5201066"/>
          </a:xfrm>
        </p:spPr>
        <p:txBody>
          <a:bodyPr/>
          <a:lstStyle/>
          <a:p>
            <a:r>
              <a:rPr lang="en-US" dirty="0" smtClean="0"/>
              <a:t>Write an application that displays if a number is </a:t>
            </a:r>
            <a:r>
              <a:rPr lang="en-US" b="1" dirty="0" smtClean="0">
                <a:solidFill>
                  <a:schemeClr val="bg1"/>
                </a:solidFill>
              </a:rPr>
              <a:t>odd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</a:p>
          <a:p>
            <a:r>
              <a:rPr lang="en-US" dirty="0" smtClean="0"/>
              <a:t>The button generates a </a:t>
            </a:r>
            <a:r>
              <a:rPr lang="en-US" b="1" dirty="0" smtClean="0">
                <a:solidFill>
                  <a:schemeClr val="bg1"/>
                </a:solidFill>
              </a:rPr>
              <a:t>random integer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[1..20]</a:t>
            </a:r>
          </a:p>
          <a:p>
            <a:r>
              <a:rPr lang="en-US" b="1" dirty="0" smtClean="0"/>
              <a:t>Try to use a watcher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Odd or Not?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3289443" y="3540717"/>
            <a:ext cx="4247430" cy="2354392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69" y="3769225"/>
            <a:ext cx="3299377" cy="18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Vue Instance Lifecycle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96" y="1191317"/>
            <a:ext cx="2625609" cy="2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Each Vue Instance goes through a series of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initialization</a:t>
            </a:r>
            <a:r>
              <a:rPr lang="en-US" dirty="0" smtClean="0"/>
              <a:t> steps</a:t>
            </a:r>
          </a:p>
          <a:p>
            <a:pPr lvl="1"/>
            <a:r>
              <a:rPr lang="en-US" dirty="0" smtClean="0"/>
              <a:t>Creation, Update, Delete</a:t>
            </a:r>
          </a:p>
          <a:p>
            <a:r>
              <a:rPr lang="en-US" dirty="0" smtClean="0"/>
              <a:t>It runs functions called </a:t>
            </a:r>
            <a:r>
              <a:rPr lang="en-US" b="1" dirty="0" smtClean="0">
                <a:solidFill>
                  <a:schemeClr val="bg1"/>
                </a:solidFill>
              </a:rPr>
              <a:t>lifecycle hooks </a:t>
            </a:r>
            <a:r>
              <a:rPr lang="en-US" dirty="0" smtClean="0"/>
              <a:t>to add code </a:t>
            </a:r>
            <a:br>
              <a:rPr lang="en-US" dirty="0" smtClean="0"/>
            </a:br>
            <a:r>
              <a:rPr lang="en-US" dirty="0" smtClean="0"/>
              <a:t>at</a:t>
            </a:r>
            <a:r>
              <a:rPr lang="en-US" dirty="0"/>
              <a:t> </a:t>
            </a:r>
            <a:r>
              <a:rPr lang="en-US" dirty="0" smtClean="0"/>
              <a:t>specific stages</a:t>
            </a:r>
          </a:p>
          <a:p>
            <a:pPr lvl="1"/>
            <a:r>
              <a:rPr lang="en-US" dirty="0" smtClean="0"/>
              <a:t>beforeCreate(), created(), mounted(), etc.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Vue Instance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215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Diagram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054" y="1413162"/>
            <a:ext cx="1925781" cy="6096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Vue()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1054" y="4012131"/>
            <a:ext cx="1925781" cy="8503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Created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4176" y="2553928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efore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788211" y="5465065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efore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54176" y="5465065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reated()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70591" y="5508508"/>
            <a:ext cx="1925781" cy="8503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Mounted to DOM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521001" y="5769436"/>
            <a:ext cx="1602215" cy="81733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Changed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9751464" y="5264933"/>
            <a:ext cx="1690257" cy="913172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efore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8161554" y="3747655"/>
            <a:ext cx="1770928" cy="785429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pdated()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09469" y="3298268"/>
            <a:ext cx="1808808" cy="8987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efore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Destroy()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922869" y="1736460"/>
            <a:ext cx="1920694" cy="57260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5400000">
            <a:off x="1257293" y="2155344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1257294" y="3589215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5400000">
            <a:off x="1257292" y="5032305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2379646" y="5791695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4603015" y="5771409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616391">
            <a:off x="7064868" y="6201154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19533112">
            <a:off x="9389384" y="6201154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14786610">
            <a:off x="9682663" y="4762753"/>
            <a:ext cx="284018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8452297">
            <a:off x="6987159" y="4850530"/>
            <a:ext cx="988315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5536928" y="4736204"/>
            <a:ext cx="647090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16200000">
            <a:off x="5620658" y="2628686"/>
            <a:ext cx="433536" cy="284019"/>
          </a:xfrm>
          <a:prstGeom prst="rightArrow">
            <a:avLst>
              <a:gd name="adj1" fmla="val 56644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10236091" y="3728283"/>
            <a:ext cx="1872782" cy="937518"/>
          </a:xfrm>
          <a:prstGeom prst="wedgeRoundRectCallout">
            <a:avLst>
              <a:gd name="adj1" fmla="val -20240"/>
              <a:gd name="adj2" fmla="val -45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Re-render DOM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2693496" y="2562547"/>
            <a:ext cx="1794036" cy="904553"/>
          </a:xfrm>
          <a:prstGeom prst="wedgeRoundRectCallout">
            <a:avLst>
              <a:gd name="adj1" fmla="val -20240"/>
              <a:gd name="adj2" fmla="val -45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Data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2693496" y="4327415"/>
            <a:ext cx="1872782" cy="937518"/>
          </a:xfrm>
          <a:prstGeom prst="wedgeRoundRectCallout">
            <a:avLst>
              <a:gd name="adj1" fmla="val -20240"/>
              <a:gd name="adj2" fmla="val -45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Template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0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901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23253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 smtClean="0"/>
              <a:t>Listening to </a:t>
            </a:r>
            <a:r>
              <a:rPr lang="en-US" b="1" dirty="0" smtClean="0">
                <a:solidFill>
                  <a:schemeClr val="bg1"/>
                </a:solidFill>
              </a:rPr>
              <a:t>DOM events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bg1"/>
                </a:solidFill>
              </a:rPr>
              <a:t>v-on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Event Handlers are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</a:p>
          <a:p>
            <a:pPr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Computed properties </a:t>
            </a:r>
            <a:r>
              <a:rPr lang="en-US" dirty="0" smtClean="0"/>
              <a:t>hold </a:t>
            </a:r>
            <a:r>
              <a:rPr lang="en-US" b="1" dirty="0" smtClean="0">
                <a:solidFill>
                  <a:schemeClr val="bg1"/>
                </a:solidFill>
              </a:rPr>
              <a:t>single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JS expressions</a:t>
            </a:r>
          </a:p>
          <a:p>
            <a:pPr>
              <a:buClr>
                <a:schemeClr val="bg2"/>
              </a:buClr>
            </a:pPr>
            <a:r>
              <a:rPr lang="en-US" dirty="0" smtClean="0"/>
              <a:t>Watchers</a:t>
            </a:r>
            <a:r>
              <a:rPr lang="en-US" b="1" dirty="0" smtClean="0">
                <a:solidFill>
                  <a:schemeClr val="bg1"/>
                </a:solidFill>
              </a:rPr>
              <a:t> listen </a:t>
            </a:r>
            <a:r>
              <a:rPr lang="en-US" dirty="0" smtClean="0"/>
              <a:t>to data changes</a:t>
            </a:r>
          </a:p>
          <a:p>
            <a:pPr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Each Vue Instance goes through a series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of initialization steps called </a:t>
            </a:r>
            <a:r>
              <a:rPr lang="en-US" b="1" dirty="0" smtClean="0">
                <a:solidFill>
                  <a:schemeClr val="bg1"/>
                </a:solidFill>
              </a:rPr>
              <a:t>lifecycle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#vue-js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-136775" y="6430879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linkClick r:id="rId3"/>
              </a:rPr>
              <a:t>https://softuni.bg/trainings/2430/vuejs-fundamentals-july-2019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335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997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for </a:t>
            </a:r>
            <a:r>
              <a:rPr lang="en-US" sz="3200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Listening, Methods, Modifiers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62" y="1579419"/>
            <a:ext cx="2087011" cy="20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Working with DOM Events in Vue.js is not a </a:t>
            </a:r>
            <a:br>
              <a:rPr lang="en-US" dirty="0" smtClean="0"/>
            </a:br>
            <a:r>
              <a:rPr lang="en-US" dirty="0" smtClean="0"/>
              <a:t>complicated task</a:t>
            </a:r>
          </a:p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chemeClr val="bg1"/>
                </a:solidFill>
              </a:rPr>
              <a:t>two ways </a:t>
            </a:r>
            <a:r>
              <a:rPr lang="en-US" dirty="0" smtClean="0"/>
              <a:t>to listen to events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bg1"/>
                </a:solidFill>
              </a:rPr>
              <a:t>v-on </a:t>
            </a:r>
            <a:r>
              <a:rPr lang="en-US" dirty="0" smtClean="0"/>
              <a:t>directive</a:t>
            </a:r>
          </a:p>
          <a:p>
            <a:pPr lvl="1"/>
            <a:r>
              <a:rPr lang="en-US" dirty="0" smtClean="0"/>
              <a:t>Use a shorthand 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dirty="0" smtClean="0"/>
              <a:t>eventType</a:t>
            </a:r>
          </a:p>
          <a:p>
            <a:r>
              <a:rPr lang="en-US" dirty="0" smtClean="0"/>
              <a:t>List with all DOM events</a:t>
            </a:r>
            <a:br>
              <a:rPr lang="en-US" dirty="0" smtClean="0"/>
            </a:br>
            <a:r>
              <a:rPr lang="en-GB" sz="3200" dirty="0" smtClean="0">
                <a:hlinkClick r:id="rId2"/>
              </a:rPr>
              <a:t>https</a:t>
            </a:r>
            <a:r>
              <a:rPr lang="en-GB" sz="3200" dirty="0">
                <a:hlinkClick r:id="rId2"/>
              </a:rPr>
              <a:t>://developer.mozilla.org/en-US/docs/Web/Events</a:t>
            </a:r>
            <a:endParaRPr lang="bg-BG" sz="3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735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Bind </a:t>
            </a:r>
            <a:r>
              <a:rPr lang="en-US" b="1" dirty="0" smtClean="0">
                <a:solidFill>
                  <a:schemeClr val="bg1"/>
                </a:solidFill>
              </a:rPr>
              <a:t>v-on</a:t>
            </a:r>
            <a:r>
              <a:rPr lang="en-US" dirty="0" smtClean="0"/>
              <a:t> and execute JS code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22055" y="2322757"/>
            <a:ext cx="6753157" cy="3201618"/>
          </a:xfrm>
        </p:spPr>
        <p:txBody>
          <a:bodyPr/>
          <a:lstStyle/>
          <a:p>
            <a:r>
              <a:rPr lang="en-US" dirty="0" smtClean="0"/>
              <a:t>&lt;div id="app"&gt;</a:t>
            </a:r>
          </a:p>
          <a:p>
            <a:r>
              <a:rPr lang="en-US" dirty="0"/>
              <a:t> </a:t>
            </a:r>
            <a:r>
              <a:rPr lang="en-US" dirty="0" smtClean="0"/>
              <a:t> &lt;p&gt;{{ counter }}&lt;/p&gt;</a:t>
            </a:r>
          </a:p>
          <a:p>
            <a:r>
              <a:rPr lang="en-US" dirty="0" smtClean="0"/>
              <a:t>  &lt;button </a:t>
            </a:r>
            <a:r>
              <a:rPr lang="en-US" dirty="0" smtClean="0">
                <a:solidFill>
                  <a:schemeClr val="bg1"/>
                </a:solidFill>
              </a:rPr>
              <a:t>v-on:click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counter+=1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Add</a:t>
            </a:r>
          </a:p>
          <a:p>
            <a:r>
              <a:rPr lang="en-US" dirty="0"/>
              <a:t> </a:t>
            </a:r>
            <a:r>
              <a:rPr lang="en-US" dirty="0" smtClean="0"/>
              <a:t> &lt;/button&gt;</a:t>
            </a:r>
          </a:p>
          <a:p>
            <a:r>
              <a:rPr lang="en-US" dirty="0" smtClean="0"/>
              <a:t>&lt;/div&gt;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to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7977049" y="3700336"/>
            <a:ext cx="421574" cy="3740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700460" y="2322757"/>
            <a:ext cx="2802189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ew Vue({</a:t>
            </a:r>
          </a:p>
          <a:p>
            <a:r>
              <a:rPr lang="en-US" dirty="0" smtClean="0"/>
              <a:t>  el: '#app',</a:t>
            </a:r>
          </a:p>
          <a:p>
            <a:r>
              <a:rPr lang="en-US" dirty="0"/>
              <a:t> </a:t>
            </a:r>
            <a:r>
              <a:rPr lang="en-US" dirty="0" smtClean="0"/>
              <a:t> data: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1"/>
                </a:solidFill>
              </a:rPr>
              <a:t>counter</a:t>
            </a:r>
            <a:r>
              <a:rPr lang="en-US" dirty="0" smtClean="0"/>
              <a:t>: 0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logic for the event handler might be complex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That's why v-on can also accept the name of a </a:t>
            </a:r>
            <a:r>
              <a:rPr lang="en-US" b="1" dirty="0" smtClean="0">
                <a:solidFill>
                  <a:schemeClr val="bg1"/>
                </a:solidFill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Define methods </a:t>
            </a:r>
            <a:r>
              <a:rPr lang="en-US" b="1" dirty="0" smtClean="0">
                <a:solidFill>
                  <a:schemeClr val="bg1"/>
                </a:solidFill>
              </a:rPr>
              <a:t>inside</a:t>
            </a:r>
            <a:r>
              <a:rPr lang="en-US" dirty="0" smtClean="0"/>
              <a:t> the Vue instance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7370" y="3429000"/>
            <a:ext cx="5534108" cy="2678719"/>
          </a:xfrm>
        </p:spPr>
        <p:txBody>
          <a:bodyPr/>
          <a:lstStyle/>
          <a:p>
            <a:r>
              <a:rPr lang="en-US" dirty="0"/>
              <a:t>&lt;div id="app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&lt;</a:t>
            </a:r>
            <a:r>
              <a:rPr lang="en-US" dirty="0"/>
              <a:t>button </a:t>
            </a:r>
            <a:r>
              <a:rPr lang="en-US" dirty="0" smtClean="0">
                <a:solidFill>
                  <a:schemeClr val="bg1"/>
                </a:solidFill>
              </a:rPr>
              <a:t>v-on:click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greet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Say Hello!</a:t>
            </a:r>
            <a:endParaRPr lang="en-US" dirty="0"/>
          </a:p>
          <a:p>
            <a:r>
              <a:rPr lang="en-US" dirty="0"/>
              <a:t>  &lt;/button&gt;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Event Handlers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2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Event </a:t>
            </a:r>
            <a:r>
              <a:rPr lang="en-US" dirty="0" smtClean="0"/>
              <a:t>Handlers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10334" y="1258401"/>
            <a:ext cx="8107493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ew Vue({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methods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greet: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event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console.log('Inside Handler');</a:t>
            </a:r>
          </a:p>
          <a:p>
            <a:r>
              <a:rPr lang="en-US" dirty="0"/>
              <a:t> </a:t>
            </a:r>
            <a:r>
              <a:rPr lang="en-US" dirty="0" smtClean="0"/>
              <a:t>     if (event) {</a:t>
            </a:r>
          </a:p>
          <a:p>
            <a:r>
              <a:rPr lang="en-US" dirty="0"/>
              <a:t> </a:t>
            </a:r>
            <a:r>
              <a:rPr lang="en-US" dirty="0" smtClean="0"/>
              <a:t>       alert(event.target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shorhands for cleaner event syntax binding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249" y="2038293"/>
            <a:ext cx="8158358" cy="3219508"/>
          </a:xfrm>
        </p:spPr>
        <p:txBody>
          <a:bodyPr/>
          <a:lstStyle/>
          <a:p>
            <a:r>
              <a:rPr lang="en-US" dirty="0"/>
              <a:t>&lt;div id="app</a:t>
            </a:r>
            <a:r>
              <a:rPr lang="en-US" dirty="0" smtClean="0"/>
              <a:t>"&gt;</a:t>
            </a:r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button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smtClean="0">
                <a:solidFill>
                  <a:schemeClr val="bg1"/>
                </a:solidFill>
              </a:rPr>
              <a:t>click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greet</a:t>
            </a:r>
            <a:r>
              <a:rPr lang="en-US" dirty="0"/>
              <a:t>"&gt;</a:t>
            </a:r>
          </a:p>
          <a:p>
            <a:r>
              <a:rPr lang="en-US" dirty="0"/>
              <a:t>    Say Hello!</a:t>
            </a:r>
          </a:p>
          <a:p>
            <a:r>
              <a:rPr lang="en-US" dirty="0"/>
              <a:t>  &lt;/button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&lt;p </a:t>
            </a:r>
            <a:r>
              <a:rPr lang="en-US" dirty="0" smtClean="0">
                <a:solidFill>
                  <a:schemeClr val="bg1"/>
                </a:solidFill>
              </a:rPr>
              <a:t>@mouseover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toggle</a:t>
            </a:r>
            <a:r>
              <a:rPr lang="en-US" dirty="0" smtClean="0"/>
              <a:t>"&gt;Toggle Element&lt;/p&gt;</a:t>
            </a:r>
            <a:endParaRPr lang="en-US" dirty="0"/>
          </a:p>
          <a:p>
            <a:r>
              <a:rPr lang="en-US" dirty="0"/>
              <a:t>&lt;/div</a:t>
            </a:r>
            <a:r>
              <a:rPr lang="en-US" dirty="0" smtClean="0"/>
              <a:t>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Shorthands Vue.js 2.0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</TotalTime>
  <Words>988</Words>
  <Application>Microsoft Office PowerPoint</Application>
  <PresentationFormat>Widescreen</PresentationFormat>
  <Paragraphs>257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Events, Computed Properties, Watchers</vt:lpstr>
      <vt:lpstr>Table of Contents</vt:lpstr>
      <vt:lpstr>Have a Question?</vt:lpstr>
      <vt:lpstr>PowerPoint Presentation</vt:lpstr>
      <vt:lpstr>DOM Events</vt:lpstr>
      <vt:lpstr>Listening to Events</vt:lpstr>
      <vt:lpstr>Method Event Handlers</vt:lpstr>
      <vt:lpstr>Method Event Handlers (2)</vt:lpstr>
      <vt:lpstr>Shorthands Vue.js 2.0</vt:lpstr>
      <vt:lpstr>Passing the Event</vt:lpstr>
      <vt:lpstr>Event Modifiers</vt:lpstr>
      <vt:lpstr>Key Modifiers</vt:lpstr>
      <vt:lpstr>PowerPoint Presentation</vt:lpstr>
      <vt:lpstr>Definition</vt:lpstr>
      <vt:lpstr>Computed Property Example</vt:lpstr>
      <vt:lpstr>Computed Property Example</vt:lpstr>
      <vt:lpstr>Computed Properties vs Methods</vt:lpstr>
      <vt:lpstr>Computed Setter</vt:lpstr>
      <vt:lpstr>Computed Setter</vt:lpstr>
      <vt:lpstr>PowerPoint Presentation</vt:lpstr>
      <vt:lpstr>Definition</vt:lpstr>
      <vt:lpstr>Watchers Example</vt:lpstr>
      <vt:lpstr>Watchers Example</vt:lpstr>
      <vt:lpstr>Problem: Odd or Not?</vt:lpstr>
      <vt:lpstr>PowerPoint Presentation</vt:lpstr>
      <vt:lpstr>The Vue Instance Lifecycle</vt:lpstr>
      <vt:lpstr>Lifecycle Diagram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Events, Computed Propertes and Watchers</dc:title>
  <dc:subject>VueJS Fundamentals Course</dc:subject>
  <dc:creator>Alen Paunov</dc:creator>
  <cp:keywords>VueJS, Fundamentals, Software University, SoftUni, programming, coding, software development, education, training, course</cp:keywords>
  <dc:description>https://softuni.bg/trainings/2430/vuejs-fundamentals-july-2019</dc:description>
  <cp:lastModifiedBy>Kiril Kirilov</cp:lastModifiedBy>
  <cp:revision>119</cp:revision>
  <dcterms:created xsi:type="dcterms:W3CDTF">2018-05-23T13:08:44Z</dcterms:created>
  <dcterms:modified xsi:type="dcterms:W3CDTF">2019-06-24T15:38:04Z</dcterms:modified>
  <cp:category>programming;computer programming;software development;web development</cp:category>
</cp:coreProperties>
</file>