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26" r:id="rId4"/>
    <p:sldId id="413" r:id="rId5"/>
    <p:sldId id="440" r:id="rId6"/>
    <p:sldId id="442" r:id="rId7"/>
    <p:sldId id="441" r:id="rId8"/>
    <p:sldId id="443" r:id="rId9"/>
    <p:sldId id="445" r:id="rId10"/>
    <p:sldId id="444" r:id="rId11"/>
    <p:sldId id="446" r:id="rId12"/>
    <p:sldId id="447" r:id="rId13"/>
    <p:sldId id="439" r:id="rId14"/>
    <p:sldId id="448" r:id="rId15"/>
    <p:sldId id="449" r:id="rId16"/>
    <p:sldId id="456" r:id="rId17"/>
    <p:sldId id="457" r:id="rId18"/>
    <p:sldId id="450" r:id="rId19"/>
    <p:sldId id="458" r:id="rId20"/>
    <p:sldId id="452" r:id="rId21"/>
    <p:sldId id="451" r:id="rId22"/>
    <p:sldId id="459" r:id="rId23"/>
    <p:sldId id="454" r:id="rId24"/>
    <p:sldId id="464" r:id="rId25"/>
    <p:sldId id="465" r:id="rId26"/>
    <p:sldId id="466" r:id="rId27"/>
    <p:sldId id="467" r:id="rId28"/>
    <p:sldId id="468" r:id="rId29"/>
    <p:sldId id="415" r:id="rId30"/>
    <p:sldId id="460" r:id="rId31"/>
    <p:sldId id="461" r:id="rId32"/>
    <p:sldId id="462" r:id="rId33"/>
    <p:sldId id="463" r:id="rId34"/>
    <p:sldId id="349" r:id="rId35"/>
    <p:sldId id="401" r:id="rId36"/>
    <p:sldId id="411" r:id="rId37"/>
    <p:sldId id="412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6"/>
          </p14:sldIdLst>
        </p14:section>
        <p14:section name="Prop Types" id="{098870E5-175E-480A-AC10-6121CF585F5B}">
          <p14:sldIdLst>
            <p14:sldId id="413"/>
            <p14:sldId id="440"/>
            <p14:sldId id="442"/>
            <p14:sldId id="441"/>
            <p14:sldId id="443"/>
            <p14:sldId id="445"/>
            <p14:sldId id="444"/>
            <p14:sldId id="446"/>
            <p14:sldId id="447"/>
          </p14:sldIdLst>
        </p14:section>
        <p14:section name="Slots" id="{E881F8AB-73D1-4F84-A880-7476600F69C4}">
          <p14:sldIdLst>
            <p14:sldId id="439"/>
            <p14:sldId id="448"/>
            <p14:sldId id="449"/>
            <p14:sldId id="456"/>
            <p14:sldId id="457"/>
            <p14:sldId id="450"/>
            <p14:sldId id="458"/>
            <p14:sldId id="452"/>
            <p14:sldId id="451"/>
            <p14:sldId id="459"/>
            <p14:sldId id="454"/>
          </p14:sldIdLst>
        </p14:section>
        <p14:section name="The Event Bus" id="{5CDF3CBB-1A0E-45A6-8418-ACE8FEA7921E}">
          <p14:sldIdLst>
            <p14:sldId id="464"/>
            <p14:sldId id="465"/>
            <p14:sldId id="466"/>
            <p14:sldId id="467"/>
            <p14:sldId id="468"/>
          </p14:sldIdLst>
        </p14:section>
        <p14:section name="Dynamic Components" id="{E6E139D8-0F0D-4D12-9452-C252C8BC74C0}">
          <p14:sldIdLst>
            <p14:sldId id="415"/>
            <p14:sldId id="460"/>
            <p14:sldId id="461"/>
            <p14:sldId id="462"/>
            <p14:sldId id="463"/>
          </p14:sldIdLst>
        </p14:section>
        <p14:section name="Conclusion" id="{10E03AB1-9AA8-4E86-9A64-D741901E50A2}">
          <p14:sldIdLst>
            <p14:sldId id="349"/>
            <p14:sldId id="401"/>
            <p14:sldId id="411"/>
            <p14:sldId id="41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58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06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81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0357" y="461752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ebcomponents/blob/gh-pages/proposals/Slots-Proposal.md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0/vuejs-fundamentals-july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59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80" y="3888456"/>
            <a:ext cx="1067713" cy="106771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Prop Types, Slots, Dynamic Components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In Depth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EB5D1-64CB-4A8D-A94C-85E7D53F7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Along with adding types to your props, you can also specify if </a:t>
            </a:r>
            <a:br>
              <a:rPr lang="en-US" dirty="0"/>
            </a:br>
            <a:r>
              <a:rPr lang="en-US" dirty="0"/>
              <a:t>the prop is required or not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6ACE-99A2-4861-963C-2027A635F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38" y="2679158"/>
            <a:ext cx="4956944" cy="3275593"/>
          </a:xfrm>
        </p:spPr>
        <p:txBody>
          <a:bodyPr/>
          <a:lstStyle/>
          <a:p>
            <a:r>
              <a:rPr lang="en-US" dirty="0"/>
              <a:t>props: {</a:t>
            </a:r>
          </a:p>
          <a:p>
            <a:r>
              <a:rPr lang="en-US" dirty="0"/>
              <a:t>  birthday: {</a:t>
            </a:r>
          </a:p>
          <a:p>
            <a:r>
              <a:rPr lang="en-US" dirty="0"/>
              <a:t>    type: Date,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required</a:t>
            </a:r>
            <a:r>
              <a:rPr lang="en-US" dirty="0"/>
              <a:t>: true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C291F0-CD4A-4A37-97D7-1130971A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Prop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282EB-F282-418E-802C-E3DAAB2497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663DBD-D9B8-44F2-B14B-01D7CEEE7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a rule, if a prop </a:t>
            </a:r>
            <a:r>
              <a:rPr lang="en-US" b="1" dirty="0">
                <a:solidFill>
                  <a:schemeClr val="bg1"/>
                </a:solidFill>
              </a:rPr>
              <a:t>isn't required</a:t>
            </a:r>
            <a:r>
              <a:rPr lang="en-US" dirty="0"/>
              <a:t>, it should have a default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Forgeting to pass a prop will assign the default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D9AA-9CC1-48DC-A428-660CC07CC1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2712236"/>
            <a:ext cx="7990074" cy="3209062"/>
          </a:xfrm>
        </p:spPr>
        <p:txBody>
          <a:bodyPr/>
          <a:lstStyle/>
          <a:p>
            <a:r>
              <a:rPr lang="en-US" dirty="0"/>
              <a:t>props: {</a:t>
            </a:r>
          </a:p>
          <a:p>
            <a:r>
              <a:rPr lang="en-US" dirty="0"/>
              <a:t>  birthday: {</a:t>
            </a:r>
          </a:p>
          <a:p>
            <a:r>
              <a:rPr lang="en-US" dirty="0"/>
              <a:t>    type: Date,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en-US" dirty="0"/>
              <a:t>: new Date('July 10, 1856')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95364-484F-4876-A46B-477FBBA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B15EC-1922-4438-832F-570027F6492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A2F5B2-B2D0-4C65-A35F-9FB08227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Verify </a:t>
            </a:r>
            <a:r>
              <a:rPr lang="en-US" b="1" dirty="0">
                <a:solidFill>
                  <a:schemeClr val="bg1"/>
                </a:solidFill>
              </a:rPr>
              <a:t>array types </a:t>
            </a:r>
            <a:r>
              <a:rPr lang="en-US" dirty="0"/>
              <a:t>using a validator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Returns true/false based on the custom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E785-6FED-4BA5-B126-52C628D69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691" y="2641199"/>
            <a:ext cx="8625694" cy="3224342"/>
          </a:xfrm>
        </p:spPr>
        <p:txBody>
          <a:bodyPr/>
          <a:lstStyle/>
          <a:p>
            <a:r>
              <a:rPr lang="en-US" dirty="0"/>
              <a:t>quotes: { </a:t>
            </a:r>
          </a:p>
          <a:p>
            <a:r>
              <a:rPr lang="en-US" dirty="0"/>
              <a:t>  type: Array,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validator</a:t>
            </a:r>
            <a:r>
              <a:rPr lang="en-US" dirty="0"/>
              <a:t>: (arr) =&gt; {</a:t>
            </a:r>
          </a:p>
          <a:p>
            <a:r>
              <a:rPr lang="en-US" dirty="0"/>
              <a:t>    return arr.every(q =&gt; </a:t>
            </a:r>
            <a:r>
              <a:rPr lang="en-US" dirty="0">
                <a:solidFill>
                  <a:schemeClr val="bg1"/>
                </a:solidFill>
              </a:rPr>
              <a:t>typeof</a:t>
            </a:r>
            <a:r>
              <a:rPr lang="en-US" dirty="0"/>
              <a:t> q === '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')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03336-B3A5-479E-85AB-016A35A3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9253B-FB7B-4080-AC1E-F13E83815F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id="{62078DEE-4BF3-4C06-B280-AEE5BD0A82FD}"/>
              </a:ext>
            </a:extLst>
          </p:cNvPr>
          <p:cNvSpPr/>
          <p:nvPr/>
        </p:nvSpPr>
        <p:spPr bwMode="auto">
          <a:xfrm>
            <a:off x="5402854" y="4807516"/>
            <a:ext cx="3554425" cy="968815"/>
          </a:xfrm>
          <a:prstGeom prst="wedgeRoundRectCallout">
            <a:avLst>
              <a:gd name="adj1" fmla="val -22992"/>
              <a:gd name="adj2" fmla="val -62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Validates an 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18188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Slots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Passing Content, Named &amp; Scoped Slots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F2BAE6-9514-4E12-B7DB-D55B7605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23" y="1497530"/>
            <a:ext cx="2132354" cy="2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0FCD8-7C0D-4A0A-9FE7-5EF8709E0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data with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harsh</a:t>
            </a:r>
            <a:r>
              <a:rPr lang="en-US" dirty="0"/>
              <a:t> when:</a:t>
            </a:r>
          </a:p>
          <a:p>
            <a:pPr lvl="1"/>
            <a:r>
              <a:rPr lang="en-US" dirty="0"/>
              <a:t>The properties are a lot</a:t>
            </a:r>
          </a:p>
          <a:p>
            <a:pPr lvl="1"/>
            <a:r>
              <a:rPr lang="en-US" dirty="0"/>
              <a:t>You need to pass HTML between components</a:t>
            </a:r>
          </a:p>
          <a:p>
            <a:r>
              <a:rPr lang="en-US" dirty="0"/>
              <a:t>Slots serve as </a:t>
            </a:r>
            <a:r>
              <a:rPr lang="en-US" b="1" dirty="0">
                <a:solidFill>
                  <a:schemeClr val="bg1"/>
                </a:solidFill>
              </a:rPr>
              <a:t>distribution outlets </a:t>
            </a:r>
            <a:r>
              <a:rPr lang="en-US" dirty="0"/>
              <a:t>for content</a:t>
            </a:r>
          </a:p>
          <a:p>
            <a:pPr lvl="1"/>
            <a:r>
              <a:rPr lang="en-US" dirty="0"/>
              <a:t>Inspired by </a:t>
            </a:r>
            <a:r>
              <a:rPr lang="en-US" dirty="0">
                <a:hlinkClick r:id="rId2"/>
              </a:rPr>
              <a:t>Web Components</a:t>
            </a:r>
            <a:endParaRPr lang="en-US" dirty="0"/>
          </a:p>
          <a:p>
            <a:pPr lvl="1"/>
            <a:r>
              <a:rPr lang="en-US" dirty="0"/>
              <a:t>Similar to React's </a:t>
            </a:r>
            <a:r>
              <a:rPr lang="en-US" b="1" dirty="0">
                <a:solidFill>
                  <a:schemeClr val="bg1"/>
                </a:solidFill>
              </a:rPr>
              <a:t>children prop </a:t>
            </a:r>
            <a:r>
              <a:rPr lang="en-US" dirty="0"/>
              <a:t>and Angular's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&lt;ng-content&gt;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C86F2-1F35-4F8E-8305-E4926741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- Definition</a:t>
            </a:r>
          </a:p>
        </p:txBody>
      </p:sp>
    </p:spTree>
    <p:extLst>
      <p:ext uri="{BB962C8B-B14F-4D97-AF65-F5344CB8AC3E}">
        <p14:creationId xmlns:p14="http://schemas.microsoft.com/office/powerpoint/2010/main" val="952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E58ECE-909D-4EAF-B3AC-EC5AF93E5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between the opening and closing tag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is stored inside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36C441-2EA7-4A32-93FD-844698B8B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546" y="2791058"/>
            <a:ext cx="8335763" cy="32529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&lt;app-profile&gt;</a:t>
            </a:r>
          </a:p>
          <a:p>
            <a:r>
              <a:rPr lang="en-US" dirty="0"/>
              <a:t>   &lt;h1&gt;This is the profile page&lt;/h1&gt;</a:t>
            </a:r>
          </a:p>
          <a:p>
            <a:r>
              <a:rPr lang="en-US" dirty="0"/>
              <a:t>   &lt;p&gt;Username: {{ username }}&lt;/p&gt;</a:t>
            </a:r>
          </a:p>
          <a:p>
            <a:r>
              <a:rPr lang="en-US" dirty="0"/>
              <a:t>   &lt;p&gt;Email: {{ email }}&lt;/p&gt;</a:t>
            </a:r>
          </a:p>
          <a:p>
            <a:r>
              <a:rPr lang="en-US" dirty="0"/>
              <a:t>   &lt;p&gt;Age: {{ age }}&lt;/p&gt;</a:t>
            </a:r>
          </a:p>
          <a:p>
            <a:r>
              <a:rPr lang="en-US" dirty="0">
                <a:solidFill>
                  <a:schemeClr val="bg1"/>
                </a:solidFill>
              </a:rPr>
              <a:t>&lt;/app-profile&gt;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C70C33-9450-4D43-9AC1-DA2761EC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Content with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D1FAF-9591-4454-A578-59E27B857A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3925A-1586-4BAB-81D5-F7599F4D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render the HTML passed from the parent simply 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&lt;slot&gt; </a:t>
            </a:r>
            <a:r>
              <a:rPr lang="en-US" dirty="0"/>
              <a:t>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5359-D608-48FF-8D33-0B407325B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3993" y="2589949"/>
            <a:ext cx="4588953" cy="2773788"/>
          </a:xfrm>
        </p:spPr>
        <p:txBody>
          <a:bodyPr/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  &lt;div class="row"&gt;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&lt;slot&gt;&lt;/slot&gt;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1DF16-FB76-45BA-B9B1-3547E169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the Slot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42B2-F078-4407-B4BC-96A97790E4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55391-26C8-49A5-9E8D-7BD5E2C7D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slot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have access to the parent's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has the same </a:t>
            </a:r>
            <a:r>
              <a:rPr lang="en-US" b="1" dirty="0">
                <a:solidFill>
                  <a:schemeClr val="bg1"/>
                </a:solidFill>
              </a:rPr>
              <a:t>"scope" </a:t>
            </a:r>
            <a:r>
              <a:rPr lang="en-US" dirty="0"/>
              <a:t>as the rest of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a rule remember: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Everything in the </a:t>
            </a:r>
            <a:r>
              <a:rPr lang="en-US" b="1" dirty="0">
                <a:solidFill>
                  <a:schemeClr val="bg1"/>
                </a:solidFill>
              </a:rPr>
              <a:t>parent template </a:t>
            </a:r>
            <a:r>
              <a:rPr lang="en-US" dirty="0"/>
              <a:t>is compiled in </a:t>
            </a:r>
            <a:r>
              <a:rPr lang="en-US" b="1" dirty="0">
                <a:solidFill>
                  <a:schemeClr val="bg1"/>
                </a:solidFill>
              </a:rPr>
              <a:t>parent scope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Everything in the </a:t>
            </a:r>
            <a:r>
              <a:rPr lang="en-US" b="1" dirty="0">
                <a:solidFill>
                  <a:schemeClr val="bg1"/>
                </a:solidFill>
              </a:rPr>
              <a:t>child template </a:t>
            </a:r>
            <a:r>
              <a:rPr lang="en-US" dirty="0"/>
              <a:t>is compiled in the </a:t>
            </a:r>
            <a:r>
              <a:rPr lang="en-US" b="1" dirty="0">
                <a:solidFill>
                  <a:schemeClr val="bg1"/>
                </a:solidFill>
              </a:rPr>
              <a:t>child scope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88D18D-A5AF-468A-80F0-D2F2287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Compilation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9C8D-B615-421C-8E5D-E28B86165F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51AF0E-1C7C-4340-B2AA-43D2E8107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4152" y="4823059"/>
            <a:ext cx="5812990" cy="621602"/>
          </a:xfrm>
        </p:spPr>
        <p:txBody>
          <a:bodyPr/>
          <a:lstStyle/>
          <a:p>
            <a:r>
              <a:rPr lang="en-US" dirty="0"/>
              <a:t>&lt;slot&gt; {{ username }} &lt;/slot&gt;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4DA58-BC47-4FA6-A1DB-DA70F20D2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04" y="4939762"/>
            <a:ext cx="388196" cy="3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751305-0880-4458-984D-93E03729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91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times when it's useful to have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slots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 with a </a:t>
            </a:r>
            <a:r>
              <a:rPr lang="en-US" b="1" dirty="0">
                <a:solidFill>
                  <a:schemeClr val="bg1"/>
                </a:solidFill>
              </a:rPr>
              <a:t>base layout </a:t>
            </a:r>
            <a:r>
              <a:rPr lang="en-US" dirty="0"/>
              <a:t>– header, main, footer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Slots can be named using an attribute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B45885-03D9-49DF-A122-152824BEB9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3350000"/>
            <a:ext cx="8558788" cy="3111209"/>
          </a:xfrm>
        </p:spPr>
        <p:txBody>
          <a:bodyPr/>
          <a:lstStyle/>
          <a:p>
            <a:r>
              <a:rPr lang="en-US" sz="2300" dirty="0"/>
              <a:t>&lt;app-profile&gt;</a:t>
            </a:r>
          </a:p>
          <a:p>
            <a:r>
              <a:rPr lang="en-US" sz="2300" dirty="0"/>
              <a:t> &lt;h1&gt;This is the profile page&lt;/h1&gt;</a:t>
            </a:r>
          </a:p>
          <a:p>
            <a:r>
              <a:rPr lang="en-US" sz="2300" dirty="0"/>
              <a:t> &lt;p </a:t>
            </a:r>
            <a:r>
              <a:rPr lang="en-US" sz="2300" dirty="0">
                <a:solidFill>
                  <a:schemeClr val="bg1"/>
                </a:solidFill>
              </a:rPr>
              <a:t>slot="username"</a:t>
            </a:r>
            <a:r>
              <a:rPr lang="en-US" sz="2300" dirty="0"/>
              <a:t>&gt;Username: {{ username }}&lt;/p&gt;</a:t>
            </a:r>
          </a:p>
          <a:p>
            <a:r>
              <a:rPr lang="en-US" sz="2300" dirty="0"/>
              <a:t> &lt;p </a:t>
            </a:r>
            <a:r>
              <a:rPr lang="en-US" sz="2300" dirty="0">
                <a:solidFill>
                  <a:schemeClr val="bg1"/>
                </a:solidFill>
              </a:rPr>
              <a:t>slot="email"</a:t>
            </a:r>
            <a:r>
              <a:rPr lang="en-US" sz="2300" dirty="0"/>
              <a:t>&gt;Email: {{ email }}&lt;/p&gt;</a:t>
            </a:r>
          </a:p>
          <a:p>
            <a:r>
              <a:rPr lang="en-US" sz="2300" dirty="0"/>
              <a:t> &lt;p </a:t>
            </a:r>
            <a:r>
              <a:rPr lang="en-US" sz="2300" dirty="0">
                <a:solidFill>
                  <a:schemeClr val="bg1"/>
                </a:solidFill>
              </a:rPr>
              <a:t>slot="age"</a:t>
            </a:r>
            <a:r>
              <a:rPr lang="en-US" sz="2300" dirty="0"/>
              <a:t>&gt;Age: {{ age }}&lt;/p&gt;</a:t>
            </a:r>
          </a:p>
          <a:p>
            <a:r>
              <a:rPr lang="en-US" sz="2300" dirty="0"/>
              <a:t>&lt;/app-profile&gt;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5AE07F-C499-4075-B02D-DFB4091A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2998-0E87-42EA-8B20-B93490439F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AA586-CCEE-45E7-A0E9-25C1EC7E1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Render only some of the named slots (or all of them)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5B59-ACFF-4473-ACF7-45D23E403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692" y="1943569"/>
            <a:ext cx="9116348" cy="4247418"/>
          </a:xfrm>
        </p:spPr>
        <p:txBody>
          <a:bodyPr/>
          <a:lstStyle/>
          <a:p>
            <a:r>
              <a:rPr lang="en-US" dirty="0"/>
              <a:t>&lt;div class="row"&gt;</a:t>
            </a:r>
          </a:p>
          <a:p>
            <a:r>
              <a:rPr lang="en-US" dirty="0"/>
              <a:t>  &lt;template&gt;</a:t>
            </a:r>
          </a:p>
          <a:p>
            <a:r>
              <a:rPr lang="en-US" dirty="0"/>
              <a:t>    &lt;slot </a:t>
            </a:r>
            <a:r>
              <a:rPr lang="en-US" dirty="0">
                <a:solidFill>
                  <a:schemeClr val="bg1"/>
                </a:solidFill>
              </a:rPr>
              <a:t>name="username"</a:t>
            </a:r>
            <a:r>
              <a:rPr lang="en-US" dirty="0"/>
              <a:t>&gt;&lt;/slot&gt;</a:t>
            </a:r>
          </a:p>
          <a:p>
            <a:r>
              <a:rPr lang="en-US" dirty="0"/>
              <a:t>  &lt;/template&gt;</a:t>
            </a:r>
          </a:p>
          <a:p>
            <a:r>
              <a:rPr lang="en-US" dirty="0"/>
              <a:t>  &lt;template&gt;</a:t>
            </a:r>
          </a:p>
          <a:p>
            <a:r>
              <a:rPr lang="en-US" dirty="0"/>
              <a:t>    &lt;slot </a:t>
            </a:r>
            <a:r>
              <a:rPr lang="en-US" dirty="0">
                <a:solidFill>
                  <a:schemeClr val="bg1"/>
                </a:solidFill>
              </a:rPr>
              <a:t>name="email"</a:t>
            </a:r>
            <a:r>
              <a:rPr lang="en-US" dirty="0"/>
              <a:t>&gt;&lt;/slot&gt;</a:t>
            </a:r>
          </a:p>
          <a:p>
            <a:r>
              <a:rPr lang="en-US" dirty="0"/>
              <a:t>  &lt;/template&gt;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86047-7091-4290-B596-8477025D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D4241-81A6-4B04-B044-FCA1B47056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 Types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Slots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Named Slots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Scoped Slots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The Event Bus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Dynamic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7D5108-45A3-403C-97B6-962EBFBE7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Unnamed slots are also rendered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Everything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"slot" </a:t>
            </a:r>
            <a:r>
              <a:rPr lang="en-US" dirty="0"/>
              <a:t>attribute is rendered as a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F0F1CC-9249-4524-A67E-17D2888BFC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086" y="2802214"/>
            <a:ext cx="7220641" cy="3201618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Parent</a:t>
            </a:r>
          </a:p>
          <a:p>
            <a:r>
              <a:rPr lang="en-US" dirty="0"/>
              <a:t>&lt;h1&gt;This is the profile page&lt;/h1&gt;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Child</a:t>
            </a:r>
          </a:p>
          <a:p>
            <a:r>
              <a:rPr lang="en-US" dirty="0"/>
              <a:t>&lt;template&gt;</a:t>
            </a:r>
          </a:p>
          <a:p>
            <a:r>
              <a:rPr lang="en-US" dirty="0"/>
              <a:t>  &lt;slot&gt;&lt;/slot&gt;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AE70F9-A28E-4C06-8583-1C56EE6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Slot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6F88F-2BFC-49E9-B75C-2B3BF14063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4ED2F7-E8DB-41E1-85B7-2A026822E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Sometimes, it's useful for slot content to have access to data </a:t>
            </a:r>
            <a:br>
              <a:rPr lang="en-US" dirty="0"/>
            </a:br>
            <a:r>
              <a:rPr lang="en-US" dirty="0"/>
              <a:t>only available in the parent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content available in the </a:t>
            </a:r>
            <a:r>
              <a:rPr lang="en-US" b="1" dirty="0">
                <a:solidFill>
                  <a:schemeClr val="bg1"/>
                </a:solidFill>
              </a:rPr>
              <a:t>child component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slot</a:t>
            </a:r>
            <a:r>
              <a:rPr lang="en-US" dirty="0"/>
              <a:t> itself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Also called </a:t>
            </a:r>
            <a:r>
              <a:rPr lang="en-US" b="1" dirty="0">
                <a:solidFill>
                  <a:schemeClr val="bg1"/>
                </a:solidFill>
              </a:rPr>
              <a:t>slot props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4BAFDC-4582-4C59-8C9D-D1A8B22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Slots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D12DE-E984-4D91-86B0-CC528438BA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D32B-D76E-4609-8A2F-46C32938B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679" y="2243494"/>
            <a:ext cx="5105294" cy="2371012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The Parent</a:t>
            </a:r>
          </a:p>
          <a:p>
            <a:r>
              <a:rPr lang="en-US" dirty="0"/>
              <a:t>&lt;current-user&gt;</a:t>
            </a:r>
          </a:p>
          <a:p>
            <a:r>
              <a:rPr lang="en-US" dirty="0"/>
              <a:t>  {{ </a:t>
            </a:r>
            <a:r>
              <a:rPr lang="en-US" dirty="0" err="1"/>
              <a:t>user.firstName</a:t>
            </a:r>
            <a:r>
              <a:rPr lang="en-US" dirty="0"/>
              <a:t> }}</a:t>
            </a:r>
          </a:p>
          <a:p>
            <a:r>
              <a:rPr lang="en-US" dirty="0"/>
              <a:t>&lt;/current-user&gt;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F5D6A-E250-4B9C-94B7-4C17A438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Slots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F0B9-8649-448C-8C37-F8ACD28C25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1FD6E4-B13C-4E95-A0A7-CE1EA6DC528E}"/>
              </a:ext>
            </a:extLst>
          </p:cNvPr>
          <p:cNvSpPr txBox="1">
            <a:spLocks/>
          </p:cNvSpPr>
          <p:nvPr/>
        </p:nvSpPr>
        <p:spPr>
          <a:xfrm>
            <a:off x="6516029" y="2036475"/>
            <a:ext cx="5094142" cy="32603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// The Child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  &lt;slot </a:t>
            </a:r>
            <a:r>
              <a:rPr lang="en-US" dirty="0">
                <a:solidFill>
                  <a:schemeClr val="bg1"/>
                </a:solidFill>
              </a:rPr>
              <a:t>v-bind:user</a:t>
            </a:r>
            <a:r>
              <a:rPr lang="en-US" dirty="0"/>
              <a:t>="user"&gt;</a:t>
            </a:r>
          </a:p>
          <a:p>
            <a:r>
              <a:rPr lang="en-US" dirty="0"/>
              <a:t>    {{ user.lastName }}</a:t>
            </a:r>
          </a:p>
          <a:p>
            <a:r>
              <a:rPr lang="en-US" dirty="0"/>
              <a:t>  &lt;/slot&gt;</a:t>
            </a:r>
          </a:p>
          <a:p>
            <a:r>
              <a:rPr lang="en-US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10351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2C0B47-77C2-4B24-A29D-E954FB0E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vs Slots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95038-5A95-44E0-B67C-7304EAE40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Slots</a:t>
            </a:r>
          </a:p>
          <a:p>
            <a:r>
              <a:rPr lang="en-US" dirty="0"/>
              <a:t>Good when dealing with a lot of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</a:p>
          <a:p>
            <a:r>
              <a:rPr lang="en-US" dirty="0"/>
              <a:t>Pass other components</a:t>
            </a:r>
          </a:p>
          <a:p>
            <a:r>
              <a:rPr lang="en-US" dirty="0"/>
              <a:t>Component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more readable </a:t>
            </a:r>
            <a:r>
              <a:rPr lang="en-US" dirty="0"/>
              <a:t>and less </a:t>
            </a:r>
            <a:br>
              <a:rPr lang="en-US" dirty="0"/>
            </a:br>
            <a:r>
              <a:rPr lang="en-US" dirty="0"/>
              <a:t>confusing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C49293-F856-4A8E-9830-7A2F46D4A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Props</a:t>
            </a:r>
          </a:p>
          <a:p>
            <a:r>
              <a:rPr lang="en-US" dirty="0"/>
              <a:t>Good only for passing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fewer</a:t>
            </a:r>
            <a:r>
              <a:rPr lang="en-US" dirty="0"/>
              <a:t> data</a:t>
            </a:r>
          </a:p>
          <a:p>
            <a:r>
              <a:rPr lang="en-US" dirty="0"/>
              <a:t>Cannot pass other 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Component can become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hectic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9269-C39E-4802-81C7-226EFE4A84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Event Bus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109" y="5472909"/>
            <a:ext cx="10961783" cy="499819"/>
          </a:xfrm>
        </p:spPr>
        <p:txBody>
          <a:bodyPr/>
          <a:lstStyle/>
          <a:p>
            <a:r>
              <a:rPr lang="en-US" dirty="0"/>
              <a:t>Communication - Siblings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7E81B-3224-4F8B-92DC-98F77195A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98" y="1385091"/>
            <a:ext cx="2325003" cy="2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C41C-4287-4DFD-8BA8-E96652C00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a </a:t>
            </a:r>
            <a:r>
              <a:rPr lang="en-US" b="1" dirty="0">
                <a:solidFill>
                  <a:schemeClr val="bg1"/>
                </a:solidFill>
              </a:rPr>
              <a:t>quick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easy solution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pass data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components</a:t>
            </a:r>
          </a:p>
          <a:p>
            <a:r>
              <a:rPr lang="en-US" dirty="0"/>
              <a:t>Emitting Events can become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non</a:t>
            </a:r>
            <a:br>
              <a:rPr lang="en-US" dirty="0"/>
            </a:br>
            <a:r>
              <a:rPr lang="en-US" dirty="0"/>
              <a:t>parent-child relationships</a:t>
            </a:r>
          </a:p>
          <a:p>
            <a:r>
              <a:rPr lang="en-US" dirty="0"/>
              <a:t>The Event Bus is a </a:t>
            </a:r>
            <a:r>
              <a:rPr lang="en-US" b="1" dirty="0">
                <a:solidFill>
                  <a:schemeClr val="bg1"/>
                </a:solidFill>
              </a:rPr>
              <a:t>centralized</a:t>
            </a:r>
            <a:r>
              <a:rPr lang="en-US" dirty="0"/>
              <a:t> solution</a:t>
            </a:r>
          </a:p>
          <a:p>
            <a:pPr lvl="1"/>
            <a:r>
              <a:rPr lang="en-US" dirty="0"/>
              <a:t>Emit an event in one component</a:t>
            </a:r>
          </a:p>
          <a:p>
            <a:pPr lvl="1"/>
            <a:r>
              <a:rPr lang="en-US" dirty="0"/>
              <a:t>Listen to that event 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other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8C9B0E-7508-42DA-80C5-B7534627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Bus</a:t>
            </a:r>
          </a:p>
        </p:txBody>
      </p:sp>
    </p:spTree>
    <p:extLst>
      <p:ext uri="{BB962C8B-B14F-4D97-AF65-F5344CB8AC3E}">
        <p14:creationId xmlns:p14="http://schemas.microsoft.com/office/powerpoint/2010/main" val="225557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6F0352-1C62-4424-8A16-00357BD26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Export it inside the </a:t>
            </a:r>
            <a:r>
              <a:rPr lang="en-US" b="1" dirty="0">
                <a:solidFill>
                  <a:schemeClr val="bg1"/>
                </a:solidFill>
              </a:rPr>
              <a:t>main.js </a:t>
            </a:r>
            <a:r>
              <a:rPr lang="en-US" dirty="0"/>
              <a:t>file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33EE5E-F54A-4FB1-88D3-368B158FB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231" y="1946224"/>
            <a:ext cx="7356370" cy="3724518"/>
          </a:xfrm>
        </p:spPr>
        <p:txBody>
          <a:bodyPr/>
          <a:lstStyle/>
          <a:p>
            <a:r>
              <a:rPr lang="en-US" dirty="0"/>
              <a:t>export const </a:t>
            </a:r>
            <a:r>
              <a:rPr lang="en-US" dirty="0">
                <a:solidFill>
                  <a:schemeClr val="bg1"/>
                </a:solidFill>
              </a:rPr>
              <a:t>eventBus</a:t>
            </a:r>
            <a:r>
              <a:rPr lang="en-US" dirty="0"/>
              <a:t> = new </a:t>
            </a:r>
            <a:r>
              <a:rPr lang="en-US" dirty="0">
                <a:solidFill>
                  <a:schemeClr val="bg1"/>
                </a:solidFill>
              </a:rPr>
              <a:t>Vue</a:t>
            </a:r>
            <a:r>
              <a:rPr lang="en-US" dirty="0"/>
              <a:t>({</a:t>
            </a:r>
          </a:p>
          <a:p>
            <a:r>
              <a:rPr lang="en-US" dirty="0"/>
              <a:t>  methods: {</a:t>
            </a:r>
          </a:p>
          <a:p>
            <a:r>
              <a:rPr lang="en-US" dirty="0"/>
              <a:t>    increase(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 {</a:t>
            </a:r>
          </a:p>
          <a:p>
            <a:r>
              <a:rPr lang="en-US" dirty="0"/>
              <a:t>      this.</a:t>
            </a:r>
            <a:r>
              <a:rPr lang="en-US" dirty="0">
                <a:solidFill>
                  <a:schemeClr val="bg1"/>
                </a:solidFill>
              </a:rPr>
              <a:t>$emit</a:t>
            </a:r>
            <a:r>
              <a:rPr lang="en-US" dirty="0"/>
              <a:t>('onIncrease', value + 1);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BD09D8-614A-4745-AF8B-BB43BEA3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Event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DD8B5-1AAE-48E9-BC96-CFFBBADCE8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D2A879-E5F0-4C49-A98C-6DB4D0CC9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Call the event emitting method inside some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5A8E-9897-47D5-AA64-1BAAEF7A2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412" y="2188129"/>
            <a:ext cx="6508386" cy="3201618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Nested Child Component</a:t>
            </a:r>
            <a:endParaRPr lang="en-US" b="0" dirty="0"/>
          </a:p>
          <a:p>
            <a:r>
              <a:rPr lang="en-US" dirty="0"/>
              <a:t>methods: {</a:t>
            </a:r>
          </a:p>
          <a:p>
            <a:r>
              <a:rPr lang="en-US" dirty="0"/>
              <a:t>  increaseHandler() {</a:t>
            </a:r>
          </a:p>
          <a:p>
            <a:r>
              <a:rPr lang="en-US" dirty="0"/>
              <a:t>    eventBus.</a:t>
            </a:r>
            <a:r>
              <a:rPr lang="en-US" dirty="0">
                <a:solidFill>
                  <a:schemeClr val="bg1"/>
                </a:solidFill>
              </a:rPr>
              <a:t>increase</a:t>
            </a:r>
            <a:r>
              <a:rPr lang="en-US" dirty="0"/>
              <a:t>(this.counter);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0A1855-C558-4B24-A4B2-604FEB06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the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84CA7-9987-4042-AF92-432135B09D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07F6B-CBE2-4647-802E-33AF12309E70}"/>
              </a:ext>
            </a:extLst>
          </p:cNvPr>
          <p:cNvSpPr/>
          <p:nvPr/>
        </p:nvSpPr>
        <p:spPr bwMode="auto">
          <a:xfrm>
            <a:off x="2977857" y="4342800"/>
            <a:ext cx="2816768" cy="897020"/>
          </a:xfrm>
          <a:prstGeom prst="wedgeRoundRectCallout">
            <a:avLst>
              <a:gd name="adj1" fmla="val -21287"/>
              <a:gd name="adj2" fmla="val -67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the file</a:t>
            </a:r>
          </a:p>
        </p:txBody>
      </p:sp>
    </p:spTree>
    <p:extLst>
      <p:ext uri="{BB962C8B-B14F-4D97-AF65-F5344CB8AC3E}">
        <p14:creationId xmlns:p14="http://schemas.microsoft.com/office/powerpoint/2010/main" val="23481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F25590-5BAC-460F-9A19-10397E8A9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root parent component that </a:t>
            </a:r>
            <a:r>
              <a:rPr lang="en-US" b="1" dirty="0">
                <a:solidFill>
                  <a:schemeClr val="bg1"/>
                </a:solidFill>
              </a:rPr>
              <a:t>connects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  <a:r>
              <a:rPr lang="en-US" dirty="0"/>
              <a:t> listens</a:t>
            </a:r>
            <a:br>
              <a:rPr lang="en-US" dirty="0"/>
            </a:br>
            <a:r>
              <a:rPr lang="en-US" dirty="0"/>
              <a:t>to that event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it </a:t>
            </a:r>
            <a:r>
              <a:rPr lang="en-US" b="1" dirty="0">
                <a:solidFill>
                  <a:schemeClr val="bg1"/>
                </a:solidFill>
              </a:rPr>
              <a:t>passes down </a:t>
            </a:r>
            <a:r>
              <a:rPr lang="en-US" dirty="0"/>
              <a:t>the prop to the other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89DD-8E7D-4AAA-9A41-CD3EE8BA5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0410" y="3190984"/>
            <a:ext cx="7282891" cy="26195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created() </a:t>
            </a:r>
            <a:r>
              <a:rPr lang="en-US" dirty="0"/>
              <a:t>{</a:t>
            </a:r>
          </a:p>
          <a:p>
            <a:r>
              <a:rPr lang="en-US" dirty="0"/>
              <a:t>  eventBus.</a:t>
            </a:r>
            <a:r>
              <a:rPr lang="en-US" dirty="0">
                <a:solidFill>
                  <a:schemeClr val="bg1"/>
                </a:solidFill>
              </a:rPr>
              <a:t>$on</a:t>
            </a:r>
            <a:r>
              <a:rPr lang="en-US" dirty="0"/>
              <a:t>('onIncrease', (data) =&gt; {</a:t>
            </a:r>
          </a:p>
          <a:p>
            <a:r>
              <a:rPr lang="en-US" dirty="0"/>
              <a:t>    this.counter = data;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26FC9-D899-4B0F-AB1B-0491D951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to Events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EC57-E39A-408F-B1D4-DA0DDF01A7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5218F8-28FD-40D5-804F-13E2BD31C83F}"/>
              </a:ext>
            </a:extLst>
          </p:cNvPr>
          <p:cNvSpPr/>
          <p:nvPr/>
        </p:nvSpPr>
        <p:spPr bwMode="auto">
          <a:xfrm>
            <a:off x="3077309" y="3285963"/>
            <a:ext cx="2929092" cy="502975"/>
          </a:xfrm>
          <a:prstGeom prst="wedgeRoundRectCallout">
            <a:avLst>
              <a:gd name="adj1" fmla="val -55042"/>
              <a:gd name="adj2" fmla="val 86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 hook</a:t>
            </a:r>
          </a:p>
        </p:txBody>
      </p:sp>
    </p:spTree>
    <p:extLst>
      <p:ext uri="{BB962C8B-B14F-4D97-AF65-F5344CB8AC3E}">
        <p14:creationId xmlns:p14="http://schemas.microsoft.com/office/powerpoint/2010/main" val="13684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Switch Between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2740240-9E15-49DF-8677-D5D8EA49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85" y="1573190"/>
            <a:ext cx="2149459" cy="21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#vue-js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24CAC-4C23-428C-9E47-01238A699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Switching between components dynamically is </a:t>
            </a:r>
            <a:br>
              <a:rPr lang="en-US" dirty="0"/>
            </a:br>
            <a:r>
              <a:rPr lang="en-US" dirty="0"/>
              <a:t>possible and useful in some cases like:</a:t>
            </a:r>
          </a:p>
          <a:p>
            <a:pPr lvl="1"/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different components </a:t>
            </a:r>
            <a:r>
              <a:rPr lang="en-US" dirty="0"/>
              <a:t>by clicking on buttons</a:t>
            </a:r>
          </a:p>
          <a:p>
            <a:pPr lvl="1"/>
            <a:r>
              <a:rPr lang="en-US" dirty="0"/>
              <a:t>Rendering components </a:t>
            </a:r>
            <a:r>
              <a:rPr lang="en-US" b="1" dirty="0">
                <a:solidFill>
                  <a:schemeClr val="bg1"/>
                </a:solidFill>
              </a:rPr>
              <a:t>conditionally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</a:p>
          <a:p>
            <a:r>
              <a:rPr lang="en-US" dirty="0"/>
              <a:t>Placed inside the </a:t>
            </a:r>
            <a:r>
              <a:rPr lang="en-US" b="1" dirty="0">
                <a:solidFill>
                  <a:schemeClr val="bg1"/>
                </a:solidFill>
              </a:rPr>
              <a:t>&lt;component&gt;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Container for dynamic components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20996-25D0-485D-B212-FFB4A550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Components</a:t>
            </a:r>
          </a:p>
        </p:txBody>
      </p:sp>
    </p:spTree>
    <p:extLst>
      <p:ext uri="{BB962C8B-B14F-4D97-AF65-F5344CB8AC3E}">
        <p14:creationId xmlns:p14="http://schemas.microsoft.com/office/powerpoint/2010/main" val="2215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31C37D-D439-412F-8DAF-295345CCA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tag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(or component definition) </a:t>
            </a:r>
            <a:r>
              <a:rPr lang="en-US" b="1" dirty="0">
                <a:solidFill>
                  <a:schemeClr val="bg1"/>
                </a:solidFill>
              </a:rPr>
              <a:t>:is </a:t>
            </a:r>
            <a:r>
              <a:rPr lang="en-US" dirty="0"/>
              <a:t>prop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686820-B421-432C-B6FA-323426D500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2088521"/>
            <a:ext cx="10961435" cy="3724518"/>
          </a:xfrm>
        </p:spPr>
        <p:txBody>
          <a:bodyPr/>
          <a:lstStyle/>
          <a:p>
            <a:r>
              <a:rPr lang="en-US" dirty="0"/>
              <a:t>&lt;button @click="</a:t>
            </a:r>
            <a:r>
              <a:rPr lang="en-US" dirty="0">
                <a:solidFill>
                  <a:schemeClr val="bg1"/>
                </a:solidFill>
              </a:rPr>
              <a:t>selectedComponent = '</a:t>
            </a:r>
            <a:r>
              <a:rPr lang="en-US" dirty="0" err="1">
                <a:solidFill>
                  <a:schemeClr val="bg1"/>
                </a:solidFill>
              </a:rPr>
              <a:t>appQuote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"&gt;Quote&lt;/button&gt;</a:t>
            </a:r>
          </a:p>
          <a:p>
            <a:r>
              <a:rPr lang="en-US" dirty="0"/>
              <a:t>&lt;button @click="</a:t>
            </a:r>
            <a:r>
              <a:rPr lang="en-US" dirty="0">
                <a:solidFill>
                  <a:schemeClr val="bg1"/>
                </a:solidFill>
              </a:rPr>
              <a:t>selectedComponent = '</a:t>
            </a:r>
            <a:r>
              <a:rPr lang="en-US" dirty="0" err="1">
                <a:solidFill>
                  <a:schemeClr val="bg1"/>
                </a:solidFill>
              </a:rPr>
              <a:t>appAuthor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"&gt;Author&lt;/button&gt;</a:t>
            </a:r>
          </a:p>
          <a:p>
            <a:r>
              <a:rPr lang="en-US" dirty="0"/>
              <a:t>&lt;button @click="</a:t>
            </a:r>
            <a:r>
              <a:rPr lang="en-US" dirty="0">
                <a:solidFill>
                  <a:schemeClr val="bg1"/>
                </a:solidFill>
              </a:rPr>
              <a:t>selectedComponent = '</a:t>
            </a:r>
            <a:r>
              <a:rPr lang="en-US" dirty="0" err="1">
                <a:solidFill>
                  <a:schemeClr val="bg1"/>
                </a:solidFill>
              </a:rPr>
              <a:t>appNew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"&gt;New&lt;/button&gt;</a:t>
            </a:r>
          </a:p>
          <a:p>
            <a:endParaRPr lang="en-US" dirty="0"/>
          </a:p>
          <a:p>
            <a:r>
              <a:rPr lang="en-US" dirty="0"/>
              <a:t>&lt;component </a:t>
            </a:r>
            <a:r>
              <a:rPr lang="en-US" dirty="0">
                <a:solidFill>
                  <a:schemeClr val="bg1"/>
                </a:solidFill>
              </a:rPr>
              <a:t>:is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selectedComponent</a:t>
            </a:r>
            <a:r>
              <a:rPr lang="en-US" dirty="0"/>
              <a:t>"&gt;</a:t>
            </a:r>
          </a:p>
          <a:p>
            <a:r>
              <a:rPr lang="en-US" dirty="0"/>
              <a:t> &lt;h1&gt;Default Title&lt;/h1&gt;</a:t>
            </a:r>
          </a:p>
          <a:p>
            <a:r>
              <a:rPr lang="en-US" dirty="0"/>
              <a:t>&lt;/component&gt;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B9919-E9B1-4284-8CC5-BE548B11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Tag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F2307-6C69-4E4F-B364-69F8D130D3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Speech Bubble: Rectangle with Corners Rounded 8">
            <a:extLst>
              <a:ext uri="{FF2B5EF4-FFF2-40B4-BE49-F238E27FC236}">
                <a16:creationId xmlns:a16="http://schemas.microsoft.com/office/drawing/2014/main" id="{DAF1071C-ADAC-43EF-B808-6627DF9064E0}"/>
              </a:ext>
            </a:extLst>
          </p:cNvPr>
          <p:cNvSpPr/>
          <p:nvPr/>
        </p:nvSpPr>
        <p:spPr bwMode="auto">
          <a:xfrm>
            <a:off x="4943428" y="4739623"/>
            <a:ext cx="3729995" cy="922251"/>
          </a:xfrm>
          <a:prstGeom prst="wedgeRoundRectCallout">
            <a:avLst>
              <a:gd name="adj1" fmla="val -22992"/>
              <a:gd name="adj2" fmla="val -62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component selector</a:t>
            </a:r>
          </a:p>
        </p:txBody>
      </p:sp>
    </p:spTree>
    <p:extLst>
      <p:ext uri="{BB962C8B-B14F-4D97-AF65-F5344CB8AC3E}">
        <p14:creationId xmlns:p14="http://schemas.microsoft.com/office/powerpoint/2010/main" val="18404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598429-BFA3-4423-8BA0-104CF305E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Reactively switch between components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computed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89BAFC-21B9-44E4-BB9A-32BB6E3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Switch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CF557-FD36-477A-B636-D2B62ED010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916011-3608-4FB7-A0F8-DDF9176FB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37" y="2475380"/>
            <a:ext cx="7666690" cy="3735850"/>
          </a:xfrm>
        </p:spPr>
        <p:txBody>
          <a:bodyPr/>
          <a:lstStyle/>
          <a:p>
            <a:r>
              <a:rPr lang="en-US" dirty="0"/>
              <a:t>dynamicComponent() {</a:t>
            </a:r>
          </a:p>
          <a:p>
            <a:r>
              <a:rPr lang="en-US" dirty="0"/>
              <a:t>  if(</a:t>
            </a:r>
            <a:r>
              <a:rPr lang="en-US" dirty="0">
                <a:solidFill>
                  <a:schemeClr val="bg1"/>
                </a:solidFill>
              </a:rPr>
              <a:t>this.isLoaded</a:t>
            </a:r>
            <a:r>
              <a:rPr lang="en-US" dirty="0"/>
              <a:t>) {</a:t>
            </a:r>
          </a:p>
          <a:p>
            <a:r>
              <a:rPr lang="en-US" dirty="0"/>
              <a:t>     return '</a:t>
            </a:r>
            <a:r>
              <a:rPr lang="en-US" dirty="0">
                <a:solidFill>
                  <a:schemeClr val="bg1"/>
                </a:solidFill>
              </a:rPr>
              <a:t>component-special</a:t>
            </a:r>
            <a:r>
              <a:rPr lang="en-US" dirty="0"/>
              <a:t>';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 return '</a:t>
            </a:r>
            <a:r>
              <a:rPr lang="en-US" dirty="0">
                <a:solidFill>
                  <a:schemeClr val="bg1"/>
                </a:solidFill>
              </a:rPr>
              <a:t>component-default</a:t>
            </a:r>
            <a:r>
              <a:rPr lang="en-US" dirty="0"/>
              <a:t>';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6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05F38-2E82-4FBA-82AC-D064303D4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r>
              <a:rPr lang="en-US" dirty="0"/>
              <a:t> when switched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are re-created and added again inside the tag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&lt;keep-alive&gt; </a:t>
            </a:r>
            <a:r>
              <a:rPr lang="en-US" dirty="0"/>
              <a:t>component to maintain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D32A4-2890-418D-AA31-188B6ED60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37" y="3302437"/>
            <a:ext cx="9495490" cy="26634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&lt;keep-alive&gt;</a:t>
            </a:r>
          </a:p>
          <a:p>
            <a:r>
              <a:rPr lang="en-US" dirty="0"/>
              <a:t> &lt;component </a:t>
            </a:r>
            <a:r>
              <a:rPr lang="en-US" dirty="0">
                <a:solidFill>
                  <a:schemeClr val="bg1"/>
                </a:solidFill>
              </a:rPr>
              <a:t>:is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selectedComponent</a:t>
            </a:r>
            <a:r>
              <a:rPr lang="en-US" dirty="0"/>
              <a:t>"&gt;</a:t>
            </a:r>
          </a:p>
          <a:p>
            <a:r>
              <a:rPr lang="en-US" dirty="0"/>
              <a:t>  &lt;h1&gt;Default Title&lt;/h1&gt;</a:t>
            </a:r>
          </a:p>
          <a:p>
            <a:r>
              <a:rPr lang="en-US" dirty="0"/>
              <a:t> &lt;/component&gt;</a:t>
            </a:r>
          </a:p>
          <a:p>
            <a:r>
              <a:rPr lang="en-US" dirty="0">
                <a:solidFill>
                  <a:schemeClr val="bg1"/>
                </a:solidFill>
              </a:rPr>
              <a:t>&lt;/keep-alive&gt;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849F02-8274-4F59-AA08-4EF28EA4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0CA38-4AA7-460B-95A0-A899EACB8E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271238"/>
            <a:ext cx="8635244" cy="52803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67719" y="1566932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Props can be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>
                <a:solidFill>
                  <a:schemeClr val="bg2"/>
                </a:solidFill>
              </a:rPr>
              <a:t> using PropTypes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Default, Required, Validator</a:t>
            </a:r>
          </a:p>
          <a:p>
            <a:r>
              <a:rPr lang="en-US" dirty="0"/>
              <a:t>Slots serve as </a:t>
            </a:r>
            <a:r>
              <a:rPr lang="en-US" b="1" dirty="0">
                <a:solidFill>
                  <a:schemeClr val="bg1"/>
                </a:solidFill>
              </a:rPr>
              <a:t>distribution outlets </a:t>
            </a: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content</a:t>
            </a:r>
          </a:p>
          <a:p>
            <a:r>
              <a:rPr lang="en-US" dirty="0"/>
              <a:t>The Event Bus is a </a:t>
            </a:r>
            <a:r>
              <a:rPr lang="en-US" b="1" dirty="0">
                <a:solidFill>
                  <a:schemeClr val="bg1"/>
                </a:solidFill>
              </a:rPr>
              <a:t>centralized management </a:t>
            </a:r>
            <a:br>
              <a:rPr lang="en-US" dirty="0"/>
            </a:br>
            <a:r>
              <a:rPr lang="en-US" dirty="0"/>
              <a:t>system</a:t>
            </a:r>
          </a:p>
          <a:p>
            <a:pPr>
              <a:buClr>
                <a:schemeClr val="bg2"/>
              </a:buClr>
            </a:pPr>
            <a:r>
              <a:rPr lang="en-US" dirty="0"/>
              <a:t>Dynamic Components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Switch easily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-136775" y="6430879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https://softuni.bg/trainings/2430/vuejs-fundamentals-july-2019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335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9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 Types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 of Types, Default Values, Validator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E331D-4D4D-443F-8325-0982E348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0" y="1534819"/>
            <a:ext cx="2150540" cy="21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166B8-1081-49C8-9B60-8D98DD7E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far, we've only seen props listed as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array of strings</a:t>
            </a:r>
          </a:p>
          <a:p>
            <a:r>
              <a:rPr lang="en-US" dirty="0"/>
              <a:t>Usually though, you'll want every prop to be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specific type </a:t>
            </a:r>
            <a:r>
              <a:rPr lang="en-US" dirty="0"/>
              <a:t>of value</a:t>
            </a:r>
          </a:p>
          <a:p>
            <a:r>
              <a:rPr lang="en-US" dirty="0"/>
              <a:t>Prop Types are a really simple way to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 lot of </a:t>
            </a:r>
            <a:br>
              <a:rPr lang="en-US" dirty="0"/>
            </a:br>
            <a:r>
              <a:rPr lang="en-US" dirty="0"/>
              <a:t>potential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lvl="1"/>
            <a:r>
              <a:rPr lang="en-US" dirty="0"/>
              <a:t>They let you describe what types of values your </a:t>
            </a:r>
            <a:br>
              <a:rPr lang="en-US" dirty="0"/>
            </a:br>
            <a:r>
              <a:rPr lang="en-US" dirty="0"/>
              <a:t>component is expecting for each prop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019C7-E986-45E6-8B7D-56469C2C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Props</a:t>
            </a:r>
          </a:p>
        </p:txBody>
      </p:sp>
    </p:spTree>
    <p:extLst>
      <p:ext uri="{BB962C8B-B14F-4D97-AF65-F5344CB8AC3E}">
        <p14:creationId xmlns:p14="http://schemas.microsoft.com/office/powerpoint/2010/main" val="28568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3A577E-4DB1-49EC-A8A5-F29CF9BBA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type check your props use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instead of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4E0A-1BCB-43F1-9682-1813085B4A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193" y="1943005"/>
            <a:ext cx="9997299" cy="4245359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Parent Component</a:t>
            </a:r>
          </a:p>
          <a:p>
            <a:r>
              <a:rPr lang="en-US" dirty="0"/>
              <a:t>&lt;app-container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quotesCount="11"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username="Peter"&gt;</a:t>
            </a:r>
          </a:p>
          <a:p>
            <a:r>
              <a:rPr lang="en-US" dirty="0"/>
              <a:t>&lt;/app-container&gt;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Child Component</a:t>
            </a:r>
          </a:p>
          <a:p>
            <a:r>
              <a:rPr lang="en-US" dirty="0"/>
              <a:t>props: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username: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</a:p>
          <a:p>
            <a:r>
              <a:rPr lang="en-US" dirty="0"/>
              <a:t> quotesCount: </a:t>
            </a:r>
            <a:r>
              <a:rPr lang="en-US" dirty="0">
                <a:solidFill>
                  <a:schemeClr val="bg1"/>
                </a:solidFill>
              </a:rPr>
              <a:t>Number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5F3091-34B8-4F33-9808-C716D50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Props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ECAC-20B7-40F0-AAE7-34704A526F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1B727C-833C-4832-AD7F-238715A27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valid types you can use are: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String, Number, Boolean, Array,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Object, Date, Function, Symbol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type mismatches, VueJS </a:t>
            </a:r>
            <a:r>
              <a:rPr lang="en-US" b="1" dirty="0">
                <a:solidFill>
                  <a:schemeClr val="bg1"/>
                </a:solidFill>
              </a:rPr>
              <a:t>alerts</a:t>
            </a:r>
            <a:r>
              <a:rPr lang="en-US" dirty="0"/>
              <a:t> (in development mode)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  <a:r>
              <a:rPr lang="en-US" dirty="0"/>
              <a:t> with a warning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compile time error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C7DB48-6285-40CD-A271-EBC6B342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Prop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65CE-3147-4DA8-A982-C7FF30C088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3A577E-4DB1-49EC-A8A5-F29CF9BBA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a String instead of a Number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5F3091-34B8-4F33-9808-C716D50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Type Error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ECAC-20B7-40F0-AAE7-34704A526F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B5B19-BD19-49F3-9480-D09526ECC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" t="921" b="20051"/>
          <a:stretch/>
        </p:blipFill>
        <p:spPr>
          <a:xfrm>
            <a:off x="899534" y="1924867"/>
            <a:ext cx="5196466" cy="44568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4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C6E0B-7A7D-44BA-A8AB-13E30796E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prop can have </a:t>
            </a:r>
            <a:r>
              <a:rPr lang="en-US" b="1" dirty="0">
                <a:solidFill>
                  <a:schemeClr val="bg1"/>
                </a:solidFill>
              </a:rPr>
              <a:t>multiple value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Not recommended in most cases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Keep prop types </a:t>
            </a:r>
            <a:r>
              <a:rPr lang="en-US" b="1" dirty="0">
                <a:solidFill>
                  <a:schemeClr val="bg1"/>
                </a:solidFill>
              </a:rPr>
              <a:t>as strict </a:t>
            </a:r>
            <a:r>
              <a:rPr lang="en-US" dirty="0"/>
              <a:t>as possible!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4B019-3B55-4D89-9993-FCFC6DFA7B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398" y="3429000"/>
            <a:ext cx="6644163" cy="2681479"/>
          </a:xfrm>
        </p:spPr>
        <p:txBody>
          <a:bodyPr/>
          <a:lstStyle/>
          <a:p>
            <a:r>
              <a:rPr lang="en-US" dirty="0"/>
              <a:t>props: {</a:t>
            </a:r>
          </a:p>
          <a:p>
            <a:r>
              <a:rPr lang="en-US" dirty="0"/>
              <a:t>  counter: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String, Number 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6EC328-492A-4F85-8B6D-9F599958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0B7FE-D27C-4D45-8FF3-FF414A6232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5919</TotalTime>
  <Words>1351</Words>
  <Application>Microsoft Office PowerPoint</Application>
  <PresentationFormat>Widescreen</PresentationFormat>
  <Paragraphs>300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1_SoftUni3_1</vt:lpstr>
      <vt:lpstr>Components - In Depth</vt:lpstr>
      <vt:lpstr>Table of Contents</vt:lpstr>
      <vt:lpstr>Have a Question?</vt:lpstr>
      <vt:lpstr>PowerPoint Presentation</vt:lpstr>
      <vt:lpstr>Validating Props</vt:lpstr>
      <vt:lpstr>Type Checking Props</vt:lpstr>
      <vt:lpstr>List of Prop Types</vt:lpstr>
      <vt:lpstr>Props Type Error Example</vt:lpstr>
      <vt:lpstr>Multiple Value Types</vt:lpstr>
      <vt:lpstr>Mandatory Prop</vt:lpstr>
      <vt:lpstr>Default Value</vt:lpstr>
      <vt:lpstr>Validators</vt:lpstr>
      <vt:lpstr>PowerPoint Presentation</vt:lpstr>
      <vt:lpstr>Slots - Definition</vt:lpstr>
      <vt:lpstr>Passing Content with Slots</vt:lpstr>
      <vt:lpstr>Rendering the Slot</vt:lpstr>
      <vt:lpstr>Slot Compilation</vt:lpstr>
      <vt:lpstr>Named Slots</vt:lpstr>
      <vt:lpstr>Named Slots</vt:lpstr>
      <vt:lpstr>Default Slot</vt:lpstr>
      <vt:lpstr>Scoped Slots</vt:lpstr>
      <vt:lpstr>Scoped Slots Example</vt:lpstr>
      <vt:lpstr>Props vs Slots</vt:lpstr>
      <vt:lpstr>PowerPoint Presentation</vt:lpstr>
      <vt:lpstr>The Event Bus</vt:lpstr>
      <vt:lpstr>Initialize Event Bus</vt:lpstr>
      <vt:lpstr>Call the Method</vt:lpstr>
      <vt:lpstr>Listening to Events</vt:lpstr>
      <vt:lpstr>PowerPoint Presentation</vt:lpstr>
      <vt:lpstr>Dynamic Components</vt:lpstr>
      <vt:lpstr>The Component Tag</vt:lpstr>
      <vt:lpstr>Reactive Switch</vt:lpstr>
      <vt:lpstr>Maintaining State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Components In Depth</dc:title>
  <dc:subject>VueJS Fundamentals Course</dc:subject>
  <dc:creator>Software University</dc:creator>
  <cp:keywords>VueJS, Fundamentals, Software University, SoftUni, programming, coding, software development, education, training, course</cp:keywords>
  <dc:description>https://softuni.bg/trainings/2430/vuejs-fundamentals-july-2019</dc:description>
  <cp:lastModifiedBy>Kiril Kirilov</cp:lastModifiedBy>
  <cp:revision>196</cp:revision>
  <dcterms:created xsi:type="dcterms:W3CDTF">2018-05-23T13:08:44Z</dcterms:created>
  <dcterms:modified xsi:type="dcterms:W3CDTF">2019-07-14T16:20:29Z</dcterms:modified>
  <cp:category>programming;computer programming;software development;web development</cp:category>
</cp:coreProperties>
</file>