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274" r:id="rId2"/>
    <p:sldId id="276" r:id="rId3"/>
    <p:sldId id="353" r:id="rId4"/>
    <p:sldId id="563" r:id="rId5"/>
    <p:sldId id="532" r:id="rId6"/>
    <p:sldId id="533" r:id="rId7"/>
    <p:sldId id="534" r:id="rId8"/>
    <p:sldId id="538" r:id="rId9"/>
    <p:sldId id="564" r:id="rId10"/>
    <p:sldId id="576" r:id="rId11"/>
    <p:sldId id="577" r:id="rId12"/>
    <p:sldId id="580" r:id="rId13"/>
    <p:sldId id="581" r:id="rId14"/>
    <p:sldId id="582" r:id="rId15"/>
    <p:sldId id="585" r:id="rId16"/>
    <p:sldId id="586" r:id="rId17"/>
    <p:sldId id="587" r:id="rId18"/>
    <p:sldId id="543" r:id="rId19"/>
    <p:sldId id="545" r:id="rId20"/>
    <p:sldId id="546" r:id="rId21"/>
    <p:sldId id="555" r:id="rId22"/>
    <p:sldId id="565" r:id="rId23"/>
    <p:sldId id="566" r:id="rId24"/>
    <p:sldId id="588" r:id="rId25"/>
    <p:sldId id="567" r:id="rId26"/>
    <p:sldId id="589" r:id="rId27"/>
    <p:sldId id="568" r:id="rId28"/>
    <p:sldId id="556" r:id="rId29"/>
    <p:sldId id="557" r:id="rId30"/>
    <p:sldId id="558" r:id="rId31"/>
    <p:sldId id="569" r:id="rId32"/>
    <p:sldId id="570" r:id="rId33"/>
    <p:sldId id="593" r:id="rId34"/>
    <p:sldId id="531" r:id="rId35"/>
    <p:sldId id="349" r:id="rId36"/>
    <p:sldId id="528" r:id="rId37"/>
    <p:sldId id="529" r:id="rId38"/>
    <p:sldId id="530" r:id="rId39"/>
    <p:sldId id="405" r:id="rId40"/>
    <p:sldId id="400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B818113-0DB9-4EF6-B31D-B90405839A91}">
          <p14:sldIdLst/>
        </p14:section>
        <p14:section name="Intro" id="{709A2BE3-2D0E-4BDF-9E7B-B5B14B6C6981}">
          <p14:sldIdLst>
            <p14:sldId id="274"/>
            <p14:sldId id="276"/>
          </p14:sldIdLst>
        </p14:section>
        <p14:section name="Main Content" id="{BC4A3995-4CED-4320-A673-95328C9C809D}">
          <p14:sldIdLst>
            <p14:sldId id="353"/>
            <p14:sldId id="563"/>
            <p14:sldId id="532"/>
            <p14:sldId id="533"/>
            <p14:sldId id="534"/>
            <p14:sldId id="538"/>
            <p14:sldId id="564"/>
            <p14:sldId id="576"/>
            <p14:sldId id="577"/>
            <p14:sldId id="580"/>
            <p14:sldId id="581"/>
            <p14:sldId id="582"/>
            <p14:sldId id="585"/>
            <p14:sldId id="586"/>
            <p14:sldId id="587"/>
            <p14:sldId id="543"/>
            <p14:sldId id="545"/>
            <p14:sldId id="546"/>
            <p14:sldId id="555"/>
            <p14:sldId id="565"/>
            <p14:sldId id="566"/>
            <p14:sldId id="588"/>
            <p14:sldId id="567"/>
            <p14:sldId id="589"/>
            <p14:sldId id="568"/>
            <p14:sldId id="556"/>
            <p14:sldId id="557"/>
            <p14:sldId id="558"/>
            <p14:sldId id="569"/>
            <p14:sldId id="570"/>
            <p14:sldId id="593"/>
            <p14:sldId id="531"/>
          </p14:sldIdLst>
        </p14:section>
        <p14:section name="Conclusion" id="{10E03AB1-9AA8-4E86-9A64-D741901E50A2}">
          <p14:sldIdLst>
            <p14:sldId id="349"/>
            <p14:sldId id="528"/>
            <p14:sldId id="529"/>
            <p14:sldId id="530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94620" autoAdjust="0"/>
  </p:normalViewPr>
  <p:slideViewPr>
    <p:cSldViewPr snapToGrid="0" showGuides="1">
      <p:cViewPr varScale="1">
        <p:scale>
          <a:sx n="105" d="100"/>
          <a:sy n="105" d="100"/>
        </p:scale>
        <p:origin x="768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42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15.8.2019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15-Aug-19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064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132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991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motion-software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://www.telenor.bg/" TargetMode="External"/><Relationship Id="rId26" Type="http://schemas.openxmlformats.org/officeDocument/2006/relationships/hyperlink" Target="https://www.superhosting.bg/" TargetMode="External"/><Relationship Id="rId3" Type="http://schemas.openxmlformats.org/officeDocument/2006/relationships/image" Target="../media/image8.pn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hyperlink" Target="https://aeternity.com/" TargetMode="Externa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2" Type="http://schemas.openxmlformats.org/officeDocument/2006/relationships/image" Target="../media/image1.emf"/><Relationship Id="rId16" Type="http://schemas.openxmlformats.org/officeDocument/2006/relationships/hyperlink" Target="https://www.softwaregroup.com/" TargetMode="External"/><Relationship Id="rId20" Type="http://schemas.openxmlformats.org/officeDocument/2006/relationships/hyperlink" Target="http://www.xs-software.com/" TargetMode="External"/><Relationship Id="rId29" Type="http://schemas.openxmlformats.org/officeDocument/2006/relationships/image" Target="../media/image40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indeavr.com/en" TargetMode="External"/><Relationship Id="rId11" Type="http://schemas.openxmlformats.org/officeDocument/2006/relationships/image" Target="../media/image31.jpeg"/><Relationship Id="rId24" Type="http://schemas.openxmlformats.org/officeDocument/2006/relationships/hyperlink" Target="http://www.postbank.bg/" TargetMode="External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23" Type="http://schemas.openxmlformats.org/officeDocument/2006/relationships/image" Target="../media/image37.png"/><Relationship Id="rId28" Type="http://schemas.openxmlformats.org/officeDocument/2006/relationships/hyperlink" Target="http://smartit.bg/" TargetMode="External"/><Relationship Id="rId10" Type="http://schemas.openxmlformats.org/officeDocument/2006/relationships/hyperlink" Target="https://www.liebherr.com/en/deu/start/start-page.html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30.png"/><Relationship Id="rId14" Type="http://schemas.openxmlformats.org/officeDocument/2006/relationships/hyperlink" Target="https://netpeak.bg/" TargetMode="External"/><Relationship Id="rId22" Type="http://schemas.openxmlformats.org/officeDocument/2006/relationships/hyperlink" Target="https://www.sbtech.com/" TargetMode="External"/><Relationship Id="rId27" Type="http://schemas.openxmlformats.org/officeDocument/2006/relationships/image" Target="../media/image39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eg"/><Relationship Id="rId3" Type="http://schemas.openxmlformats.org/officeDocument/2006/relationships/image" Target="../media/image8.png"/><Relationship Id="rId7" Type="http://schemas.openxmlformats.org/officeDocument/2006/relationships/hyperlink" Target="http://www.world-of-myths.com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2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44.gif"/><Relationship Id="rId4" Type="http://schemas.openxmlformats.org/officeDocument/2006/relationships/image" Target="../media/image41.jpeg"/><Relationship Id="rId9" Type="http://schemas.openxmlformats.org/officeDocument/2006/relationships/hyperlink" Target="https://www.lukanet.com/" TargetMode="Externa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7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15-Aug-19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15-Aug-19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15-Aug-19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mond 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pic>
        <p:nvPicPr>
          <p:cNvPr id="12" name="Infragistics">
            <a:hlinkClick r:id="rId4"/>
            <a:extLst/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deavr" descr="Ð ÐµÐ·ÑÐ»ÑÐ°Ñ Ñ Ð¸Ð·Ð¾Ð±ÑÐ°Ð¶ÐµÐ½Ð¸Ðµ Ð·Ð° indeavr">
            <a:hlinkClick r:id="rId6"/>
            <a:extLst/>
          </p:cNvPr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3" name="Codexio">
            <a:hlinkClick r:id="rId8"/>
            <a:extLst/>
          </p:cNvPr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Liebherr">
            <a:hlinkClick r:id="rId10"/>
            <a:extLst/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Aeternity">
            <a:hlinkClick r:id="rId12"/>
            <a:extLst/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4"/>
            <a:extLst/>
          </p:cNvPr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7" name="Sotware Group" descr="Ð ÐµÐ·ÑÐ»ÑÐ°Ñ Ñ Ð¸Ð·Ð¾Ð±ÑÐ°Ð¶ÐµÐ½Ð¸Ðµ Ð·Ð° software group">
            <a:hlinkClick r:id="rId16"/>
            <a:extLst/>
          </p:cNvPr>
          <p:cNvPicPr>
            <a:picLocks noChangeAspect="1" noChangeArrowheads="1"/>
          </p:cNvPicPr>
          <p:nvPr userDrawn="1"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Telenor">
            <a:hlinkClick r:id="rId18"/>
            <a:extLst/>
          </p:cNvPr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XS">
            <a:hlinkClick r:id="rId20"/>
          </p:cNvPr>
          <p:cNvPicPr>
            <a:picLocks noChangeAspect="1"/>
          </p:cNvPicPr>
          <p:nvPr userDrawn="1"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B Tech">
            <a:hlinkClick r:id="rId22"/>
            <a:extLst/>
          </p:cNvPr>
          <p:cNvPicPr>
            <a:picLocks noChangeAspect="1"/>
          </p:cNvPicPr>
          <p:nvPr userDrawn="1"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Postbank">
            <a:hlinkClick r:id="rId24"/>
          </p:cNvPr>
          <p:cNvPicPr>
            <a:picLocks noChangeAspect="1"/>
          </p:cNvPicPr>
          <p:nvPr userDrawn="1"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SuperHosting" descr="Ð ÐµÐ·ÑÐ»ÑÐ°Ñ Ñ Ð¸Ð·Ð¾Ð±ÑÐ°Ð¶ÐµÐ½Ð¸Ðµ Ð·Ð° superhosting png">
            <a:hlinkClick r:id="rId26"/>
            <a:extLst/>
          </p:cNvPr>
          <p:cNvPicPr>
            <a:picLocks noChangeAspect="1" noChangeArrowheads="1"/>
          </p:cNvPicPr>
          <p:nvPr userDrawn="1"/>
        </p:nvPicPr>
        <p:blipFill rotWithShape="1"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3" name="SmartIT">
            <a:hlinkClick r:id="rId28"/>
            <a:extLst/>
          </p:cNvPr>
          <p:cNvPicPr>
            <a:picLocks noChangeAspect="1"/>
          </p:cNvPicPr>
          <p:nvPr userDrawn="1"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al P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15-Aug-19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Soft</a:t>
            </a:r>
            <a:r>
              <a:rPr lang="en-GB" dirty="0"/>
              <a:t>U</a:t>
            </a:r>
            <a:r>
              <a:rPr lang="en-US" dirty="0" err="1"/>
              <a:t>ni</a:t>
            </a:r>
            <a:r>
              <a:rPr lang="en-US" dirty="0"/>
              <a:t> Organizational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 userDrawn="1"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8" name="Picture 17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9" name="Picture 18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20" name="Picture 19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15-Aug-19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ve 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0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z="4800" dirty="0"/>
              <a:t>Live Exercises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9C72231-4494-467D-B0D7-F1E1DA83D2FE}"/>
              </a:ext>
            </a:extLst>
          </p:cNvPr>
          <p:cNvGrpSpPr/>
          <p:nvPr userDrawn="1"/>
        </p:nvGrpSpPr>
        <p:grpSpPr>
          <a:xfrm>
            <a:off x="4267200" y="349301"/>
            <a:ext cx="3657600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1D08E1D-5E83-4850-B006-A642A52DBB4E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82B4870-9B78-4FB5-B658-366BE3060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521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15-Aug-19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15-Aug-19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15-Aug-19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15-Aug-19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15-Aug-19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90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9" r:id="rId13"/>
    <p:sldLayoutId id="2147483688" r:id="rId14"/>
    <p:sldLayoutId id="2147483687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sokra.github.io/source-map-visualization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2469/webpack-4-august-2019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Loaders &amp; Plugins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2305050"/>
            <a:ext cx="47339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css-loader and style-loader </a:t>
            </a:r>
            <a:r>
              <a:rPr lang="en-US" b="1" dirty="0" smtClean="0">
                <a:solidFill>
                  <a:schemeClr val="bg1"/>
                </a:solidFill>
              </a:rPr>
              <a:t>installation</a:t>
            </a:r>
          </a:p>
          <a:p>
            <a:endParaRPr lang="en-US" dirty="0" smtClean="0"/>
          </a:p>
          <a:p>
            <a:r>
              <a:rPr lang="en-US" dirty="0" smtClean="0"/>
              <a:t>Adding the plugin to your </a:t>
            </a:r>
            <a:r>
              <a:rPr lang="en-US" b="1" dirty="0" smtClean="0">
                <a:solidFill>
                  <a:schemeClr val="bg1"/>
                </a:solidFill>
              </a:rPr>
              <a:t>webpack config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CSS Configuration 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618617" y="1912464"/>
            <a:ext cx="8961666" cy="548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npm install </a:t>
            </a:r>
            <a:r>
              <a:rPr lang="en-US" sz="2100" dirty="0">
                <a:solidFill>
                  <a:schemeClr val="bg1"/>
                </a:solidFill>
              </a:rPr>
              <a:t>css-loader style-loader</a:t>
            </a:r>
            <a:r>
              <a:rPr lang="en-US" sz="2100" dirty="0">
                <a:solidFill>
                  <a:schemeClr val="tx1"/>
                </a:solidFill>
              </a:rPr>
              <a:t> --save-dev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618617" y="3375649"/>
            <a:ext cx="8961666" cy="541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import css from '</a:t>
            </a:r>
            <a:r>
              <a:rPr lang="en-US" sz="2100" dirty="0">
                <a:solidFill>
                  <a:schemeClr val="bg1"/>
                </a:solidFill>
              </a:rPr>
              <a:t>file.css</a:t>
            </a:r>
            <a:r>
              <a:rPr lang="en-US" sz="2100" dirty="0">
                <a:solidFill>
                  <a:schemeClr val="tx1"/>
                </a:solidFill>
              </a:rPr>
              <a:t>';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618617" y="4129645"/>
            <a:ext cx="8961666" cy="24802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module.exports =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module: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  rules: [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   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      test: /\.css$/</a:t>
            </a:r>
            <a:r>
              <a:rPr lang="en-US" sz="2100" dirty="0" err="1">
                <a:solidFill>
                  <a:schemeClr val="tx1"/>
                </a:solidFill>
              </a:rPr>
              <a:t>i</a:t>
            </a:r>
            <a:r>
              <a:rPr lang="en-US" sz="2100" dirty="0">
                <a:solidFill>
                  <a:schemeClr val="tx1"/>
                </a:solidFill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      use: ['</a:t>
            </a:r>
            <a:r>
              <a:rPr lang="en-US" sz="2100" dirty="0">
                <a:solidFill>
                  <a:schemeClr val="bg1"/>
                </a:solidFill>
              </a:rPr>
              <a:t>style-loader</a:t>
            </a:r>
            <a:r>
              <a:rPr lang="en-US" sz="2100" dirty="0">
                <a:solidFill>
                  <a:schemeClr val="tx1"/>
                </a:solidFill>
              </a:rPr>
              <a:t>', '</a:t>
            </a:r>
            <a:r>
              <a:rPr lang="en-US" sz="2100" dirty="0">
                <a:solidFill>
                  <a:schemeClr val="bg1"/>
                </a:solidFill>
              </a:rPr>
              <a:t>css-loader</a:t>
            </a:r>
            <a:r>
              <a:rPr lang="en-US" sz="2100" dirty="0">
                <a:solidFill>
                  <a:schemeClr val="tx1"/>
                </a:solidFill>
              </a:rPr>
              <a:t>'],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    </a:t>
            </a:r>
            <a:r>
              <a:rPr lang="en-US" sz="2100" dirty="0" smtClean="0">
                <a:solidFill>
                  <a:schemeClr val="tx1"/>
                </a:solidFill>
              </a:rPr>
              <a:t>... </a:t>
            </a:r>
            <a:endParaRPr lang="en-US" sz="2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42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the webpack to know that the </a:t>
            </a:r>
            <a:r>
              <a:rPr lang="en-US" b="1" dirty="0" smtClean="0">
                <a:solidFill>
                  <a:schemeClr val="bg1"/>
                </a:solidFill>
              </a:rPr>
              <a:t>file.css</a:t>
            </a:r>
            <a:r>
              <a:rPr lang="en-US" dirty="0" smtClean="0"/>
              <a:t> </a:t>
            </a:r>
            <a:r>
              <a:rPr lang="en-US" dirty="0"/>
              <a:t>is our dependency,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 </a:t>
            </a:r>
            <a:r>
              <a:rPr lang="en-US" dirty="0"/>
              <a:t>need to </a:t>
            </a:r>
            <a:r>
              <a:rPr lang="en-US" b="1" dirty="0">
                <a:solidFill>
                  <a:schemeClr val="bg1"/>
                </a:solidFill>
              </a:rPr>
              <a:t>import</a:t>
            </a:r>
            <a:r>
              <a:rPr lang="en-US" dirty="0"/>
              <a:t> the file in our </a:t>
            </a:r>
            <a:r>
              <a:rPr lang="en-US" b="1" dirty="0">
                <a:solidFill>
                  <a:schemeClr val="bg1"/>
                </a:solidFill>
              </a:rPr>
              <a:t>dependency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tree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r>
              <a:rPr lang="en-US" dirty="0" smtClean="0"/>
              <a:t>Execute </a:t>
            </a:r>
            <a:r>
              <a:rPr lang="en-US" b="1" dirty="0">
                <a:solidFill>
                  <a:schemeClr val="bg1"/>
                </a:solidFill>
              </a:rPr>
              <a:t>npm start</a:t>
            </a:r>
            <a:r>
              <a:rPr lang="en-US" dirty="0"/>
              <a:t> and browse to </a:t>
            </a:r>
            <a:r>
              <a:rPr lang="en-US" b="1" dirty="0">
                <a:solidFill>
                  <a:schemeClr val="bg1"/>
                </a:solidFill>
              </a:rPr>
              <a:t>http://localhost:8080</a:t>
            </a:r>
            <a:r>
              <a:rPr lang="en-US" dirty="0"/>
              <a:t> if you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are </a:t>
            </a:r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</a:rPr>
              <a:t>default port</a:t>
            </a:r>
            <a:r>
              <a:rPr lang="en-US" dirty="0"/>
              <a:t> and open up </a:t>
            </a:r>
            <a:r>
              <a:rPr lang="en-US" b="1" dirty="0" smtClean="0">
                <a:solidFill>
                  <a:schemeClr val="bg1"/>
                </a:solidFill>
              </a:rPr>
              <a:t>file.css</a:t>
            </a:r>
            <a:r>
              <a:rPr lang="en-US" dirty="0" smtClean="0"/>
              <a:t> 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dirty="0"/>
              <a:t>Since </a:t>
            </a:r>
            <a:r>
              <a:rPr lang="en-US" b="1" dirty="0">
                <a:solidFill>
                  <a:schemeClr val="bg1"/>
                </a:solidFill>
              </a:rPr>
              <a:t>inlining</a:t>
            </a:r>
            <a:r>
              <a:rPr lang="en-US" dirty="0"/>
              <a:t> CSS isn't a good idea for production usage, 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makes </a:t>
            </a:r>
            <a:r>
              <a:rPr lang="en-US" dirty="0"/>
              <a:t>sense to use </a:t>
            </a:r>
            <a:r>
              <a:rPr lang="en-US" b="1" dirty="0">
                <a:solidFill>
                  <a:schemeClr val="bg1"/>
                </a:solidFill>
              </a:rPr>
              <a:t>MiniCssExtractPlugin</a:t>
            </a:r>
            <a:r>
              <a:rPr lang="en-US" dirty="0"/>
              <a:t> to generate 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separate</a:t>
            </a:r>
            <a:r>
              <a:rPr lang="en-US" dirty="0" smtClean="0"/>
              <a:t> CSS </a:t>
            </a:r>
            <a:r>
              <a:rPr lang="en-US" dirty="0"/>
              <a:t>file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the Initial CSS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618617" y="2418649"/>
            <a:ext cx="8961666" cy="548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import './../</a:t>
            </a:r>
            <a:r>
              <a:rPr lang="en-US" sz="2100" dirty="0" smtClean="0">
                <a:solidFill>
                  <a:schemeClr val="tx1"/>
                </a:solidFill>
              </a:rPr>
              <a:t>styles/</a:t>
            </a:r>
            <a:r>
              <a:rPr lang="en-US" sz="2100" dirty="0" smtClean="0">
                <a:solidFill>
                  <a:schemeClr val="bg1"/>
                </a:solidFill>
              </a:rPr>
              <a:t>file.css</a:t>
            </a:r>
            <a:r>
              <a:rPr lang="en-US" sz="2100" dirty="0">
                <a:solidFill>
                  <a:schemeClr val="tx1"/>
                </a:solidFill>
              </a:rPr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298014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Aggregates </a:t>
            </a:r>
            <a:r>
              <a:rPr lang="en-US" b="1" dirty="0">
                <a:solidFill>
                  <a:schemeClr val="bg1"/>
                </a:solidFill>
              </a:rPr>
              <a:t>multiple</a:t>
            </a:r>
            <a:r>
              <a:rPr lang="en-US" dirty="0"/>
              <a:t> CSS files into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</a:p>
          <a:p>
            <a:r>
              <a:rPr lang="en-US" dirty="0" smtClean="0"/>
              <a:t>It </a:t>
            </a:r>
            <a:r>
              <a:rPr lang="en-US" dirty="0"/>
              <a:t>comes with a </a:t>
            </a:r>
            <a:r>
              <a:rPr lang="en-US" b="1" dirty="0">
                <a:solidFill>
                  <a:schemeClr val="bg1"/>
                </a:solidFill>
              </a:rPr>
              <a:t>loader</a:t>
            </a:r>
            <a:r>
              <a:rPr lang="en-US" dirty="0"/>
              <a:t> that handles the </a:t>
            </a:r>
            <a:r>
              <a:rPr lang="en-US" b="1" dirty="0">
                <a:solidFill>
                  <a:schemeClr val="bg1"/>
                </a:solidFill>
              </a:rPr>
              <a:t>extraction</a:t>
            </a:r>
            <a:r>
              <a:rPr lang="en-US" dirty="0"/>
              <a:t> </a:t>
            </a:r>
            <a:r>
              <a:rPr lang="en-US" dirty="0" smtClean="0"/>
              <a:t>process</a:t>
            </a:r>
          </a:p>
          <a:p>
            <a:r>
              <a:rPr lang="en-US" dirty="0" smtClean="0"/>
              <a:t>Picks </a:t>
            </a:r>
            <a:r>
              <a:rPr lang="en-US" dirty="0"/>
              <a:t>up the </a:t>
            </a:r>
            <a:r>
              <a:rPr lang="en-US" b="1" dirty="0">
                <a:solidFill>
                  <a:schemeClr val="bg1"/>
                </a:solidFill>
              </a:rPr>
              <a:t>result</a:t>
            </a:r>
            <a:r>
              <a:rPr lang="en-US" dirty="0"/>
              <a:t> aggregated by the loader and </a:t>
            </a:r>
            <a:r>
              <a:rPr lang="en-US" b="1" dirty="0">
                <a:solidFill>
                  <a:schemeClr val="bg1"/>
                </a:solidFill>
              </a:rPr>
              <a:t>emits</a:t>
            </a:r>
            <a:r>
              <a:rPr lang="en-US" dirty="0"/>
              <a:t> 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>
                <a:solidFill>
                  <a:schemeClr val="bg1"/>
                </a:solidFill>
              </a:rPr>
              <a:t>separate</a:t>
            </a:r>
            <a:r>
              <a:rPr lang="en-US" dirty="0" smtClean="0"/>
              <a:t> file</a:t>
            </a:r>
          </a:p>
          <a:p>
            <a:r>
              <a:rPr lang="en-US" dirty="0"/>
              <a:t>C</a:t>
            </a:r>
            <a:r>
              <a:rPr lang="en-US" dirty="0" smtClean="0"/>
              <a:t>omes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overhead</a:t>
            </a:r>
            <a:r>
              <a:rPr lang="en-US" dirty="0"/>
              <a:t> during the compilation </a:t>
            </a:r>
            <a:r>
              <a:rPr lang="en-US" dirty="0" smtClean="0"/>
              <a:t>phase</a:t>
            </a:r>
          </a:p>
          <a:p>
            <a:r>
              <a:rPr lang="en-US" dirty="0"/>
              <a:t>It doesn't work with </a:t>
            </a:r>
            <a:r>
              <a:rPr lang="en-US" b="1" dirty="0">
                <a:solidFill>
                  <a:schemeClr val="bg1"/>
                </a:solidFill>
              </a:rPr>
              <a:t>Hot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Module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Replacement</a:t>
            </a:r>
            <a:r>
              <a:rPr lang="en-US" dirty="0"/>
              <a:t> (HMR) </a:t>
            </a:r>
            <a:r>
              <a:rPr lang="en-US" dirty="0" smtClean="0"/>
              <a:t>yet, but </a:t>
            </a:r>
            <a:br>
              <a:rPr lang="en-US" dirty="0" smtClean="0"/>
            </a:br>
            <a:r>
              <a:rPr lang="en-US" dirty="0" smtClean="0"/>
              <a:t>the plugin is used only for production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MiniCssExtractPlugin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10486" y="5848551"/>
            <a:ext cx="8961666" cy="548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npm install --save-dev mini-css-extract-plugin</a:t>
            </a:r>
          </a:p>
        </p:txBody>
      </p:sp>
    </p:spTree>
    <p:extLst>
      <p:ext uri="{BB962C8B-B14F-4D97-AF65-F5344CB8AC3E}">
        <p14:creationId xmlns:p14="http://schemas.microsoft.com/office/powerpoint/2010/main" val="344628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 the configuration below to the beginning of your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</a:t>
            </a:r>
            <a:r>
              <a:rPr lang="en-US" dirty="0" smtClean="0"/>
              <a:t>MiniCssExtractPlugin 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253363" y="2600258"/>
            <a:ext cx="9692173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const </a:t>
            </a:r>
            <a:r>
              <a:rPr lang="en-US" sz="2100" dirty="0">
                <a:solidFill>
                  <a:schemeClr val="bg1"/>
                </a:solidFill>
              </a:rPr>
              <a:t>MiniCssExtractPlugin</a:t>
            </a:r>
            <a:r>
              <a:rPr lang="en-US" sz="2100" dirty="0">
                <a:solidFill>
                  <a:schemeClr val="tx1"/>
                </a:solidFill>
              </a:rPr>
              <a:t> = require("</a:t>
            </a:r>
            <a:r>
              <a:rPr lang="en-US" sz="2100" dirty="0">
                <a:solidFill>
                  <a:schemeClr val="bg1"/>
                </a:solidFill>
              </a:rPr>
              <a:t>mini-css-extract-plugin</a:t>
            </a:r>
            <a:r>
              <a:rPr lang="en-US" sz="2100" dirty="0" smtClean="0">
                <a:solidFill>
                  <a:schemeClr val="tx1"/>
                </a:solidFill>
              </a:rPr>
              <a:t>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1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 err="1" smtClean="0">
                <a:solidFill>
                  <a:schemeClr val="tx1"/>
                </a:solidFill>
              </a:rPr>
              <a:t>exports.extractCSS</a:t>
            </a:r>
            <a:r>
              <a:rPr lang="en-US" sz="2100" dirty="0" smtClean="0">
                <a:solidFill>
                  <a:schemeClr val="tx1"/>
                </a:solidFill>
              </a:rPr>
              <a:t> </a:t>
            </a:r>
            <a:r>
              <a:rPr lang="en-US" sz="2100" dirty="0">
                <a:solidFill>
                  <a:schemeClr val="tx1"/>
                </a:solidFill>
              </a:rPr>
              <a:t>= ({ include, exclude, use = [] }) =&gt;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 smtClean="0">
                <a:solidFill>
                  <a:schemeClr val="tx1"/>
                </a:solidFill>
              </a:rPr>
              <a:t>  // Output extracted CSS to a file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 smtClean="0">
                <a:solidFill>
                  <a:schemeClr val="tx1"/>
                </a:solidFill>
              </a:rPr>
              <a:t>  const plugin = </a:t>
            </a:r>
            <a:r>
              <a:rPr lang="en-US" sz="2100" dirty="0" smtClean="0">
                <a:solidFill>
                  <a:schemeClr val="bg1"/>
                </a:solidFill>
              </a:rPr>
              <a:t>new MiniCssExtractPlugin</a:t>
            </a:r>
            <a:r>
              <a:rPr lang="en-US" sz="2100" dirty="0" smtClean="0">
                <a:solidFill>
                  <a:schemeClr val="tx1"/>
                </a:solidFill>
              </a:rPr>
              <a:t>({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 smtClean="0">
                <a:solidFill>
                  <a:schemeClr val="tx1"/>
                </a:solidFill>
              </a:rPr>
              <a:t>    </a:t>
            </a:r>
            <a:r>
              <a:rPr lang="en-US" sz="2100" dirty="0">
                <a:solidFill>
                  <a:schemeClr val="tx1"/>
                </a:solidFill>
              </a:rPr>
              <a:t>filename: "[name].css",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</a:t>
            </a:r>
            <a:r>
              <a:rPr lang="en-US" sz="2100" dirty="0" smtClean="0">
                <a:solidFill>
                  <a:schemeClr val="tx1"/>
                </a:solidFill>
              </a:rPr>
              <a:t>});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i="1" dirty="0" smtClean="0">
                <a:solidFill>
                  <a:schemeClr val="accent2"/>
                </a:solidFill>
              </a:rPr>
              <a:t>//Continues in the next slide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7018567" y="4527508"/>
            <a:ext cx="3543300" cy="734785"/>
          </a:xfrm>
          <a:prstGeom prst="wedgeRoundRectCallout">
            <a:avLst>
              <a:gd name="adj1" fmla="val -48023"/>
              <a:gd name="adj2" fmla="val -863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uses the name of the entry</a:t>
            </a:r>
            <a:br>
              <a:rPr 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where the CSS is </a:t>
            </a:r>
            <a:r>
              <a:rPr lang="en-US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referred</a:t>
            </a:r>
            <a:endParaRPr 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256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MiniCssExtractPlugin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 Placeholder 5"/>
          <p:cNvSpPr txBox="1">
            <a:spLocks noGrp="1"/>
          </p:cNvSpPr>
          <p:nvPr>
            <p:ph type="body" sz="quarter" idx="10"/>
          </p:nvPr>
        </p:nvSpPr>
        <p:spPr>
          <a:xfrm>
            <a:off x="2068187" y="1162862"/>
            <a:ext cx="8349441" cy="53887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return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  module: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    rules: [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     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        test: /\.css$/,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        include,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        exclude</a:t>
            </a:r>
            <a:r>
              <a:rPr lang="en-US" sz="2100" dirty="0" smtClean="0">
                <a:solidFill>
                  <a:schemeClr val="tx1"/>
                </a:solidFill>
              </a:rPr>
              <a:t>,</a:t>
            </a:r>
            <a:endParaRPr lang="en-US" sz="21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        use: [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          </a:t>
            </a:r>
            <a:r>
              <a:rPr lang="en-US" sz="2100" dirty="0">
                <a:solidFill>
                  <a:schemeClr val="bg1"/>
                </a:solidFill>
              </a:rPr>
              <a:t>MiniCssExtractPlugin.loader</a:t>
            </a:r>
            <a:r>
              <a:rPr lang="en-US" sz="2100" dirty="0">
                <a:solidFill>
                  <a:schemeClr val="tx1"/>
                </a:solidFill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        ].</a:t>
            </a:r>
            <a:r>
              <a:rPr lang="en-US" sz="2100" dirty="0" err="1">
                <a:solidFill>
                  <a:schemeClr val="tx1"/>
                </a:solidFill>
              </a:rPr>
              <a:t>concat</a:t>
            </a:r>
            <a:r>
              <a:rPr lang="en-US" sz="2100" dirty="0">
                <a:solidFill>
                  <a:schemeClr val="tx1"/>
                </a:solidFill>
              </a:rPr>
              <a:t>(use),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      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    ],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  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  plugins: [</a:t>
            </a:r>
            <a:r>
              <a:rPr lang="en-US" sz="2100" dirty="0">
                <a:solidFill>
                  <a:schemeClr val="bg1"/>
                </a:solidFill>
              </a:rPr>
              <a:t>plugin</a:t>
            </a:r>
            <a:r>
              <a:rPr lang="en-US" sz="2100" dirty="0">
                <a:solidFill>
                  <a:schemeClr val="tx1"/>
                </a:solidFill>
              </a:rPr>
              <a:t>],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};</a:t>
            </a:r>
            <a:endParaRPr lang="en-US" sz="2100" i="1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02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04832" cy="5201066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url-loader</a:t>
            </a:r>
            <a:r>
              <a:rPr lang="en-US" dirty="0"/>
              <a:t> </a:t>
            </a:r>
            <a:r>
              <a:rPr lang="en-US" dirty="0" smtClean="0"/>
              <a:t>is </a:t>
            </a:r>
            <a:r>
              <a:rPr lang="en-US" dirty="0"/>
              <a:t>the perfect option for </a:t>
            </a:r>
            <a:r>
              <a:rPr lang="en-US" b="1" dirty="0">
                <a:solidFill>
                  <a:schemeClr val="bg1"/>
                </a:solidFill>
              </a:rPr>
              <a:t>development</a:t>
            </a:r>
            <a:r>
              <a:rPr lang="en-US" dirty="0"/>
              <a:t> purposes, as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you </a:t>
            </a:r>
            <a:r>
              <a:rPr lang="en-US" dirty="0"/>
              <a:t>don't have to care about the </a:t>
            </a:r>
            <a:r>
              <a:rPr lang="en-US" b="1" dirty="0">
                <a:solidFill>
                  <a:schemeClr val="bg1"/>
                </a:solidFill>
              </a:rPr>
              <a:t>size</a:t>
            </a:r>
            <a:r>
              <a:rPr lang="en-US" dirty="0"/>
              <a:t> of the resulting </a:t>
            </a:r>
            <a:r>
              <a:rPr lang="en-US" dirty="0" smtClean="0"/>
              <a:t>bundle</a:t>
            </a:r>
          </a:p>
          <a:p>
            <a:r>
              <a:rPr lang="en-US" dirty="0" smtClean="0"/>
              <a:t>It comes with a </a:t>
            </a:r>
            <a:r>
              <a:rPr lang="en-US" b="1" dirty="0" smtClean="0">
                <a:solidFill>
                  <a:schemeClr val="bg1"/>
                </a:solidFill>
              </a:rPr>
              <a:t>limit</a:t>
            </a:r>
            <a:r>
              <a:rPr lang="en-US" dirty="0"/>
              <a:t> option that can be used to defer </a:t>
            </a:r>
            <a:r>
              <a:rPr lang="en-US" b="1" dirty="0">
                <a:solidFill>
                  <a:schemeClr val="bg1"/>
                </a:solidFill>
              </a:rPr>
              <a:t>image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generation </a:t>
            </a:r>
            <a:r>
              <a:rPr lang="en-US" dirty="0"/>
              <a:t>to </a:t>
            </a:r>
            <a:r>
              <a:rPr lang="en-US" b="1" dirty="0">
                <a:solidFill>
                  <a:schemeClr val="bg1"/>
                </a:solidFill>
              </a:rPr>
              <a:t>file-loader</a:t>
            </a:r>
            <a:r>
              <a:rPr lang="en-US" dirty="0"/>
              <a:t> after an </a:t>
            </a:r>
            <a:r>
              <a:rPr lang="en-US" b="1" dirty="0">
                <a:solidFill>
                  <a:schemeClr val="bg1"/>
                </a:solidFill>
              </a:rPr>
              <a:t>absolute</a:t>
            </a:r>
            <a:r>
              <a:rPr lang="en-US" dirty="0"/>
              <a:t> limit is </a:t>
            </a:r>
            <a:r>
              <a:rPr lang="en-US" dirty="0" smtClean="0"/>
              <a:t>reached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way you can </a:t>
            </a:r>
            <a:r>
              <a:rPr lang="en-US" b="1" dirty="0">
                <a:solidFill>
                  <a:schemeClr val="bg1"/>
                </a:solidFill>
              </a:rPr>
              <a:t>inline</a:t>
            </a:r>
            <a:r>
              <a:rPr lang="en-US" dirty="0"/>
              <a:t> small files to your JavaScript bundles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while </a:t>
            </a:r>
            <a:r>
              <a:rPr lang="en-US" dirty="0"/>
              <a:t>generating </a:t>
            </a:r>
            <a:r>
              <a:rPr lang="en-US" b="1" dirty="0">
                <a:solidFill>
                  <a:schemeClr val="bg1"/>
                </a:solidFill>
              </a:rPr>
              <a:t>separate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files</a:t>
            </a:r>
            <a:r>
              <a:rPr lang="en-US" dirty="0"/>
              <a:t> for the bigger </a:t>
            </a:r>
            <a:r>
              <a:rPr lang="en-US" dirty="0" smtClean="0"/>
              <a:t>ones</a:t>
            </a:r>
          </a:p>
          <a:p>
            <a:pPr lvl="1"/>
            <a:r>
              <a:rPr lang="en-US" dirty="0" smtClean="0"/>
              <a:t>When </a:t>
            </a:r>
            <a:r>
              <a:rPr lang="en-US" b="1" dirty="0">
                <a:solidFill>
                  <a:schemeClr val="bg1"/>
                </a:solidFill>
              </a:rPr>
              <a:t>limit</a:t>
            </a:r>
            <a:r>
              <a:rPr lang="en-US" dirty="0"/>
              <a:t> option is used, </a:t>
            </a:r>
            <a:r>
              <a:rPr lang="en-US" b="1" dirty="0">
                <a:solidFill>
                  <a:schemeClr val="bg1"/>
                </a:solidFill>
              </a:rPr>
              <a:t>url-loader</a:t>
            </a:r>
            <a:r>
              <a:rPr lang="en-US" dirty="0"/>
              <a:t> passes possible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additional </a:t>
            </a:r>
            <a:r>
              <a:rPr lang="en-US" dirty="0"/>
              <a:t>options to </a:t>
            </a:r>
            <a:r>
              <a:rPr lang="en-US" b="1" dirty="0">
                <a:solidFill>
                  <a:schemeClr val="bg1"/>
                </a:solidFill>
              </a:rPr>
              <a:t>file-loader</a:t>
            </a:r>
            <a:r>
              <a:rPr lang="en-US" dirty="0"/>
              <a:t> making it possible to configure its behavior further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 Loader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13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url-loader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load </a:t>
            </a:r>
            <a:r>
              <a:rPr lang="en-US" b="1" dirty="0">
                <a:solidFill>
                  <a:schemeClr val="bg1"/>
                </a:solidFill>
              </a:rPr>
              <a:t>.jpg</a:t>
            </a:r>
            <a:r>
              <a:rPr lang="en-US" dirty="0"/>
              <a:t> and </a:t>
            </a:r>
            <a:r>
              <a:rPr lang="en-US" b="1" dirty="0">
                <a:solidFill>
                  <a:schemeClr val="bg1"/>
                </a:solidFill>
              </a:rPr>
              <a:t>.png</a:t>
            </a:r>
            <a:r>
              <a:rPr lang="en-US" dirty="0"/>
              <a:t> files while inlining files below 25kB, you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would </a:t>
            </a:r>
            <a:r>
              <a:rPr lang="en-US" dirty="0"/>
              <a:t>have to set up a </a:t>
            </a:r>
            <a:r>
              <a:rPr lang="en-US" dirty="0" smtClean="0"/>
              <a:t>loader</a:t>
            </a:r>
          </a:p>
          <a:p>
            <a:endParaRPr lang="bg-BG" dirty="0" smtClean="0"/>
          </a:p>
          <a:p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010503" y="3425020"/>
            <a:ext cx="8961665" cy="31265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0" algn="l" defTabSz="1218804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kern="1200" noProof="1" smtClean="0">
                <a:solidFill>
                  <a:srgbClr val="000000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90278" indent="-380876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505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907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308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1710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112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0514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916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test: </a:t>
            </a:r>
            <a:r>
              <a:rPr lang="en-US" sz="2100" dirty="0">
                <a:solidFill>
                  <a:schemeClr val="bg1"/>
                </a:solidFill>
              </a:rPr>
              <a:t>/\.(</a:t>
            </a:r>
            <a:r>
              <a:rPr lang="en-US" sz="2100" dirty="0" err="1">
                <a:solidFill>
                  <a:schemeClr val="bg1"/>
                </a:solidFill>
              </a:rPr>
              <a:t>jpg|png</a:t>
            </a:r>
            <a:r>
              <a:rPr lang="en-US" sz="2100" dirty="0">
                <a:solidFill>
                  <a:schemeClr val="bg1"/>
                </a:solidFill>
              </a:rPr>
              <a:t>)$/</a:t>
            </a:r>
            <a:r>
              <a:rPr lang="en-US" sz="2100" dirty="0">
                <a:solidFill>
                  <a:schemeClr val="tx1"/>
                </a:solidFill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use: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  loader: "</a:t>
            </a:r>
            <a:r>
              <a:rPr lang="en-US" sz="2100" dirty="0">
                <a:solidFill>
                  <a:schemeClr val="bg1"/>
                </a:solidFill>
              </a:rPr>
              <a:t>url-loader</a:t>
            </a:r>
            <a:r>
              <a:rPr lang="en-US" sz="2100" dirty="0">
                <a:solidFill>
                  <a:schemeClr val="tx1"/>
                </a:solidFill>
              </a:rPr>
              <a:t>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  options: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    limit: </a:t>
            </a:r>
            <a:r>
              <a:rPr lang="en-US" sz="2100" dirty="0">
                <a:solidFill>
                  <a:schemeClr val="bg1"/>
                </a:solidFill>
              </a:rPr>
              <a:t>25000</a:t>
            </a:r>
            <a:r>
              <a:rPr lang="en-US" sz="2100" dirty="0">
                <a:solidFill>
                  <a:schemeClr val="tx1"/>
                </a:solidFill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  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},</a:t>
            </a:r>
            <a:endParaRPr lang="en-US" sz="2100" i="1" dirty="0">
              <a:solidFill>
                <a:schemeClr val="accent2"/>
              </a:solidFill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010503" y="2495700"/>
            <a:ext cx="8961666" cy="548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npm install </a:t>
            </a:r>
            <a:r>
              <a:rPr lang="en-US" sz="2100" dirty="0" err="1" smtClean="0">
                <a:solidFill>
                  <a:schemeClr val="bg1"/>
                </a:solidFill>
              </a:rPr>
              <a:t>url</a:t>
            </a:r>
            <a:r>
              <a:rPr lang="en-US" sz="2100" dirty="0" smtClean="0">
                <a:solidFill>
                  <a:schemeClr val="bg1"/>
                </a:solidFill>
              </a:rPr>
              <a:t>-loader</a:t>
            </a:r>
            <a:r>
              <a:rPr lang="en-US" sz="2100" dirty="0" smtClean="0">
                <a:solidFill>
                  <a:schemeClr val="tx1"/>
                </a:solidFill>
              </a:rPr>
              <a:t> </a:t>
            </a:r>
            <a:r>
              <a:rPr lang="en-US" sz="2100" dirty="0">
                <a:solidFill>
                  <a:schemeClr val="tx1"/>
                </a:solidFill>
              </a:rPr>
              <a:t>--save-dev</a:t>
            </a:r>
          </a:p>
        </p:txBody>
      </p:sp>
    </p:spTree>
    <p:extLst>
      <p:ext uri="{BB962C8B-B14F-4D97-AF65-F5344CB8AC3E}">
        <p14:creationId xmlns:p14="http://schemas.microsoft.com/office/powerpoint/2010/main" val="354521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If you want to </a:t>
            </a:r>
            <a:r>
              <a:rPr lang="en-US" b="1" dirty="0">
                <a:solidFill>
                  <a:schemeClr val="bg1"/>
                </a:solidFill>
              </a:rPr>
              <a:t>skip</a:t>
            </a:r>
            <a:r>
              <a:rPr lang="en-US" dirty="0"/>
              <a:t> inlining altogether, you can use </a:t>
            </a:r>
            <a:r>
              <a:rPr lang="en-US" b="1" dirty="0">
                <a:solidFill>
                  <a:schemeClr val="bg1"/>
                </a:solidFill>
              </a:rPr>
              <a:t>file-loader</a:t>
            </a:r>
            <a:r>
              <a:rPr lang="en-US" dirty="0"/>
              <a:t>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directly</a:t>
            </a:r>
          </a:p>
          <a:p>
            <a:r>
              <a:rPr lang="en-US" dirty="0"/>
              <a:t>The following setup </a:t>
            </a:r>
            <a:r>
              <a:rPr lang="en-US" b="1" dirty="0">
                <a:solidFill>
                  <a:schemeClr val="bg1"/>
                </a:solidFill>
              </a:rPr>
              <a:t>customizes</a:t>
            </a:r>
            <a:r>
              <a:rPr lang="en-US" dirty="0"/>
              <a:t> the resulting </a:t>
            </a:r>
            <a:r>
              <a:rPr lang="en-US" b="1" dirty="0">
                <a:solidFill>
                  <a:schemeClr val="bg1"/>
                </a:solidFill>
              </a:rPr>
              <a:t>filename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Loader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10502" y="4129645"/>
            <a:ext cx="8961666" cy="24802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0" algn="l" defTabSz="1218804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kern="1200" noProof="1" smtClean="0">
                <a:solidFill>
                  <a:srgbClr val="000000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90278" indent="-380876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505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907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308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1710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112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0514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916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test: /\.(</a:t>
            </a:r>
            <a:r>
              <a:rPr lang="en-US" sz="2100" dirty="0" err="1">
                <a:solidFill>
                  <a:schemeClr val="tx1"/>
                </a:solidFill>
              </a:rPr>
              <a:t>jpg|png</a:t>
            </a:r>
            <a:r>
              <a:rPr lang="en-US" sz="2100" dirty="0">
                <a:solidFill>
                  <a:schemeClr val="tx1"/>
                </a:solidFill>
              </a:rPr>
              <a:t>)$/,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use: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  loader: "</a:t>
            </a:r>
            <a:r>
              <a:rPr lang="en-US" sz="2100" dirty="0">
                <a:solidFill>
                  <a:schemeClr val="bg1"/>
                </a:solidFill>
              </a:rPr>
              <a:t>file-loader</a:t>
            </a:r>
            <a:r>
              <a:rPr lang="en-US" sz="2100" dirty="0">
                <a:solidFill>
                  <a:schemeClr val="tx1"/>
                </a:solidFill>
              </a:rPr>
              <a:t>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  options: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    name: </a:t>
            </a:r>
            <a:r>
              <a:rPr lang="en-US" sz="2100" dirty="0">
                <a:solidFill>
                  <a:schemeClr val="bg1"/>
                </a:solidFill>
              </a:rPr>
              <a:t>"[path][name].[hash].[ext]"</a:t>
            </a:r>
            <a:r>
              <a:rPr lang="en-US" sz="2100" dirty="0">
                <a:solidFill>
                  <a:schemeClr val="tx1"/>
                </a:solidFill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 smtClean="0">
                <a:solidFill>
                  <a:schemeClr val="tx1"/>
                </a:solidFill>
              </a:rPr>
              <a:t>. . .</a:t>
            </a:r>
            <a:endParaRPr lang="en-US" sz="2100" i="1" dirty="0">
              <a:solidFill>
                <a:schemeClr val="accent2"/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010502" y="3232747"/>
            <a:ext cx="8961666" cy="548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npm install </a:t>
            </a:r>
            <a:r>
              <a:rPr lang="en-US" sz="2100" dirty="0" smtClean="0">
                <a:solidFill>
                  <a:schemeClr val="bg1"/>
                </a:solidFill>
              </a:rPr>
              <a:t>file-loader</a:t>
            </a:r>
            <a:r>
              <a:rPr lang="en-US" sz="2100" dirty="0" smtClean="0">
                <a:solidFill>
                  <a:schemeClr val="tx1"/>
                </a:solidFill>
              </a:rPr>
              <a:t> </a:t>
            </a:r>
            <a:r>
              <a:rPr lang="en-US" sz="2100" dirty="0">
                <a:solidFill>
                  <a:schemeClr val="tx1"/>
                </a:solidFill>
              </a:rPr>
              <a:t>--save-dev</a:t>
            </a:r>
          </a:p>
        </p:txBody>
      </p:sp>
    </p:spTree>
    <p:extLst>
      <p:ext uri="{BB962C8B-B14F-4D97-AF65-F5344CB8AC3E}">
        <p14:creationId xmlns:p14="http://schemas.microsoft.com/office/powerpoint/2010/main" val="422439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Files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 raw-loader, val-loader, url-loader etc.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JSON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j</a:t>
            </a:r>
            <a:r>
              <a:rPr lang="en-US" dirty="0" smtClean="0"/>
              <a:t>son-loader, json5-loader, cson-loader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Transpiling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Babel-loader, script-loader, buble-loader etc.</a:t>
            </a:r>
          </a:p>
          <a:p>
            <a:r>
              <a:rPr lang="en-US" dirty="0" smtClean="0"/>
              <a:t>Templating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andlebars-loader, html-loader etc.</a:t>
            </a:r>
          </a:p>
          <a:p>
            <a:r>
              <a:rPr lang="en-US" dirty="0" smtClean="0"/>
              <a:t>Styling</a:t>
            </a:r>
          </a:p>
          <a:p>
            <a:pPr lvl="1"/>
            <a:r>
              <a:rPr lang="en-US" dirty="0" smtClean="0"/>
              <a:t>Style-loader, css-loader, less-loader etc.</a:t>
            </a:r>
          </a:p>
          <a:p>
            <a:r>
              <a:rPr lang="en-US" dirty="0" smtClean="0"/>
              <a:t>Other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Other Interesting Loaders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72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Plugins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080" y="1426029"/>
            <a:ext cx="2670720" cy="267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93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8182463" cy="5349871"/>
          </a:xfrm>
        </p:spPr>
        <p:txBody>
          <a:bodyPr>
            <a:normAutofit/>
          </a:bodyPr>
          <a:lstStyle/>
          <a:p>
            <a:pPr marL="457200" indent="-45720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Loaders</a:t>
            </a:r>
          </a:p>
          <a:p>
            <a:pPr marL="933139" lvl="1" indent="-457200">
              <a:lnSpc>
                <a:spcPts val="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What is a Loader?</a:t>
            </a:r>
          </a:p>
          <a:p>
            <a:pPr marL="933139" lvl="1" indent="-457200">
              <a:lnSpc>
                <a:spcPts val="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Loader Evaluation Order</a:t>
            </a:r>
          </a:p>
          <a:p>
            <a:pPr marL="457200" indent="-45720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Plugins</a:t>
            </a:r>
          </a:p>
          <a:p>
            <a:pPr marL="933139" lvl="1" indent="-457200">
              <a:lnSpc>
                <a:spcPts val="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Basic Flow</a:t>
            </a:r>
          </a:p>
          <a:p>
            <a:pPr marL="933139" lvl="1" indent="-457200">
              <a:lnSpc>
                <a:spcPts val="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Implementation</a:t>
            </a:r>
          </a:p>
          <a:p>
            <a:pPr marL="457200" indent="-457200">
              <a:lnSpc>
                <a:spcPts val="4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Source Maps</a:t>
            </a:r>
          </a:p>
          <a:p>
            <a:pPr marL="933139" lvl="1" indent="-457200">
              <a:lnSpc>
                <a:spcPts val="4000"/>
              </a:lnSpc>
              <a:spcBef>
                <a:spcPts val="0"/>
              </a:spcBef>
            </a:pPr>
            <a:r>
              <a:rPr lang="en-US" dirty="0" smtClean="0"/>
              <a:t>Inline</a:t>
            </a:r>
          </a:p>
          <a:p>
            <a:pPr marL="933139" lvl="1" indent="-457200">
              <a:lnSpc>
                <a:spcPts val="4000"/>
              </a:lnSpc>
              <a:spcBef>
                <a:spcPts val="0"/>
              </a:spcBef>
            </a:pPr>
            <a:r>
              <a:rPr lang="en-US" dirty="0" smtClean="0"/>
              <a:t>Separate </a:t>
            </a:r>
          </a:p>
          <a:p>
            <a:pPr marL="933139" lvl="1" indent="-457200">
              <a:lnSpc>
                <a:spcPts val="4000"/>
              </a:lnSpc>
            </a:pP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Webpack itself has been implemented as a </a:t>
            </a:r>
            <a:r>
              <a:rPr lang="en-US" b="1" dirty="0">
                <a:solidFill>
                  <a:schemeClr val="bg1"/>
                </a:solidFill>
              </a:rPr>
              <a:t>collection of </a:t>
            </a:r>
            <a:r>
              <a:rPr lang="en-US" b="1" dirty="0" smtClean="0">
                <a:solidFill>
                  <a:schemeClr val="bg1"/>
                </a:solidFill>
              </a:rPr>
              <a:t>plugins</a:t>
            </a:r>
          </a:p>
          <a:p>
            <a:r>
              <a:rPr lang="en-US" dirty="0" smtClean="0"/>
              <a:t>They serve the purpose of doing </a:t>
            </a:r>
            <a:r>
              <a:rPr lang="en-US" b="1" dirty="0" smtClean="0">
                <a:solidFill>
                  <a:schemeClr val="bg1"/>
                </a:solidFill>
              </a:rPr>
              <a:t>anything else</a:t>
            </a:r>
            <a:r>
              <a:rPr lang="en-US" dirty="0" smtClean="0"/>
              <a:t> that a loader </a:t>
            </a:r>
            <a:br>
              <a:rPr lang="en-US" dirty="0" smtClean="0"/>
            </a:br>
            <a:r>
              <a:rPr lang="en-US" dirty="0" smtClean="0"/>
              <a:t>cannot do</a:t>
            </a:r>
          </a:p>
          <a:p>
            <a:r>
              <a:rPr lang="en-US" dirty="0"/>
              <a:t>You have access to </a:t>
            </a:r>
            <a:r>
              <a:rPr lang="en-US" dirty="0" err="1"/>
              <a:t>webpack's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compiler and compilation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processes</a:t>
            </a:r>
          </a:p>
          <a:p>
            <a:r>
              <a:rPr lang="en-US" dirty="0"/>
              <a:t>Plugins allow you to intercept </a:t>
            </a:r>
            <a:r>
              <a:rPr lang="en-US" dirty="0" err="1"/>
              <a:t>webpack's</a:t>
            </a:r>
            <a:r>
              <a:rPr lang="en-US" dirty="0"/>
              <a:t> execution through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hooks</a:t>
            </a:r>
          </a:p>
          <a:p>
            <a:r>
              <a:rPr lang="en-US" dirty="0" smtClean="0"/>
              <a:t>Plugins can have plugins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Webpack Plugin?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94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CopyWebpackPlugin</a:t>
            </a:r>
            <a:r>
              <a:rPr lang="en-US" dirty="0" smtClean="0"/>
              <a:t> - copies </a:t>
            </a:r>
            <a:r>
              <a:rPr lang="en-US" dirty="0"/>
              <a:t>individual files or entire directories to the build </a:t>
            </a:r>
            <a:r>
              <a:rPr lang="en-US" dirty="0" smtClean="0"/>
              <a:t>directory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BabelMinifyWebpackPlugin</a:t>
            </a:r>
            <a:r>
              <a:rPr lang="en-US" dirty="0"/>
              <a:t> - </a:t>
            </a:r>
            <a:r>
              <a:rPr lang="en-US" dirty="0" smtClean="0"/>
              <a:t>minification </a:t>
            </a:r>
            <a:r>
              <a:rPr lang="en-US" dirty="0"/>
              <a:t>with </a:t>
            </a:r>
            <a:r>
              <a:rPr lang="en-US" dirty="0" smtClean="0"/>
              <a:t>babel-minify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HtmlWebpackPlugin</a:t>
            </a:r>
            <a:r>
              <a:rPr lang="en-US" dirty="0"/>
              <a:t> - e</a:t>
            </a:r>
            <a:r>
              <a:rPr lang="en-US" dirty="0" smtClean="0"/>
              <a:t>asily </a:t>
            </a:r>
            <a:r>
              <a:rPr lang="en-US" dirty="0"/>
              <a:t>create HTML files to serve your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bundles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IgnorePlugin</a:t>
            </a:r>
            <a:r>
              <a:rPr lang="en-US" dirty="0" smtClean="0"/>
              <a:t> - exclude </a:t>
            </a:r>
            <a:r>
              <a:rPr lang="en-US" dirty="0"/>
              <a:t>certain modules from </a:t>
            </a:r>
            <a:r>
              <a:rPr lang="en-US" dirty="0" smtClean="0"/>
              <a:t>bundles</a:t>
            </a:r>
          </a:p>
          <a:p>
            <a:r>
              <a:rPr lang="en-US" dirty="0" smtClean="0"/>
              <a:t>Other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Interesting Webpack Plugins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4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Copies individual </a:t>
            </a:r>
            <a:r>
              <a:rPr lang="en-US" b="1" dirty="0">
                <a:solidFill>
                  <a:schemeClr val="bg1"/>
                </a:solidFill>
              </a:rPr>
              <a:t>files</a:t>
            </a:r>
            <a:r>
              <a:rPr lang="en-US" dirty="0"/>
              <a:t> or entire directories, which already exist, to the build </a:t>
            </a:r>
            <a:r>
              <a:rPr lang="en-US" dirty="0" smtClean="0"/>
              <a:t>directory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Installation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Plugin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879875" y="2917570"/>
            <a:ext cx="8961666" cy="548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npm install </a:t>
            </a:r>
            <a:r>
              <a:rPr lang="en-US" sz="2100" dirty="0">
                <a:solidFill>
                  <a:schemeClr val="bg1"/>
                </a:solidFill>
              </a:rPr>
              <a:t>copy-</a:t>
            </a:r>
            <a:r>
              <a:rPr lang="en-US" sz="2100" dirty="0" err="1">
                <a:solidFill>
                  <a:schemeClr val="bg1"/>
                </a:solidFill>
              </a:rPr>
              <a:t>webpack</a:t>
            </a:r>
            <a:r>
              <a:rPr lang="en-US" sz="2100" dirty="0">
                <a:solidFill>
                  <a:schemeClr val="bg1"/>
                </a:solidFill>
              </a:rPr>
              <a:t>-plugin</a:t>
            </a:r>
            <a:r>
              <a:rPr lang="en-US" sz="2100" dirty="0">
                <a:solidFill>
                  <a:schemeClr val="tx1"/>
                </a:solidFill>
              </a:rPr>
              <a:t> --save-dev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879875" y="4064287"/>
            <a:ext cx="8961666" cy="24802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 err="1">
                <a:solidFill>
                  <a:schemeClr val="tx1"/>
                </a:solidFill>
              </a:rPr>
              <a:t>const</a:t>
            </a:r>
            <a:r>
              <a:rPr lang="en-US" sz="2100" dirty="0">
                <a:solidFill>
                  <a:schemeClr val="tx1"/>
                </a:solidFill>
              </a:rPr>
              <a:t> CopyPlugin = require('copy-webpack-plugin</a:t>
            </a:r>
            <a:r>
              <a:rPr lang="en-US" sz="2100" dirty="0" smtClean="0">
                <a:solidFill>
                  <a:schemeClr val="tx1"/>
                </a:solidFill>
              </a:rPr>
              <a:t>');</a:t>
            </a:r>
            <a:endParaRPr lang="en-US" sz="21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module.exports =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plugins: [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  </a:t>
            </a:r>
            <a:r>
              <a:rPr lang="en-US" sz="2100" dirty="0">
                <a:solidFill>
                  <a:schemeClr val="bg1"/>
                </a:solidFill>
              </a:rPr>
              <a:t>new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>
                <a:solidFill>
                  <a:schemeClr val="bg1"/>
                </a:solidFill>
              </a:rPr>
              <a:t>CopyPlugin</a:t>
            </a:r>
            <a:r>
              <a:rPr lang="en-US" sz="2100" dirty="0">
                <a:solidFill>
                  <a:schemeClr val="tx1"/>
                </a:solidFill>
              </a:rPr>
              <a:t>([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    { from: 'source', to: '</a:t>
            </a:r>
            <a:r>
              <a:rPr lang="en-US" sz="2100" dirty="0" err="1">
                <a:solidFill>
                  <a:schemeClr val="tx1"/>
                </a:solidFill>
              </a:rPr>
              <a:t>dest</a:t>
            </a:r>
            <a:r>
              <a:rPr lang="en-US" sz="2100" dirty="0">
                <a:solidFill>
                  <a:schemeClr val="tx1"/>
                </a:solidFill>
              </a:rPr>
              <a:t>' 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    { from: 'other', to: 'public' 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 smtClean="0">
                <a:solidFill>
                  <a:schemeClr val="tx1"/>
                </a:solidFill>
              </a:rPr>
              <a:t>. . .</a:t>
            </a:r>
            <a:endParaRPr lang="en-US" sz="2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10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webpack plugin to </a:t>
            </a:r>
            <a:r>
              <a:rPr lang="en-US" b="1" dirty="0">
                <a:solidFill>
                  <a:schemeClr val="bg1"/>
                </a:solidFill>
              </a:rPr>
              <a:t>remove/clean</a:t>
            </a:r>
            <a:r>
              <a:rPr lang="en-US" dirty="0"/>
              <a:t> your </a:t>
            </a:r>
            <a:r>
              <a:rPr lang="en-US" b="1" dirty="0">
                <a:solidFill>
                  <a:schemeClr val="bg1"/>
                </a:solidFill>
              </a:rPr>
              <a:t>build</a:t>
            </a:r>
            <a:r>
              <a:rPr lang="en-US" dirty="0"/>
              <a:t> folder(s</a:t>
            </a:r>
            <a:r>
              <a:rPr lang="en-US" dirty="0" smtClean="0"/>
              <a:t>)</a:t>
            </a:r>
          </a:p>
          <a:p>
            <a:r>
              <a:rPr lang="en-US" dirty="0"/>
              <a:t>By default, this plugin will remove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files inside </a:t>
            </a:r>
            <a:r>
              <a:rPr lang="en-US" dirty="0" err="1"/>
              <a:t>webpack's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>
                <a:solidFill>
                  <a:schemeClr val="bg1"/>
                </a:solidFill>
              </a:rPr>
              <a:t>output.path</a:t>
            </a:r>
            <a:r>
              <a:rPr lang="en-US" dirty="0" smtClean="0"/>
              <a:t> </a:t>
            </a:r>
            <a:r>
              <a:rPr lang="en-US" dirty="0"/>
              <a:t>directory, as well as all </a:t>
            </a:r>
            <a:r>
              <a:rPr lang="en-US" b="1" dirty="0">
                <a:solidFill>
                  <a:schemeClr val="bg1"/>
                </a:solidFill>
              </a:rPr>
              <a:t>unused</a:t>
            </a:r>
            <a:r>
              <a:rPr lang="en-US" dirty="0"/>
              <a:t> webpack assets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after </a:t>
            </a:r>
            <a:r>
              <a:rPr lang="en-US" dirty="0"/>
              <a:t>every </a:t>
            </a:r>
            <a:r>
              <a:rPr lang="en-US" b="1" dirty="0">
                <a:solidFill>
                  <a:schemeClr val="bg1"/>
                </a:solidFill>
              </a:rPr>
              <a:t>successful</a:t>
            </a:r>
            <a:r>
              <a:rPr lang="en-US" dirty="0"/>
              <a:t> </a:t>
            </a:r>
            <a:r>
              <a:rPr lang="en-US" dirty="0" smtClean="0"/>
              <a:t>rebuild</a:t>
            </a:r>
          </a:p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 Plugin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865361" y="4528656"/>
            <a:ext cx="8961666" cy="548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npm install --save-dev </a:t>
            </a:r>
            <a:r>
              <a:rPr lang="en-US" sz="2100" dirty="0">
                <a:solidFill>
                  <a:schemeClr val="bg1"/>
                </a:solidFill>
              </a:rPr>
              <a:t>clean-</a:t>
            </a:r>
            <a:r>
              <a:rPr lang="en-US" sz="2100" dirty="0" err="1">
                <a:solidFill>
                  <a:schemeClr val="bg1"/>
                </a:solidFill>
              </a:rPr>
              <a:t>webpack</a:t>
            </a:r>
            <a:r>
              <a:rPr lang="en-US" sz="2100" dirty="0">
                <a:solidFill>
                  <a:schemeClr val="bg1"/>
                </a:solidFill>
              </a:rPr>
              <a:t>-plugin</a:t>
            </a:r>
          </a:p>
        </p:txBody>
      </p:sp>
    </p:spTree>
    <p:extLst>
      <p:ext uri="{BB962C8B-B14F-4D97-AF65-F5344CB8AC3E}">
        <p14:creationId xmlns:p14="http://schemas.microsoft.com/office/powerpoint/2010/main" val="390748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15331" y="1926679"/>
            <a:ext cx="10961435" cy="3724518"/>
          </a:xfrm>
        </p:spPr>
        <p:txBody>
          <a:bodyPr/>
          <a:lstStyle/>
          <a:p>
            <a:r>
              <a:rPr lang="en-US" dirty="0" err="1"/>
              <a:t>const</a:t>
            </a:r>
            <a:r>
              <a:rPr lang="en-US" dirty="0"/>
              <a:t> { </a:t>
            </a:r>
            <a:r>
              <a:rPr lang="en-US" dirty="0" err="1">
                <a:solidFill>
                  <a:schemeClr val="bg1"/>
                </a:solidFill>
              </a:rPr>
              <a:t>CleanWebpackPlugin</a:t>
            </a:r>
            <a:r>
              <a:rPr lang="en-US" dirty="0"/>
              <a:t> } = require('clean-</a:t>
            </a:r>
            <a:r>
              <a:rPr lang="en-US" dirty="0" err="1"/>
              <a:t>webpack</a:t>
            </a:r>
            <a:r>
              <a:rPr lang="en-US" dirty="0"/>
              <a:t>-plugin</a:t>
            </a:r>
            <a:r>
              <a:rPr lang="en-US" dirty="0" smtClean="0"/>
              <a:t>');</a:t>
            </a:r>
            <a:endParaRPr lang="en-US" dirty="0"/>
          </a:p>
          <a:p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webpackConfig</a:t>
            </a:r>
            <a:r>
              <a:rPr lang="en-US" dirty="0"/>
              <a:t> = {</a:t>
            </a:r>
          </a:p>
          <a:p>
            <a:r>
              <a:rPr lang="en-US" dirty="0"/>
              <a:t>    plugins: [</a:t>
            </a:r>
          </a:p>
          <a:p>
            <a:r>
              <a:rPr lang="en-US" dirty="0" smtClean="0"/>
              <a:t>	</a:t>
            </a:r>
            <a:r>
              <a:rPr lang="en-US" dirty="0">
                <a:solidFill>
                  <a:schemeClr val="bg1"/>
                </a:solidFill>
              </a:rPr>
              <a:t>new</a:t>
            </a:r>
            <a:r>
              <a:rPr lang="en-US" dirty="0" smtClean="0"/>
              <a:t> </a:t>
            </a:r>
            <a:r>
              <a:rPr lang="en-US" dirty="0" err="1">
                <a:solidFill>
                  <a:schemeClr val="bg1"/>
                </a:solidFill>
              </a:rPr>
              <a:t>CleanWebpackPlugin</a:t>
            </a:r>
            <a:r>
              <a:rPr lang="en-US" dirty="0"/>
              <a:t>(),</a:t>
            </a:r>
          </a:p>
          <a:p>
            <a:r>
              <a:rPr lang="en-US" dirty="0"/>
              <a:t>    ],</a:t>
            </a:r>
          </a:p>
          <a:p>
            <a:r>
              <a:rPr lang="en-US" dirty="0" smtClean="0"/>
              <a:t>};</a:t>
            </a:r>
            <a:endParaRPr lang="en-US" dirty="0"/>
          </a:p>
          <a:p>
            <a:r>
              <a:rPr lang="en-US" dirty="0"/>
              <a:t>module.exports = </a:t>
            </a:r>
            <a:r>
              <a:rPr lang="en-US" dirty="0" err="1"/>
              <a:t>webpackConfig</a:t>
            </a:r>
            <a:r>
              <a:rPr lang="en-US" dirty="0"/>
              <a:t>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 Plugin 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33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HtmlWebpackPlugin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simplifies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creation</a:t>
            </a:r>
            <a:r>
              <a:rPr lang="en-US" dirty="0"/>
              <a:t> of HTML files 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serve </a:t>
            </a:r>
            <a:r>
              <a:rPr lang="en-US" dirty="0"/>
              <a:t>your webpack </a:t>
            </a:r>
            <a:r>
              <a:rPr lang="en-US" dirty="0" smtClean="0"/>
              <a:t>bundles</a:t>
            </a:r>
          </a:p>
          <a:p>
            <a:r>
              <a:rPr lang="en-US" dirty="0"/>
              <a:t>This is especially useful for webpack bundles that </a:t>
            </a:r>
            <a:r>
              <a:rPr lang="en-US" b="1" dirty="0">
                <a:solidFill>
                  <a:schemeClr val="bg1"/>
                </a:solidFill>
              </a:rPr>
              <a:t>include</a:t>
            </a:r>
            <a:r>
              <a:rPr lang="en-US" dirty="0"/>
              <a:t> 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hash</a:t>
            </a:r>
            <a:r>
              <a:rPr lang="en-US" dirty="0" smtClean="0"/>
              <a:t> </a:t>
            </a:r>
            <a:r>
              <a:rPr lang="en-US" dirty="0"/>
              <a:t>in the filename which changes every </a:t>
            </a:r>
            <a:r>
              <a:rPr lang="en-US" dirty="0" smtClean="0"/>
              <a:t>compilation</a:t>
            </a:r>
          </a:p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Plugin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821818" y="4528656"/>
            <a:ext cx="8961666" cy="548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npm install --save-dev </a:t>
            </a:r>
            <a:r>
              <a:rPr lang="en-US" sz="2100" dirty="0">
                <a:solidFill>
                  <a:schemeClr val="bg1"/>
                </a:solidFill>
              </a:rPr>
              <a:t>html-</a:t>
            </a:r>
            <a:r>
              <a:rPr lang="en-US" sz="2100" dirty="0" err="1">
                <a:solidFill>
                  <a:schemeClr val="bg1"/>
                </a:solidFill>
              </a:rPr>
              <a:t>webpack</a:t>
            </a:r>
            <a:r>
              <a:rPr lang="en-US" sz="2100" dirty="0">
                <a:solidFill>
                  <a:schemeClr val="bg1"/>
                </a:solidFill>
              </a:rPr>
              <a:t>-plugin</a:t>
            </a:r>
          </a:p>
        </p:txBody>
      </p:sp>
    </p:spTree>
    <p:extLst>
      <p:ext uri="{BB962C8B-B14F-4D97-AF65-F5344CB8AC3E}">
        <p14:creationId xmlns:p14="http://schemas.microsoft.com/office/powerpoint/2010/main" val="65549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plugin will </a:t>
            </a:r>
            <a:r>
              <a:rPr lang="en-US" b="1" dirty="0">
                <a:solidFill>
                  <a:schemeClr val="bg1"/>
                </a:solidFill>
              </a:rPr>
              <a:t>generate</a:t>
            </a:r>
            <a:r>
              <a:rPr lang="en-US" dirty="0"/>
              <a:t> an HTML5 file for you that includes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your </a:t>
            </a:r>
            <a:r>
              <a:rPr lang="en-US" dirty="0"/>
              <a:t>webpack </a:t>
            </a:r>
            <a:r>
              <a:rPr lang="en-US" b="1" dirty="0">
                <a:solidFill>
                  <a:schemeClr val="bg1"/>
                </a:solidFill>
              </a:rPr>
              <a:t>bundles</a:t>
            </a:r>
            <a:r>
              <a:rPr lang="en-US" dirty="0"/>
              <a:t> in the </a:t>
            </a:r>
            <a:r>
              <a:rPr lang="en-US" b="1" dirty="0">
                <a:solidFill>
                  <a:schemeClr val="bg1"/>
                </a:solidFill>
              </a:rPr>
              <a:t>body</a:t>
            </a:r>
            <a:r>
              <a:rPr lang="en-US" dirty="0"/>
              <a:t> using script tags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15331" y="2473529"/>
            <a:ext cx="10961435" cy="390822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let </a:t>
            </a:r>
            <a:r>
              <a:rPr lang="en-US" dirty="0" err="1"/>
              <a:t>HtmlWebpackPlugin</a:t>
            </a:r>
            <a:r>
              <a:rPr lang="en-US" dirty="0"/>
              <a:t> = require('</a:t>
            </a:r>
            <a:r>
              <a:rPr lang="en-US" dirty="0">
                <a:solidFill>
                  <a:schemeClr val="bg1"/>
                </a:solidFill>
              </a:rPr>
              <a:t>html-webpack-plugin</a:t>
            </a:r>
            <a:r>
              <a:rPr lang="en-US" dirty="0"/>
              <a:t>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let </a:t>
            </a:r>
            <a:r>
              <a:rPr lang="en-US" dirty="0"/>
              <a:t>path = require('path</a:t>
            </a:r>
            <a:r>
              <a:rPr lang="en-US" dirty="0" smtClean="0"/>
              <a:t>');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module.exports =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entry: 'index.js',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output: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path: </a:t>
            </a:r>
            <a:r>
              <a:rPr lang="en-US" dirty="0" err="1"/>
              <a:t>path.resolve</a:t>
            </a:r>
            <a:r>
              <a:rPr lang="en-US" dirty="0"/>
              <a:t>(__</a:t>
            </a:r>
            <a:r>
              <a:rPr lang="en-US" dirty="0" err="1"/>
              <a:t>dirname</a:t>
            </a:r>
            <a:r>
              <a:rPr lang="en-US" dirty="0"/>
              <a:t>, './</a:t>
            </a:r>
            <a:r>
              <a:rPr lang="en-US" dirty="0" err="1"/>
              <a:t>dist</a:t>
            </a:r>
            <a:r>
              <a:rPr lang="en-US" dirty="0"/>
              <a:t>'),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filename: 'index_bundle.js'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plugins: [</a:t>
            </a:r>
            <a:r>
              <a:rPr lang="en-US" dirty="0">
                <a:solidFill>
                  <a:schemeClr val="bg1"/>
                </a:solidFill>
              </a:rPr>
              <a:t>new </a:t>
            </a:r>
            <a:r>
              <a:rPr lang="en-US" dirty="0" err="1">
                <a:solidFill>
                  <a:schemeClr val="bg1"/>
                </a:solidFill>
              </a:rPr>
              <a:t>HtmlWebpackPlugin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};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Plugin 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11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IgnorePlugin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prevents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generation</a:t>
            </a:r>
            <a:r>
              <a:rPr lang="en-US" dirty="0"/>
              <a:t> of modules for </a:t>
            </a:r>
            <a:r>
              <a:rPr lang="en-US" b="1" dirty="0">
                <a:solidFill>
                  <a:schemeClr val="bg1"/>
                </a:solidFill>
              </a:rPr>
              <a:t>import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require</a:t>
            </a:r>
            <a:r>
              <a:rPr lang="en-US" dirty="0"/>
              <a:t> calls matching the </a:t>
            </a:r>
            <a:r>
              <a:rPr lang="en-US" b="1" dirty="0">
                <a:solidFill>
                  <a:schemeClr val="bg1"/>
                </a:solidFill>
              </a:rPr>
              <a:t>regular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expressions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filter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functions</a:t>
            </a:r>
          </a:p>
          <a:p>
            <a:r>
              <a:rPr lang="en-US" dirty="0" smtClean="0"/>
              <a:t>Using regular expressions</a:t>
            </a:r>
          </a:p>
          <a:p>
            <a:pPr lvl="1">
              <a:buClr>
                <a:schemeClr val="tx1"/>
              </a:buClr>
            </a:pPr>
            <a:r>
              <a:rPr lang="en-US" sz="3398" b="1" dirty="0">
                <a:solidFill>
                  <a:schemeClr val="bg1"/>
                </a:solidFill>
              </a:rPr>
              <a:t>resourceRegExp</a:t>
            </a:r>
            <a:r>
              <a:rPr lang="en-US" dirty="0"/>
              <a:t>: A </a:t>
            </a:r>
            <a:r>
              <a:rPr lang="en-US" dirty="0" err="1"/>
              <a:t>RegExp</a:t>
            </a:r>
            <a:r>
              <a:rPr lang="en-US" dirty="0"/>
              <a:t> to test the resource </a:t>
            </a:r>
            <a:r>
              <a:rPr lang="en-US" dirty="0" smtClean="0"/>
              <a:t>against</a:t>
            </a:r>
          </a:p>
          <a:p>
            <a:pPr lvl="1">
              <a:buClr>
                <a:schemeClr val="tx1"/>
              </a:buClr>
            </a:pPr>
            <a:r>
              <a:rPr lang="en-US" sz="3398" b="1" dirty="0" err="1">
                <a:solidFill>
                  <a:schemeClr val="bg1"/>
                </a:solidFill>
              </a:rPr>
              <a:t>contextRegExp</a:t>
            </a:r>
            <a:r>
              <a:rPr lang="en-US" dirty="0"/>
              <a:t>: (optional) A </a:t>
            </a:r>
            <a:r>
              <a:rPr lang="en-US" dirty="0" err="1"/>
              <a:t>RegExp</a:t>
            </a:r>
            <a:r>
              <a:rPr lang="en-US" dirty="0"/>
              <a:t> to test the context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directory) against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Ignore Plugin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458960" y="5065684"/>
            <a:ext cx="8961666" cy="11876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new </a:t>
            </a:r>
            <a:r>
              <a:rPr lang="en-US" sz="2100" dirty="0" err="1">
                <a:solidFill>
                  <a:schemeClr val="tx1"/>
                </a:solidFill>
              </a:rPr>
              <a:t>webpack.IgnorePlugin</a:t>
            </a:r>
            <a:r>
              <a:rPr lang="en-US" sz="2100" dirty="0">
                <a:solidFill>
                  <a:schemeClr val="tx1"/>
                </a:solidFill>
              </a:rPr>
              <a:t>({</a:t>
            </a:r>
            <a:r>
              <a:rPr lang="en-US" sz="2100" dirty="0">
                <a:solidFill>
                  <a:schemeClr val="bg1"/>
                </a:solidFill>
              </a:rPr>
              <a:t>resourceRegExp</a:t>
            </a:r>
            <a:r>
              <a:rPr lang="en-US" sz="2100" dirty="0">
                <a:solidFill>
                  <a:schemeClr val="tx1"/>
                </a:solidFill>
              </a:rPr>
              <a:t>, </a:t>
            </a:r>
            <a:r>
              <a:rPr lang="en-US" sz="2100" dirty="0" err="1">
                <a:solidFill>
                  <a:schemeClr val="tx1"/>
                </a:solidFill>
              </a:rPr>
              <a:t>contextRegExp</a:t>
            </a:r>
            <a:r>
              <a:rPr lang="en-US" sz="2100" dirty="0">
                <a:solidFill>
                  <a:schemeClr val="tx1"/>
                </a:solidFill>
              </a:rPr>
              <a:t>});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i="1" dirty="0">
                <a:solidFill>
                  <a:srgbClr val="00B050"/>
                </a:solidFill>
              </a:rPr>
              <a:t>// old way, deprecated in webpack v5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new </a:t>
            </a:r>
            <a:r>
              <a:rPr lang="en-US" sz="2100" dirty="0" err="1">
                <a:solidFill>
                  <a:schemeClr val="tx1"/>
                </a:solidFill>
              </a:rPr>
              <a:t>webpack.IgnorePlugin</a:t>
            </a:r>
            <a:r>
              <a:rPr lang="en-US" sz="2100" dirty="0">
                <a:solidFill>
                  <a:schemeClr val="tx1"/>
                </a:solidFill>
              </a:rPr>
              <a:t>(</a:t>
            </a:r>
            <a:r>
              <a:rPr lang="en-US" sz="2100" dirty="0" err="1">
                <a:solidFill>
                  <a:schemeClr val="bg1"/>
                </a:solidFill>
              </a:rPr>
              <a:t>resourceRegExp</a:t>
            </a:r>
            <a:r>
              <a:rPr lang="en-US" sz="2100" dirty="0">
                <a:solidFill>
                  <a:schemeClr val="tx1"/>
                </a:solidFill>
              </a:rPr>
              <a:t>, [</a:t>
            </a:r>
            <a:r>
              <a:rPr lang="en-US" sz="2100" dirty="0" err="1">
                <a:solidFill>
                  <a:schemeClr val="tx1"/>
                </a:solidFill>
              </a:rPr>
              <a:t>contextRegExp</a:t>
            </a:r>
            <a:r>
              <a:rPr lang="en-US" sz="2100" dirty="0">
                <a:solidFill>
                  <a:schemeClr val="tx1"/>
                </a:solidFill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315064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Source Maps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701" y="1112727"/>
            <a:ext cx="2691157" cy="269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11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10126490" cy="527604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Source maps provide a </a:t>
            </a:r>
            <a:r>
              <a:rPr lang="en-US" b="1" dirty="0" smtClean="0">
                <a:solidFill>
                  <a:schemeClr val="bg1"/>
                </a:solidFill>
              </a:rPr>
              <a:t>mapping</a:t>
            </a:r>
            <a:r>
              <a:rPr lang="en-US" dirty="0" smtClean="0"/>
              <a:t> between the original and the transformed source code</a:t>
            </a:r>
          </a:p>
          <a:p>
            <a:r>
              <a:rPr lang="en-US" dirty="0"/>
              <a:t>If you are using webpack 4 and the new </a:t>
            </a:r>
            <a:r>
              <a:rPr lang="en-US" b="1" dirty="0">
                <a:solidFill>
                  <a:schemeClr val="bg1"/>
                </a:solidFill>
              </a:rPr>
              <a:t>mode</a:t>
            </a:r>
            <a:r>
              <a:rPr lang="en-US" dirty="0"/>
              <a:t> option, the tool will generate source maps </a:t>
            </a:r>
            <a:r>
              <a:rPr lang="en-US" b="1" dirty="0">
                <a:solidFill>
                  <a:schemeClr val="bg1"/>
                </a:solidFill>
              </a:rPr>
              <a:t>automatically</a:t>
            </a:r>
            <a:r>
              <a:rPr lang="en-US" dirty="0"/>
              <a:t> for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you </a:t>
            </a:r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development</a:t>
            </a:r>
            <a:r>
              <a:rPr lang="en-US" dirty="0"/>
              <a:t> </a:t>
            </a:r>
            <a:r>
              <a:rPr lang="en-US" dirty="0" smtClean="0"/>
              <a:t>mode</a:t>
            </a:r>
          </a:p>
          <a:p>
            <a:r>
              <a:rPr lang="en-US" dirty="0"/>
              <a:t>To see how webpack handles source maps, see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source-map-visualization</a:t>
            </a:r>
            <a:r>
              <a:rPr lang="en-US" dirty="0" smtClean="0"/>
              <a:t> by </a:t>
            </a:r>
            <a:r>
              <a:rPr lang="en-US" dirty="0"/>
              <a:t>the author of the </a:t>
            </a:r>
            <a:r>
              <a:rPr lang="en-US" dirty="0" smtClean="0"/>
              <a:t>tool</a:t>
            </a:r>
          </a:p>
          <a:p>
            <a:r>
              <a:rPr lang="en-US" dirty="0"/>
              <a:t>Webpack can generate both inline or separate source map files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Maps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86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Webpack Loaders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585" y="1224643"/>
            <a:ext cx="2618014" cy="261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Inline source maps </a:t>
            </a:r>
            <a:r>
              <a:rPr lang="en-US" dirty="0"/>
              <a:t>are valuable during development due 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better performance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Separate source maps </a:t>
            </a:r>
            <a:r>
              <a:rPr lang="en-US" dirty="0"/>
              <a:t>are handy for production use as it keeps the bundle size </a:t>
            </a:r>
            <a:r>
              <a:rPr lang="en-US" dirty="0" smtClean="0"/>
              <a:t>small</a:t>
            </a:r>
          </a:p>
          <a:p>
            <a:pPr>
              <a:buClr>
                <a:schemeClr val="tx1"/>
              </a:buClr>
            </a:pPr>
            <a:r>
              <a:rPr lang="en-US" dirty="0"/>
              <a:t>By disabling source maps, you are performing a sort of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obfuscation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Hidden source maps</a:t>
            </a:r>
            <a:r>
              <a:rPr lang="en-US" dirty="0"/>
              <a:t> give stack trace information only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and Separate Source Maps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81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Webpack provides multiple inline source map </a:t>
            </a:r>
            <a:r>
              <a:rPr lang="en-US" dirty="0" smtClean="0"/>
              <a:t>variants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devtool: "</a:t>
            </a:r>
            <a:r>
              <a:rPr lang="en-US" b="1" dirty="0" err="1">
                <a:solidFill>
                  <a:schemeClr val="bg1"/>
                </a:solidFill>
              </a:rPr>
              <a:t>eval</a:t>
            </a:r>
            <a:r>
              <a:rPr lang="en-US" b="1" dirty="0" smtClean="0">
                <a:solidFill>
                  <a:schemeClr val="bg1"/>
                </a:solidFill>
              </a:rPr>
              <a:t>"</a:t>
            </a:r>
            <a:r>
              <a:rPr lang="en-US" dirty="0" smtClean="0"/>
              <a:t>- </a:t>
            </a:r>
            <a:r>
              <a:rPr lang="en-US" dirty="0" err="1" smtClean="0"/>
              <a:t>eval</a:t>
            </a:r>
            <a:r>
              <a:rPr lang="en-US" dirty="0" smtClean="0"/>
              <a:t> </a:t>
            </a:r>
            <a:r>
              <a:rPr lang="en-US" dirty="0"/>
              <a:t>generates code in which </a:t>
            </a:r>
            <a:r>
              <a:rPr lang="en-US" b="1" dirty="0">
                <a:solidFill>
                  <a:schemeClr val="bg1"/>
                </a:solidFill>
              </a:rPr>
              <a:t>each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module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wrapped</a:t>
            </a:r>
            <a:r>
              <a:rPr lang="en-US" dirty="0"/>
              <a:t> within an </a:t>
            </a:r>
            <a:r>
              <a:rPr lang="en-US" b="1" dirty="0" err="1">
                <a:solidFill>
                  <a:schemeClr val="bg1"/>
                </a:solidFill>
              </a:rPr>
              <a:t>eval</a:t>
            </a:r>
            <a:r>
              <a:rPr lang="en-US" dirty="0"/>
              <a:t> </a:t>
            </a:r>
            <a:r>
              <a:rPr lang="en-US" dirty="0" smtClean="0"/>
              <a:t>function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devtool: "cheap-</a:t>
            </a:r>
            <a:r>
              <a:rPr lang="en-US" b="1" dirty="0" err="1">
                <a:solidFill>
                  <a:schemeClr val="bg1"/>
                </a:solidFill>
              </a:rPr>
              <a:t>eval</a:t>
            </a:r>
            <a:r>
              <a:rPr lang="en-US" b="1" dirty="0">
                <a:solidFill>
                  <a:schemeClr val="bg1"/>
                </a:solidFill>
              </a:rPr>
              <a:t>-source-map</a:t>
            </a:r>
            <a:r>
              <a:rPr lang="en-US" b="1" dirty="0" smtClean="0">
                <a:solidFill>
                  <a:schemeClr val="bg1"/>
                </a:solidFill>
              </a:rPr>
              <a:t>"</a:t>
            </a:r>
            <a:r>
              <a:rPr lang="en-US" dirty="0" smtClean="0"/>
              <a:t>- goes </a:t>
            </a:r>
            <a:r>
              <a:rPr lang="en-US" dirty="0"/>
              <a:t>a step </a:t>
            </a:r>
            <a:r>
              <a:rPr lang="en-US" b="1" dirty="0">
                <a:solidFill>
                  <a:schemeClr val="bg1"/>
                </a:solidFill>
              </a:rPr>
              <a:t>further</a:t>
            </a:r>
            <a:r>
              <a:rPr lang="en-US" dirty="0"/>
              <a:t> and 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includes </a:t>
            </a:r>
            <a:r>
              <a:rPr lang="en-US" dirty="0"/>
              <a:t>base64 encoded version of the code as a data </a:t>
            </a:r>
            <a:r>
              <a:rPr lang="en-US" dirty="0" err="1"/>
              <a:t>url</a:t>
            </a:r>
            <a:r>
              <a:rPr lang="en-US" dirty="0"/>
              <a:t>. </a:t>
            </a:r>
            <a:r>
              <a:rPr lang="en-US" dirty="0" smtClean="0"/>
              <a:t>The </a:t>
            </a:r>
            <a:br>
              <a:rPr lang="en-US" dirty="0" smtClean="0"/>
            </a:br>
            <a:r>
              <a:rPr lang="en-US" dirty="0" smtClean="0"/>
              <a:t>result </a:t>
            </a:r>
            <a:r>
              <a:rPr lang="en-US" dirty="0"/>
              <a:t>contains </a:t>
            </a:r>
            <a:r>
              <a:rPr lang="en-US" b="1" dirty="0">
                <a:solidFill>
                  <a:schemeClr val="bg1"/>
                </a:solidFill>
              </a:rPr>
              <a:t>only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line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while losing column </a:t>
            </a:r>
            <a:r>
              <a:rPr lang="en-US" dirty="0" smtClean="0"/>
              <a:t>mappings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devtool: "cheap-module-</a:t>
            </a:r>
            <a:r>
              <a:rPr lang="en-US" b="1" dirty="0" err="1">
                <a:solidFill>
                  <a:schemeClr val="bg1"/>
                </a:solidFill>
              </a:rPr>
              <a:t>eval</a:t>
            </a:r>
            <a:r>
              <a:rPr lang="en-US" b="1" dirty="0">
                <a:solidFill>
                  <a:schemeClr val="bg1"/>
                </a:solidFill>
              </a:rPr>
              <a:t>-source-map"</a:t>
            </a:r>
            <a:r>
              <a:rPr lang="en-US" dirty="0" smtClean="0"/>
              <a:t>-</a:t>
            </a:r>
            <a:r>
              <a:rPr lang="en-US" dirty="0"/>
              <a:t>is the same idea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except with higher quality and lower </a:t>
            </a:r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Other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Inline Source Map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88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Webpack can also generate production </a:t>
            </a:r>
            <a:r>
              <a:rPr lang="en-US" b="1" dirty="0">
                <a:solidFill>
                  <a:schemeClr val="bg1"/>
                </a:solidFill>
              </a:rPr>
              <a:t>usage friendly</a:t>
            </a:r>
            <a:r>
              <a:rPr lang="en-US" dirty="0"/>
              <a:t> source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maps</a:t>
            </a:r>
          </a:p>
          <a:p>
            <a:r>
              <a:rPr lang="en-US" dirty="0"/>
              <a:t>These end up in separate files ending with </a:t>
            </a:r>
            <a:r>
              <a:rPr lang="en-US" b="1" dirty="0">
                <a:solidFill>
                  <a:schemeClr val="bg1"/>
                </a:solidFill>
              </a:rPr>
              <a:t>.map</a:t>
            </a:r>
            <a:r>
              <a:rPr lang="en-US" dirty="0"/>
              <a:t> extension and are loaded by the browser </a:t>
            </a:r>
            <a:r>
              <a:rPr lang="en-US" b="1" dirty="0">
                <a:solidFill>
                  <a:schemeClr val="bg1"/>
                </a:solidFill>
              </a:rPr>
              <a:t>only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when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required</a:t>
            </a:r>
          </a:p>
          <a:p>
            <a:r>
              <a:rPr lang="en-US" dirty="0"/>
              <a:t>This way your users get </a:t>
            </a:r>
            <a:r>
              <a:rPr lang="en-US" b="1" dirty="0">
                <a:solidFill>
                  <a:schemeClr val="bg1"/>
                </a:solidFill>
              </a:rPr>
              <a:t>good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performance</a:t>
            </a:r>
            <a:r>
              <a:rPr lang="en-US" dirty="0"/>
              <a:t> while it's </a:t>
            </a:r>
            <a:r>
              <a:rPr lang="en-US" b="1" dirty="0">
                <a:solidFill>
                  <a:schemeClr val="bg1"/>
                </a:solidFill>
              </a:rPr>
              <a:t>easier</a:t>
            </a:r>
            <a:r>
              <a:rPr lang="en-US" dirty="0"/>
              <a:t> for you </a:t>
            </a:r>
            <a:r>
              <a:rPr lang="en-US" b="1" dirty="0">
                <a:solidFill>
                  <a:schemeClr val="bg1"/>
                </a:solidFill>
              </a:rPr>
              <a:t>to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debug</a:t>
            </a:r>
            <a:r>
              <a:rPr lang="en-US" dirty="0"/>
              <a:t> the </a:t>
            </a:r>
            <a:r>
              <a:rPr lang="en-US" dirty="0" smtClean="0"/>
              <a:t>application</a:t>
            </a:r>
          </a:p>
          <a:p>
            <a:r>
              <a:rPr lang="en-US" dirty="0"/>
              <a:t>source-map is a reasonable default here. Even though it </a:t>
            </a:r>
            <a:r>
              <a:rPr lang="en-US" b="1" dirty="0">
                <a:solidFill>
                  <a:schemeClr val="bg1"/>
                </a:solidFill>
              </a:rPr>
              <a:t>takes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longer</a:t>
            </a:r>
            <a:r>
              <a:rPr lang="en-US" dirty="0"/>
              <a:t> to generate the source maps this way, you get the </a:t>
            </a:r>
            <a:r>
              <a:rPr lang="en-US" b="1" dirty="0">
                <a:solidFill>
                  <a:schemeClr val="bg1"/>
                </a:solidFill>
              </a:rPr>
              <a:t>best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quality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Source Maps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33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devtool: "cheap-source-map</a:t>
            </a:r>
            <a:r>
              <a:rPr lang="en-US" b="1" dirty="0" smtClean="0">
                <a:solidFill>
                  <a:schemeClr val="bg1"/>
                </a:solidFill>
              </a:rPr>
              <a:t>"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result is going to miss column </a:t>
            </a:r>
            <a:r>
              <a:rPr lang="en-US" dirty="0" smtClean="0"/>
              <a:t>mappings.</a:t>
            </a:r>
          </a:p>
          <a:p>
            <a:pPr lvl="1"/>
            <a:r>
              <a:rPr lang="en-US" dirty="0" smtClean="0"/>
              <a:t>Source </a:t>
            </a:r>
            <a:r>
              <a:rPr lang="en-US" dirty="0"/>
              <a:t>maps from loaders, such as css-loader, are not going 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be used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devtool: "cheap-module-source-map</a:t>
            </a:r>
            <a:r>
              <a:rPr lang="en-US" b="1" dirty="0" smtClean="0">
                <a:solidFill>
                  <a:schemeClr val="bg1"/>
                </a:solidFill>
              </a:rPr>
              <a:t>"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same as previous except source maps from loaders are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simplified </a:t>
            </a:r>
            <a:r>
              <a:rPr lang="en-US" dirty="0"/>
              <a:t>to a single mapping per line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Source </a:t>
            </a:r>
            <a:r>
              <a:rPr lang="en-US" dirty="0" smtClean="0"/>
              <a:t>Map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61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6F8F26-9EAB-401B-8F94-4F40E73F9F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Live Exercise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7124C4-71A4-4DFE-9095-87DDC4691D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A0FDB-38E2-44E6-9AE5-9E46F50A96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97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</a:pPr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6" name="Content Placeholder 4"/>
          <p:cNvSpPr txBox="1">
            <a:spLocks/>
          </p:cNvSpPr>
          <p:nvPr/>
        </p:nvSpPr>
        <p:spPr>
          <a:xfrm>
            <a:off x="556425" y="1400025"/>
            <a:ext cx="8425474" cy="530601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chemeClr val="bg2"/>
                </a:solidFill>
              </a:rPr>
              <a:t>Loaders</a:t>
            </a:r>
          </a:p>
          <a:p>
            <a: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chemeClr val="bg2"/>
                </a:solidFill>
              </a:rPr>
              <a:t>A </a:t>
            </a:r>
            <a:r>
              <a:rPr lang="en-US" b="1" dirty="0">
                <a:solidFill>
                  <a:schemeClr val="bg1"/>
                </a:solidFill>
              </a:rPr>
              <a:t>loader</a:t>
            </a:r>
            <a:r>
              <a:rPr lang="en-US" dirty="0">
                <a:solidFill>
                  <a:schemeClr val="bg2"/>
                </a:solidFill>
              </a:rPr>
              <a:t> definition consists of </a:t>
            </a:r>
            <a:r>
              <a:rPr lang="en-US" b="1" dirty="0">
                <a:solidFill>
                  <a:schemeClr val="bg1"/>
                </a:solidFill>
              </a:rPr>
              <a:t>conditions</a:t>
            </a:r>
            <a:r>
              <a:rPr lang="en-US" dirty="0">
                <a:solidFill>
                  <a:schemeClr val="bg2"/>
                </a:solidFill>
              </a:rPr>
              <a:t> </a:t>
            </a:r>
            <a:r>
              <a:rPr lang="en-US" dirty="0" smtClean="0">
                <a:solidFill>
                  <a:schemeClr val="bg2"/>
                </a:solidFill>
              </a:rPr>
              <a:t/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and</a:t>
            </a:r>
            <a:r>
              <a:rPr lang="en-US" dirty="0">
                <a:solidFill>
                  <a:schemeClr val="bg2"/>
                </a:solidFill>
              </a:rPr>
              <a:t> </a:t>
            </a:r>
            <a:r>
              <a:rPr lang="en-US" b="1" dirty="0">
                <a:solidFill>
                  <a:schemeClr val="bg1"/>
                </a:solidFill>
              </a:rPr>
              <a:t>actions</a:t>
            </a:r>
            <a:r>
              <a:rPr lang="en-US" dirty="0">
                <a:solidFill>
                  <a:schemeClr val="bg2"/>
                </a:solidFill>
              </a:rPr>
              <a:t> </a:t>
            </a:r>
            <a:endParaRPr lang="en-US" dirty="0" smtClean="0">
              <a:solidFill>
                <a:schemeClr val="bg2"/>
              </a:solidFill>
            </a:endParaRPr>
          </a:p>
          <a:p>
            <a: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can be </a:t>
            </a:r>
            <a:r>
              <a:rPr lang="en-US" b="1" dirty="0" smtClean="0">
                <a:solidFill>
                  <a:schemeClr val="bg1"/>
                </a:solidFill>
              </a:rPr>
              <a:t>synchronous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or </a:t>
            </a:r>
            <a:r>
              <a:rPr lang="en-US" b="1" dirty="0">
                <a:solidFill>
                  <a:schemeClr val="bg1"/>
                </a:solidFill>
              </a:rPr>
              <a:t>asynchronous</a:t>
            </a:r>
          </a:p>
          <a:p>
            <a: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accept </a:t>
            </a:r>
            <a:r>
              <a:rPr lang="en-US" b="1" dirty="0">
                <a:solidFill>
                  <a:schemeClr val="bg1"/>
                </a:solidFill>
              </a:rPr>
              <a:t>input</a:t>
            </a:r>
            <a:r>
              <a:rPr lang="en-US" dirty="0">
                <a:solidFill>
                  <a:schemeClr val="bg2"/>
                </a:solidFill>
              </a:rPr>
              <a:t> and produce </a:t>
            </a:r>
            <a:r>
              <a:rPr lang="en-US" b="1" dirty="0">
                <a:solidFill>
                  <a:schemeClr val="bg1"/>
                </a:solidFill>
              </a:rPr>
              <a:t>output</a:t>
            </a:r>
            <a:r>
              <a:rPr lang="en-US" dirty="0">
                <a:solidFill>
                  <a:schemeClr val="bg2"/>
                </a:solidFill>
              </a:rPr>
              <a:t> based </a:t>
            </a:r>
            <a:r>
              <a:rPr lang="en-US" dirty="0" smtClean="0">
                <a:solidFill>
                  <a:schemeClr val="bg2"/>
                </a:solidFill>
              </a:rPr>
              <a:t/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on </a:t>
            </a:r>
            <a:r>
              <a:rPr lang="en-US" dirty="0">
                <a:solidFill>
                  <a:schemeClr val="bg2"/>
                </a:solidFill>
              </a:rPr>
              <a:t>it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chemeClr val="bg2"/>
                </a:solidFill>
              </a:rPr>
              <a:t>Plugins</a:t>
            </a:r>
            <a:r>
              <a:rPr lang="en-US" dirty="0">
                <a:solidFill>
                  <a:schemeClr val="bg2"/>
                </a:solidFill>
              </a:rPr>
              <a:t> </a:t>
            </a:r>
          </a:p>
          <a:p>
            <a: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chemeClr val="bg2"/>
                </a:solidFill>
              </a:rPr>
              <a:t>Can </a:t>
            </a:r>
            <a:r>
              <a:rPr lang="en-US" b="1" dirty="0" smtClean="0">
                <a:solidFill>
                  <a:schemeClr val="bg1"/>
                </a:solidFill>
              </a:rPr>
              <a:t>intercept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webpack's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execution</a:t>
            </a:r>
          </a:p>
          <a:p>
            <a: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chemeClr val="bg2"/>
                </a:solidFill>
              </a:rPr>
              <a:t>Can be </a:t>
            </a:r>
            <a:r>
              <a:rPr lang="en-US" b="1" dirty="0" smtClean="0">
                <a:solidFill>
                  <a:schemeClr val="bg1"/>
                </a:solidFill>
              </a:rPr>
              <a:t>combined</a:t>
            </a:r>
            <a:r>
              <a:rPr lang="en-US" dirty="0" smtClean="0">
                <a:solidFill>
                  <a:schemeClr val="bg2"/>
                </a:solidFill>
              </a:rPr>
              <a:t> with loaders</a:t>
            </a:r>
          </a:p>
          <a:p>
            <a: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chemeClr val="bg2"/>
                </a:solidFill>
              </a:rPr>
              <a:t>Have access to </a:t>
            </a:r>
            <a:r>
              <a:rPr lang="en-US" b="1" dirty="0" smtClean="0">
                <a:solidFill>
                  <a:schemeClr val="bg1"/>
                </a:solidFill>
              </a:rPr>
              <a:t>compiler</a:t>
            </a:r>
            <a:r>
              <a:rPr lang="en-US" dirty="0" smtClean="0">
                <a:solidFill>
                  <a:schemeClr val="bg2"/>
                </a:solidFill>
              </a:rPr>
              <a:t> and </a:t>
            </a:r>
            <a:r>
              <a:rPr lang="en-US" b="1" dirty="0" smtClean="0">
                <a:solidFill>
                  <a:schemeClr val="bg1"/>
                </a:solidFill>
              </a:rPr>
              <a:t>compilation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chemeClr val="bg2"/>
                </a:solidFill>
              </a:rPr>
              <a:t>Source Maps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smtClean="0">
                <a:hlinkClick r:id="rId3"/>
              </a:rPr>
              <a:t>https://softuni.bg/trainings/2469/webpack-4-august-2019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Diamond Partners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32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Organizational Partners</a:t>
            </a:r>
          </a:p>
        </p:txBody>
      </p:sp>
    </p:spTree>
    <p:extLst>
      <p:ext uri="{BB962C8B-B14F-4D97-AF65-F5344CB8AC3E}">
        <p14:creationId xmlns:p14="http://schemas.microsoft.com/office/powerpoint/2010/main" val="71180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10126490" cy="5276048"/>
          </a:xfrm>
        </p:spPr>
        <p:txBody>
          <a:bodyPr/>
          <a:lstStyle/>
          <a:p>
            <a:r>
              <a:rPr lang="en-US" dirty="0"/>
              <a:t>Webpack by itself </a:t>
            </a:r>
            <a:r>
              <a:rPr lang="en-US" b="1" dirty="0">
                <a:solidFill>
                  <a:schemeClr val="bg1"/>
                </a:solidFill>
              </a:rPr>
              <a:t>only</a:t>
            </a:r>
            <a:r>
              <a:rPr lang="en-US" dirty="0"/>
              <a:t> knows </a:t>
            </a:r>
            <a:r>
              <a:rPr lang="en-US" b="1" dirty="0">
                <a:solidFill>
                  <a:schemeClr val="bg1"/>
                </a:solidFill>
              </a:rPr>
              <a:t>JavaScript</a:t>
            </a:r>
          </a:p>
          <a:p>
            <a:r>
              <a:rPr lang="en-US" dirty="0" smtClean="0"/>
              <a:t>To </a:t>
            </a:r>
            <a:r>
              <a:rPr lang="en-US" dirty="0"/>
              <a:t>pack any other type of resources like </a:t>
            </a:r>
            <a:r>
              <a:rPr lang="en-US" b="1" dirty="0">
                <a:solidFill>
                  <a:schemeClr val="bg1"/>
                </a:solidFill>
              </a:rPr>
              <a:t>.css</a:t>
            </a:r>
            <a:r>
              <a:rPr lang="en-US" dirty="0"/>
              <a:t> or </a:t>
            </a:r>
            <a:r>
              <a:rPr lang="en-US" b="1" dirty="0">
                <a:solidFill>
                  <a:schemeClr val="bg1"/>
                </a:solidFill>
              </a:rPr>
              <a:t>.scss</a:t>
            </a:r>
            <a:r>
              <a:rPr lang="en-US" dirty="0"/>
              <a:t>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r>
              <a:rPr lang="en-US" b="1" dirty="0"/>
              <a:t> </a:t>
            </a:r>
            <a:r>
              <a:rPr lang="en-US" b="1" dirty="0">
                <a:solidFill>
                  <a:schemeClr val="bg1"/>
                </a:solidFill>
              </a:rPr>
              <a:t>.ts</a:t>
            </a:r>
            <a:r>
              <a:rPr lang="en-US" dirty="0"/>
              <a:t>, webpack needs help </a:t>
            </a:r>
            <a:endParaRPr lang="en-US" dirty="0" smtClean="0"/>
          </a:p>
          <a:p>
            <a:r>
              <a:rPr lang="en-US" dirty="0" smtClean="0"/>
              <a:t>Loaders </a:t>
            </a:r>
            <a:r>
              <a:rPr lang="en-US" dirty="0"/>
              <a:t>are the </a:t>
            </a:r>
            <a:r>
              <a:rPr lang="en-US" b="1" dirty="0">
                <a:solidFill>
                  <a:schemeClr val="bg1"/>
                </a:solidFill>
              </a:rPr>
              <a:t>node-based</a:t>
            </a:r>
            <a:r>
              <a:rPr lang="en-US" dirty="0"/>
              <a:t> utilities built for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webpack </a:t>
            </a:r>
            <a:r>
              <a:rPr lang="en-US" dirty="0"/>
              <a:t>to help </a:t>
            </a:r>
            <a:r>
              <a:rPr lang="en-US" b="1" dirty="0">
                <a:solidFill>
                  <a:schemeClr val="bg1"/>
                </a:solidFill>
              </a:rPr>
              <a:t>compiling</a:t>
            </a:r>
            <a:r>
              <a:rPr lang="en-US" dirty="0" smtClean="0"/>
              <a:t> </a:t>
            </a:r>
            <a:r>
              <a:rPr lang="en-US" dirty="0"/>
              <a:t>and/or </a:t>
            </a:r>
            <a:r>
              <a:rPr lang="en-US" b="1" dirty="0">
                <a:solidFill>
                  <a:schemeClr val="bg1"/>
                </a:solidFill>
              </a:rPr>
              <a:t>transforming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given </a:t>
            </a:r>
            <a:r>
              <a:rPr lang="en-US" dirty="0"/>
              <a:t>type of resource that can be bundled as 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javascript </a:t>
            </a:r>
            <a:r>
              <a:rPr lang="en-US" dirty="0"/>
              <a:t>module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Use Loaders?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43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Loaders provide an easy way to </a:t>
            </a:r>
            <a:r>
              <a:rPr lang="en-US" b="1" dirty="0">
                <a:solidFill>
                  <a:schemeClr val="bg1"/>
                </a:solidFill>
              </a:rPr>
              <a:t>intercept</a:t>
            </a:r>
            <a:r>
              <a:rPr lang="en-US" dirty="0"/>
              <a:t> our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>
                <a:solidFill>
                  <a:schemeClr val="bg1"/>
                </a:solidFill>
              </a:rPr>
              <a:t>dependencies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preprocess</a:t>
            </a:r>
            <a:r>
              <a:rPr lang="en-US" dirty="0"/>
              <a:t> them before they get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bundled</a:t>
            </a:r>
          </a:p>
          <a:p>
            <a:r>
              <a:rPr lang="en-US" dirty="0"/>
              <a:t>Webpack supports a large variety of </a:t>
            </a:r>
            <a:r>
              <a:rPr lang="en-US" dirty="0" smtClean="0"/>
              <a:t>formats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through </a:t>
            </a:r>
            <a:r>
              <a:rPr lang="en-US" b="1" dirty="0">
                <a:solidFill>
                  <a:schemeClr val="bg1"/>
                </a:solidFill>
              </a:rPr>
              <a:t>loaders</a:t>
            </a:r>
            <a:r>
              <a:rPr lang="en-US" dirty="0"/>
              <a:t>. </a:t>
            </a:r>
            <a:r>
              <a:rPr lang="en-US" dirty="0" smtClean="0"/>
              <a:t>It </a:t>
            </a:r>
            <a:r>
              <a:rPr lang="en-US" dirty="0"/>
              <a:t>supports a couple of </a:t>
            </a:r>
            <a:r>
              <a:rPr lang="en-US" dirty="0" smtClean="0"/>
              <a:t>JS module </a:t>
            </a:r>
            <a:br>
              <a:rPr lang="en-US" dirty="0" smtClean="0"/>
            </a:br>
            <a:r>
              <a:rPr lang="en-US" dirty="0" smtClean="0"/>
              <a:t>formats </a:t>
            </a:r>
            <a:r>
              <a:rPr lang="en-US" dirty="0"/>
              <a:t>out of the box</a:t>
            </a:r>
            <a:r>
              <a:rPr lang="en-US" dirty="0" smtClean="0"/>
              <a:t>.</a:t>
            </a:r>
          </a:p>
          <a:p>
            <a:r>
              <a:rPr lang="en-US" dirty="0"/>
              <a:t>You always set up a loader, or loaders, and connect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those </a:t>
            </a:r>
            <a:r>
              <a:rPr lang="en-US" dirty="0"/>
              <a:t>with your directory structure.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Loader?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69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/>
          <p:cNvSpPr txBox="1">
            <a:spLocks noGrp="1"/>
          </p:cNvSpPr>
          <p:nvPr>
            <p:ph type="body" sz="quarter" idx="10"/>
          </p:nvPr>
        </p:nvSpPr>
        <p:spPr>
          <a:xfrm>
            <a:off x="190405" y="1156652"/>
            <a:ext cx="11811097" cy="6496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00" dirty="0" smtClean="0">
                <a:solidFill>
                  <a:schemeClr val="tx1"/>
                </a:solidFill>
              </a:rPr>
              <a:t>const baseConfig =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00" dirty="0" smtClean="0">
                <a:solidFill>
                  <a:schemeClr val="tx1"/>
                </a:solidFill>
              </a:rPr>
              <a:t> module: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00" dirty="0" smtClean="0">
                <a:solidFill>
                  <a:schemeClr val="tx1"/>
                </a:solidFill>
              </a:rPr>
              <a:t>   rules:[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00" dirty="0">
                <a:solidFill>
                  <a:schemeClr val="tx1"/>
                </a:solidFill>
              </a:rPr>
              <a:t>	</a:t>
            </a:r>
            <a:r>
              <a:rPr lang="en-US" sz="2300" dirty="0" smtClean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00" dirty="0">
                <a:solidFill>
                  <a:schemeClr val="tx1"/>
                </a:solidFill>
              </a:rPr>
              <a:t>	</a:t>
            </a:r>
            <a:r>
              <a:rPr lang="en-US" sz="2300" dirty="0" smtClean="0">
                <a:solidFill>
                  <a:schemeClr val="tx1"/>
                </a:solidFill>
              </a:rPr>
              <a:t>  test: </a:t>
            </a:r>
            <a:r>
              <a:rPr lang="en-US" sz="2300" dirty="0" smtClean="0">
                <a:solidFill>
                  <a:schemeClr val="bg1"/>
                </a:solidFill>
              </a:rPr>
              <a:t>/*RegEx*/</a:t>
            </a:r>
            <a:r>
              <a:rPr lang="en-US" sz="2300" dirty="0" smtClean="0">
                <a:solidFill>
                  <a:schemeClr val="tx1"/>
                </a:solidFill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00" dirty="0">
                <a:solidFill>
                  <a:schemeClr val="tx1"/>
                </a:solidFill>
              </a:rPr>
              <a:t>	 </a:t>
            </a:r>
            <a:r>
              <a:rPr lang="en-US" sz="2300" dirty="0" smtClean="0">
                <a:solidFill>
                  <a:schemeClr val="tx1"/>
                </a:solidFill>
              </a:rPr>
              <a:t> use:[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00" dirty="0">
                <a:solidFill>
                  <a:schemeClr val="tx1"/>
                </a:solidFill>
              </a:rPr>
              <a:t>	 </a:t>
            </a:r>
            <a:r>
              <a:rPr lang="en-US" sz="2300" dirty="0" smtClean="0">
                <a:solidFill>
                  <a:schemeClr val="tx1"/>
                </a:solidFill>
              </a:rPr>
              <a:t>  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00" dirty="0">
                <a:solidFill>
                  <a:schemeClr val="tx1"/>
                </a:solidFill>
              </a:rPr>
              <a:t>	 </a:t>
            </a:r>
            <a:r>
              <a:rPr lang="en-US" sz="2300" dirty="0" smtClean="0">
                <a:solidFill>
                  <a:schemeClr val="tx1"/>
                </a:solidFill>
              </a:rPr>
              <a:t>      loader: </a:t>
            </a:r>
            <a:r>
              <a:rPr lang="en-US" sz="2300" dirty="0">
                <a:solidFill>
                  <a:schemeClr val="bg1"/>
                </a:solidFill>
              </a:rPr>
              <a:t>/*loader name*/</a:t>
            </a:r>
            <a:r>
              <a:rPr lang="en-US" sz="2300" dirty="0" smtClean="0">
                <a:solidFill>
                  <a:schemeClr val="tx1"/>
                </a:solidFill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00" dirty="0">
                <a:solidFill>
                  <a:schemeClr val="tx1"/>
                </a:solidFill>
              </a:rPr>
              <a:t>	</a:t>
            </a:r>
            <a:r>
              <a:rPr lang="en-US" sz="2300" dirty="0" smtClean="0">
                <a:solidFill>
                  <a:schemeClr val="tx1"/>
                </a:solidFill>
              </a:rPr>
              <a:t>	options: </a:t>
            </a:r>
            <a:r>
              <a:rPr lang="en-US" sz="2300" dirty="0">
                <a:solidFill>
                  <a:schemeClr val="bg1"/>
                </a:solidFill>
              </a:rPr>
              <a:t>/*optional config object*/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00" dirty="0">
                <a:solidFill>
                  <a:schemeClr val="tx1"/>
                </a:solidFill>
              </a:rPr>
              <a:t>	 </a:t>
            </a:r>
            <a:r>
              <a:rPr lang="en-US" sz="2300" dirty="0" smtClean="0">
                <a:solidFill>
                  <a:schemeClr val="tx1"/>
                </a:solidFill>
              </a:rPr>
              <a:t>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00" dirty="0">
                <a:solidFill>
                  <a:schemeClr val="tx1"/>
                </a:solidFill>
              </a:rPr>
              <a:t>	 </a:t>
            </a:r>
            <a:r>
              <a:rPr lang="en-US" sz="2300" dirty="0" smtClean="0">
                <a:solidFill>
                  <a:schemeClr val="tx1"/>
                </a:solidFill>
              </a:rPr>
              <a:t>  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00" dirty="0">
                <a:solidFill>
                  <a:schemeClr val="tx1"/>
                </a:solidFill>
              </a:rPr>
              <a:t>	</a:t>
            </a:r>
            <a:r>
              <a:rPr lang="en-US" sz="2300" dirty="0" smtClean="0">
                <a:solidFill>
                  <a:schemeClr val="tx1"/>
                </a:solidFill>
              </a:rPr>
              <a:t>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00" dirty="0" smtClean="0">
                <a:solidFill>
                  <a:schemeClr val="tx1"/>
                </a:solidFill>
              </a:rPr>
              <a:t>    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00" dirty="0" smtClean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00" dirty="0" smtClean="0">
                <a:solidFill>
                  <a:schemeClr val="tx1"/>
                </a:solidFill>
              </a:rPr>
              <a:t>};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94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Webpack's </a:t>
            </a:r>
            <a:r>
              <a:rPr lang="en-US" dirty="0"/>
              <a:t>loaders are always </a:t>
            </a:r>
            <a:r>
              <a:rPr lang="en-US" b="1" dirty="0">
                <a:solidFill>
                  <a:schemeClr val="bg1"/>
                </a:solidFill>
              </a:rPr>
              <a:t>evaluated</a:t>
            </a:r>
            <a:r>
              <a:rPr lang="en-US" dirty="0"/>
              <a:t> </a:t>
            </a:r>
            <a:r>
              <a:rPr lang="en-US" dirty="0" smtClean="0"/>
              <a:t>from: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right to </a:t>
            </a:r>
            <a:r>
              <a:rPr lang="en-US" b="1" dirty="0" smtClean="0">
                <a:solidFill>
                  <a:schemeClr val="bg1"/>
                </a:solidFill>
              </a:rPr>
              <a:t>left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bottom to top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Loader Evaluation Order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819902" y="1882457"/>
            <a:ext cx="7230688" cy="9565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{ test</a:t>
            </a:r>
            <a:r>
              <a:rPr lang="en-US" dirty="0">
                <a:solidFill>
                  <a:schemeClr val="tx1"/>
                </a:solidFill>
              </a:rPr>
              <a:t>: /\.css$/,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use: ["style-loader", "css-loader</a:t>
            </a:r>
            <a:r>
              <a:rPr lang="en-US" dirty="0" smtClean="0">
                <a:solidFill>
                  <a:schemeClr val="tx1"/>
                </a:solidFill>
              </a:rPr>
              <a:t>"], },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819902" y="3525306"/>
            <a:ext cx="7230688" cy="31717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test: /\.css$/,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use: "style-loader",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test: /\.css$/,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use: "</a:t>
            </a:r>
            <a:r>
              <a:rPr lang="en-US" dirty="0" err="1">
                <a:solidFill>
                  <a:schemeClr val="tx1"/>
                </a:solidFill>
              </a:rPr>
              <a:t>css</a:t>
            </a:r>
            <a:r>
              <a:rPr lang="en-US" dirty="0">
                <a:solidFill>
                  <a:schemeClr val="tx1"/>
                </a:solidFill>
              </a:rPr>
              <a:t>-loader",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},</a:t>
            </a:r>
          </a:p>
        </p:txBody>
      </p:sp>
      <p:sp>
        <p:nvSpPr>
          <p:cNvPr id="7" name="Down Arrow 6"/>
          <p:cNvSpPr/>
          <p:nvPr/>
        </p:nvSpPr>
        <p:spPr bwMode="auto">
          <a:xfrm>
            <a:off x="8076018" y="2981916"/>
            <a:ext cx="359228" cy="487073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089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It's preferable to go through </a:t>
            </a:r>
            <a:r>
              <a:rPr lang="en-US" b="1" dirty="0">
                <a:solidFill>
                  <a:schemeClr val="bg1"/>
                </a:solidFill>
              </a:rPr>
              <a:t>use</a:t>
            </a:r>
            <a:r>
              <a:rPr lang="en-US" dirty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Parameters to Loaders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372046" y="1815223"/>
            <a:ext cx="5012722" cy="47424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test: </a:t>
            </a:r>
            <a:r>
              <a:rPr lang="en-US" sz="2100" dirty="0">
                <a:solidFill>
                  <a:schemeClr val="bg1"/>
                </a:solidFill>
              </a:rPr>
              <a:t>/\.js$/</a:t>
            </a:r>
            <a:r>
              <a:rPr lang="en-US" sz="2100" dirty="0">
                <a:solidFill>
                  <a:schemeClr val="tx1"/>
                </a:solidFill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include: PATHS.app,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1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</a:t>
            </a:r>
            <a:r>
              <a:rPr lang="en-US" sz="2100" dirty="0">
                <a:solidFill>
                  <a:schemeClr val="bg1"/>
                </a:solidFill>
              </a:rPr>
              <a:t>use</a:t>
            </a:r>
            <a:r>
              <a:rPr lang="en-US" sz="2100" dirty="0">
                <a:solidFill>
                  <a:schemeClr val="tx1"/>
                </a:solidFill>
              </a:rPr>
              <a:t>: [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    loader: "</a:t>
            </a:r>
            <a:r>
              <a:rPr lang="en-US" sz="2100" dirty="0">
                <a:solidFill>
                  <a:schemeClr val="bg1"/>
                </a:solidFill>
              </a:rPr>
              <a:t>babel-loader</a:t>
            </a:r>
            <a:r>
              <a:rPr lang="en-US" sz="2100" dirty="0">
                <a:solidFill>
                  <a:schemeClr val="tx1"/>
                </a:solidFill>
              </a:rPr>
              <a:t>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    options: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      presets: ["</a:t>
            </a:r>
            <a:r>
              <a:rPr lang="en-US" sz="2100" dirty="0">
                <a:solidFill>
                  <a:schemeClr val="bg1"/>
                </a:solidFill>
              </a:rPr>
              <a:t>env</a:t>
            </a:r>
            <a:r>
              <a:rPr lang="en-US" sz="2100" dirty="0">
                <a:solidFill>
                  <a:schemeClr val="tx1"/>
                </a:solidFill>
              </a:rPr>
              <a:t>"],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    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  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  </a:t>
            </a:r>
            <a:r>
              <a:rPr lang="en-US" sz="2100" i="1" dirty="0">
                <a:solidFill>
                  <a:schemeClr val="accent2"/>
                </a:solidFill>
              </a:rPr>
              <a:t>// Add more loaders here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],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val="329306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order to load CSS, you need </a:t>
            </a:r>
            <a:r>
              <a:rPr lang="en-US" b="1" dirty="0">
                <a:solidFill>
                  <a:schemeClr val="bg1"/>
                </a:solidFill>
              </a:rPr>
              <a:t>css-loader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style-loader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css</a:t>
            </a:r>
            <a:r>
              <a:rPr lang="en-US" b="1" dirty="0">
                <a:solidFill>
                  <a:schemeClr val="bg1"/>
                </a:solidFill>
              </a:rPr>
              <a:t>-loader 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Goes through possible </a:t>
            </a:r>
            <a:r>
              <a:rPr lang="en-US" b="1" dirty="0">
                <a:solidFill>
                  <a:schemeClr val="bg1"/>
                </a:solidFill>
              </a:rPr>
              <a:t>@import </a:t>
            </a:r>
            <a:r>
              <a:rPr lang="en-US" dirty="0"/>
              <a:t>and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url</a:t>
            </a:r>
            <a:r>
              <a:rPr lang="en-US" b="1" dirty="0">
                <a:solidFill>
                  <a:schemeClr val="bg1"/>
                </a:solidFill>
              </a:rPr>
              <a:t>() </a:t>
            </a:r>
            <a:r>
              <a:rPr lang="en-US" dirty="0"/>
              <a:t>lookups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within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the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matched files </a:t>
            </a:r>
            <a:r>
              <a:rPr lang="en-US" dirty="0"/>
              <a:t>and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treats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them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regular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import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If an </a:t>
            </a:r>
            <a:r>
              <a:rPr lang="en-US" b="1" dirty="0">
                <a:solidFill>
                  <a:schemeClr val="bg1"/>
                </a:solidFill>
              </a:rPr>
              <a:t>@import</a:t>
            </a:r>
            <a:r>
              <a:rPr lang="en-US" dirty="0"/>
              <a:t> points to an </a:t>
            </a:r>
            <a:r>
              <a:rPr lang="en-US" b="1" dirty="0">
                <a:solidFill>
                  <a:schemeClr val="bg1"/>
                </a:solidFill>
              </a:rPr>
              <a:t>external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resource</a:t>
            </a:r>
            <a:r>
              <a:rPr lang="en-US" dirty="0"/>
              <a:t>, </a:t>
            </a:r>
            <a:r>
              <a:rPr lang="en-US" dirty="0" err="1"/>
              <a:t>css</a:t>
            </a:r>
            <a:r>
              <a:rPr lang="en-US" dirty="0"/>
              <a:t>-loader skips it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style-loader</a:t>
            </a:r>
            <a:r>
              <a:rPr lang="en-US" dirty="0"/>
              <a:t> 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Injects the styling through a </a:t>
            </a:r>
            <a:r>
              <a:rPr lang="en-US" b="1" dirty="0">
                <a:solidFill>
                  <a:schemeClr val="bg1"/>
                </a:solidFill>
              </a:rPr>
              <a:t>style</a:t>
            </a:r>
            <a:r>
              <a:rPr lang="en-US" dirty="0"/>
              <a:t> element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It also implements the </a:t>
            </a:r>
            <a:r>
              <a:rPr lang="en-US" b="1" dirty="0">
                <a:solidFill>
                  <a:schemeClr val="bg1"/>
                </a:solidFill>
              </a:rPr>
              <a:t>Hot Module Replacement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Loader and Style Loader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8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4651</TotalTime>
  <Words>1276</Words>
  <Application>Microsoft Office PowerPoint</Application>
  <PresentationFormat>Widescreen</PresentationFormat>
  <Paragraphs>346</Paragraphs>
  <Slides>40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Loaders &amp; Plugins</vt:lpstr>
      <vt:lpstr>Table of Contents</vt:lpstr>
      <vt:lpstr>PowerPoint Presentation</vt:lpstr>
      <vt:lpstr>Why Do We Use Loaders?</vt:lpstr>
      <vt:lpstr>What is a Loader?</vt:lpstr>
      <vt:lpstr>Loader</vt:lpstr>
      <vt:lpstr>Loader Evaluation Order</vt:lpstr>
      <vt:lpstr>Passing Parameters to Loaders</vt:lpstr>
      <vt:lpstr>CSS Loader and Style Loader</vt:lpstr>
      <vt:lpstr>Loading CSS Configuration (1)</vt:lpstr>
      <vt:lpstr>Setting Up the Initial CSS</vt:lpstr>
      <vt:lpstr>MiniCssExtractPlugin</vt:lpstr>
      <vt:lpstr>Setting Up MiniCssExtractPlugin (1)</vt:lpstr>
      <vt:lpstr>Setting Up MiniCssExtractPlugin (2)</vt:lpstr>
      <vt:lpstr>URL Loader </vt:lpstr>
      <vt:lpstr>Setting Up url-loader</vt:lpstr>
      <vt:lpstr>File Loader</vt:lpstr>
      <vt:lpstr>Some Other Interesting Loaders</vt:lpstr>
      <vt:lpstr>PowerPoint Presentation</vt:lpstr>
      <vt:lpstr>What is a Webpack Plugin? </vt:lpstr>
      <vt:lpstr>Some Interesting Webpack Plugins</vt:lpstr>
      <vt:lpstr>Copy Plugin</vt:lpstr>
      <vt:lpstr>Clean Plugin</vt:lpstr>
      <vt:lpstr>Clean Plugin Usage</vt:lpstr>
      <vt:lpstr>HTML Plugin</vt:lpstr>
      <vt:lpstr>HTML Plugin Usage</vt:lpstr>
      <vt:lpstr>Ignore Plugin</vt:lpstr>
      <vt:lpstr>PowerPoint Presentation</vt:lpstr>
      <vt:lpstr>Source Maps</vt:lpstr>
      <vt:lpstr>Inline and Separate Source Maps</vt:lpstr>
      <vt:lpstr>Inline Source Map Types</vt:lpstr>
      <vt:lpstr>Separate Source Maps</vt:lpstr>
      <vt:lpstr>Separate Source Map Types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Михаела Милева</cp:lastModifiedBy>
  <cp:revision>129</cp:revision>
  <dcterms:created xsi:type="dcterms:W3CDTF">2018-05-23T13:08:44Z</dcterms:created>
  <dcterms:modified xsi:type="dcterms:W3CDTF">2019-08-15T14:18:08Z</dcterms:modified>
</cp:coreProperties>
</file>