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74" r:id="rId2"/>
    <p:sldId id="576" r:id="rId3"/>
    <p:sldId id="276" r:id="rId4"/>
    <p:sldId id="532" r:id="rId5"/>
    <p:sldId id="533" r:id="rId6"/>
    <p:sldId id="589" r:id="rId7"/>
    <p:sldId id="583" r:id="rId8"/>
    <p:sldId id="537" r:id="rId9"/>
    <p:sldId id="538" r:id="rId10"/>
    <p:sldId id="584" r:id="rId11"/>
    <p:sldId id="585" r:id="rId12"/>
    <p:sldId id="542" r:id="rId13"/>
    <p:sldId id="586" r:id="rId14"/>
    <p:sldId id="539" r:id="rId15"/>
    <p:sldId id="540" r:id="rId16"/>
    <p:sldId id="587" r:id="rId17"/>
    <p:sldId id="541" r:id="rId18"/>
    <p:sldId id="544" r:id="rId19"/>
    <p:sldId id="545" r:id="rId20"/>
    <p:sldId id="546" r:id="rId21"/>
    <p:sldId id="552" r:id="rId22"/>
    <p:sldId id="553" r:id="rId23"/>
    <p:sldId id="554" r:id="rId24"/>
    <p:sldId id="555" r:id="rId25"/>
    <p:sldId id="557" r:id="rId26"/>
    <p:sldId id="558" r:id="rId27"/>
    <p:sldId id="559" r:id="rId28"/>
    <p:sldId id="560" r:id="rId29"/>
    <p:sldId id="561" r:id="rId30"/>
    <p:sldId id="563" r:id="rId31"/>
    <p:sldId id="588" r:id="rId32"/>
    <p:sldId id="590" r:id="rId33"/>
    <p:sldId id="564" r:id="rId34"/>
    <p:sldId id="565" r:id="rId35"/>
    <p:sldId id="591" r:id="rId36"/>
    <p:sldId id="592" r:id="rId37"/>
    <p:sldId id="593" r:id="rId38"/>
    <p:sldId id="569" r:id="rId39"/>
    <p:sldId id="570" r:id="rId40"/>
    <p:sldId id="594" r:id="rId41"/>
    <p:sldId id="571" r:id="rId42"/>
    <p:sldId id="595" r:id="rId43"/>
    <p:sldId id="572" r:id="rId44"/>
    <p:sldId id="573" r:id="rId45"/>
    <p:sldId id="574" r:id="rId46"/>
    <p:sldId id="575" r:id="rId47"/>
    <p:sldId id="577" r:id="rId48"/>
    <p:sldId id="578" r:id="rId49"/>
    <p:sldId id="579" r:id="rId50"/>
    <p:sldId id="580" r:id="rId51"/>
    <p:sldId id="581" r:id="rId52"/>
    <p:sldId id="582" r:id="rId53"/>
    <p:sldId id="531" r:id="rId54"/>
    <p:sldId id="349" r:id="rId55"/>
    <p:sldId id="528" r:id="rId56"/>
    <p:sldId id="529" r:id="rId57"/>
    <p:sldId id="530" r:id="rId58"/>
    <p:sldId id="405" r:id="rId59"/>
    <p:sldId id="40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818113-0DB9-4EF6-B31D-B90405839A91}">
          <p14:sldIdLst/>
        </p14:section>
        <p14:section name="Intro" id="{709A2BE3-2D0E-4BDF-9E7B-B5B14B6C6981}">
          <p14:sldIdLst>
            <p14:sldId id="274"/>
            <p14:sldId id="576"/>
            <p14:sldId id="276"/>
          </p14:sldIdLst>
        </p14:section>
        <p14:section name="Main Content" id="{BC4A3995-4CED-4320-A673-95328C9C809D}">
          <p14:sldIdLst/>
        </p14:section>
        <p14:section name="Styling" id="{2FD0D467-C6F7-4A1B-B29F-43EDCA15E7BD}">
          <p14:sldIdLst>
            <p14:sldId id="532"/>
            <p14:sldId id="533"/>
            <p14:sldId id="589"/>
            <p14:sldId id="583"/>
            <p14:sldId id="537"/>
            <p14:sldId id="538"/>
            <p14:sldId id="584"/>
            <p14:sldId id="585"/>
            <p14:sldId id="542"/>
            <p14:sldId id="586"/>
            <p14:sldId id="539"/>
            <p14:sldId id="540"/>
            <p14:sldId id="587"/>
            <p14:sldId id="541"/>
            <p14:sldId id="544"/>
            <p14:sldId id="545"/>
            <p14:sldId id="546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3"/>
            <p14:sldId id="588"/>
            <p14:sldId id="590"/>
          </p14:sldIdLst>
        </p14:section>
        <p14:section name="Assets" id="{51889AF9-48E3-48E3-B23B-4CF45F388283}">
          <p14:sldIdLst>
            <p14:sldId id="564"/>
            <p14:sldId id="565"/>
            <p14:sldId id="591"/>
            <p14:sldId id="592"/>
            <p14:sldId id="593"/>
            <p14:sldId id="569"/>
            <p14:sldId id="570"/>
            <p14:sldId id="594"/>
            <p14:sldId id="571"/>
            <p14:sldId id="595"/>
            <p14:sldId id="572"/>
            <p14:sldId id="573"/>
            <p14:sldId id="574"/>
            <p14:sldId id="575"/>
            <p14:sldId id="577"/>
            <p14:sldId id="578"/>
            <p14:sldId id="579"/>
            <p14:sldId id="580"/>
            <p14:sldId id="581"/>
            <p14:sldId id="582"/>
            <p14:sldId id="531"/>
          </p14:sldIdLst>
        </p14:section>
        <p14:section name="Conclusion" id="{10E03AB1-9AA8-4E86-9A64-D741901E50A2}">
          <p14:sldIdLst>
            <p14:sldId id="349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76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20-Aug-19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tylus-loader" TargetMode="External"/><Relationship Id="rId2" Type="http://schemas.openxmlformats.org/officeDocument/2006/relationships/hyperlink" Target="http://stylus-lan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pmjs.com/package/yetics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utoprefixer" TargetMode="External"/><Relationship Id="rId2" Type="http://schemas.openxmlformats.org/officeDocument/2006/relationships/hyperlink" Target="https://www.npmjs.com/package/postcss-load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hyperlink" Target="https://www.npmjs.com/package/precs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ostcss-cssnex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webpack-spritesmith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image-size-loader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oogle-fonts-webpack-plugin" TargetMode="External"/><Relationship Id="rId2" Type="http://schemas.openxmlformats.org/officeDocument/2006/relationships/hyperlink" Target="https://www.npmjs.com/package/webfonts-loade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pmjs.com/package/iconfont-webpack-plugin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69/webpack-4-august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less-loader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hyperlink" Target="https://www.npmjs.com/package/les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Styles and Assets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05050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Stylus</a:t>
            </a:r>
            <a:r>
              <a:rPr lang="en-US" dirty="0"/>
              <a:t> is yet another example of a CSS </a:t>
            </a:r>
            <a:r>
              <a:rPr lang="en-US" dirty="0" smtClean="0"/>
              <a:t>processor</a:t>
            </a:r>
          </a:p>
          <a:p>
            <a:r>
              <a:rPr lang="en-US" dirty="0"/>
              <a:t> It works well through </a:t>
            </a:r>
            <a:r>
              <a:rPr lang="en-US" dirty="0" smtClean="0">
                <a:hlinkClick r:id="rId3"/>
              </a:rPr>
              <a:t>stylus-loader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err="1" smtClean="0">
                <a:hlinkClick r:id="rId4"/>
              </a:rPr>
              <a:t>yeticss</a:t>
            </a:r>
            <a:r>
              <a:rPr lang="en-US" dirty="0"/>
              <a:t> is a pattern library that works well with </a:t>
            </a:r>
            <a:r>
              <a:rPr lang="en-US" dirty="0" smtClean="0"/>
              <a:t>it</a:t>
            </a:r>
          </a:p>
          <a:p>
            <a:r>
              <a:rPr lang="en-US" dirty="0"/>
              <a:t>To start using </a:t>
            </a:r>
            <a:r>
              <a:rPr lang="en-US" dirty="0" err="1"/>
              <a:t>yeticss</a:t>
            </a:r>
            <a:r>
              <a:rPr lang="en-US" dirty="0"/>
              <a:t> with Stylus, you must import it to one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dirty="0"/>
              <a:t>app's </a:t>
            </a:r>
            <a:r>
              <a:rPr lang="en-US" i="1" dirty="0"/>
              <a:t>.</a:t>
            </a:r>
            <a:r>
              <a:rPr lang="en-US" i="1" dirty="0" err="1" smtClean="0"/>
              <a:t>styl</a:t>
            </a:r>
            <a:r>
              <a:rPr lang="en-US" i="1" dirty="0" smtClean="0"/>
              <a:t>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Stylus and </a:t>
            </a:r>
            <a:r>
              <a:rPr lang="en-US" dirty="0" err="1" smtClean="0"/>
              <a:t>Yeticss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66053" y="4818570"/>
            <a:ext cx="6605379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@import "</a:t>
            </a:r>
            <a:r>
              <a:rPr lang="en-US" sz="2100" dirty="0" err="1">
                <a:solidFill>
                  <a:schemeClr val="tx1"/>
                </a:solidFill>
              </a:rPr>
              <a:t>yeticss</a:t>
            </a:r>
            <a:r>
              <a:rPr lang="en-US" sz="2100" dirty="0">
                <a:solidFill>
                  <a:schemeClr val="tx1"/>
                </a:solidFill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//or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@import "</a:t>
            </a:r>
            <a:r>
              <a:rPr lang="en-US" sz="2100" dirty="0" err="1">
                <a:solidFill>
                  <a:schemeClr val="tx1"/>
                </a:solidFill>
              </a:rPr>
              <a:t>yeticss</a:t>
            </a:r>
            <a:r>
              <a:rPr lang="en-US" sz="2100" dirty="0">
                <a:solidFill>
                  <a:schemeClr val="tx1"/>
                </a:solidFill>
              </a:rPr>
              <a:t>/components/type"</a:t>
            </a:r>
          </a:p>
        </p:txBody>
      </p:sp>
    </p:spTree>
    <p:extLst>
      <p:ext uri="{BB962C8B-B14F-4D97-AF65-F5344CB8AC3E}">
        <p14:creationId xmlns:p14="http://schemas.microsoft.com/office/powerpoint/2010/main" val="42044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27" y="1446427"/>
            <a:ext cx="10961435" cy="47424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module: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rules: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test: /\.</a:t>
            </a:r>
            <a:r>
              <a:rPr lang="en-US" sz="2100" dirty="0" err="1"/>
              <a:t>styl</a:t>
            </a:r>
            <a:r>
              <a:rPr lang="en-US" sz="2100" dirty="0"/>
              <a:t>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use: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  "style-loader",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  "</a:t>
            </a:r>
            <a:r>
              <a:rPr lang="en-US" sz="2100" dirty="0" err="1"/>
              <a:t>css</a:t>
            </a:r>
            <a:r>
              <a:rPr lang="en-US" sz="2100" dirty="0"/>
              <a:t>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    loader: "stylus-loader",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              use: [require("</a:t>
            </a:r>
            <a:r>
              <a:rPr lang="en-US" sz="2100" dirty="0" err="1"/>
              <a:t>yeticss</a:t>
            </a:r>
            <a:r>
              <a:rPr lang="en-US" sz="2100" dirty="0"/>
              <a:t>")],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...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487984" cy="520106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inject </a:t>
            </a:r>
            <a:r>
              <a:rPr lang="en-US" dirty="0"/>
              <a:t>functionality to CSS in through its </a:t>
            </a:r>
            <a:r>
              <a:rPr lang="en-US" b="1" dirty="0" smtClean="0">
                <a:solidFill>
                  <a:schemeClr val="bg1"/>
                </a:solidFill>
              </a:rPr>
              <a:t>plugin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system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2"/>
              </a:rPr>
              <a:t>postcss-loader</a:t>
            </a:r>
            <a:r>
              <a:rPr lang="en-US" dirty="0" smtClean="0"/>
              <a:t> allows </a:t>
            </a:r>
            <a:r>
              <a:rPr lang="en-US" dirty="0"/>
              <a:t>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PostCSS with webpack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Include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autoprefixer</a:t>
            </a:r>
            <a:r>
              <a:rPr lang="en-US" dirty="0"/>
              <a:t> and </a:t>
            </a:r>
            <a:r>
              <a:rPr lang="en-US" dirty="0" err="1">
                <a:hlinkClick r:id="rId4"/>
              </a:rPr>
              <a:t>precss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your project for this to work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78386" y="1196125"/>
            <a:ext cx="5316848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/\.css$/,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"style-loader",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"css-loader",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loader: "</a:t>
            </a:r>
            <a:r>
              <a:rPr lang="en-US" sz="2100" dirty="0" err="1">
                <a:solidFill>
                  <a:schemeClr val="bg1"/>
                </a:solidFill>
              </a:rPr>
              <a:t>postcss</a:t>
            </a:r>
            <a:r>
              <a:rPr lang="en-US" sz="2100" dirty="0">
                <a:solidFill>
                  <a:schemeClr val="bg1"/>
                </a:solidFill>
              </a:rPr>
              <a:t>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plugins: () =&gt; ([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</a:t>
            </a:r>
            <a:r>
              <a:rPr lang="en-US" sz="2100" dirty="0">
                <a:solidFill>
                  <a:schemeClr val="bg1"/>
                </a:solidFill>
              </a:rPr>
              <a:t>require</a:t>
            </a:r>
            <a:r>
              <a:rPr lang="en-US" sz="2100" dirty="0">
                <a:solidFill>
                  <a:schemeClr val="tx1"/>
                </a:solidFill>
              </a:rPr>
              <a:t>("</a:t>
            </a:r>
            <a:r>
              <a:rPr lang="en-US" sz="2100" dirty="0">
                <a:solidFill>
                  <a:schemeClr val="bg1"/>
                </a:solidFill>
              </a:rPr>
              <a:t>autoprefixer</a:t>
            </a:r>
            <a:r>
              <a:rPr lang="en-US" sz="2100" dirty="0">
                <a:solidFill>
                  <a:schemeClr val="tx1"/>
                </a:solidFill>
              </a:rPr>
              <a:t>"),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</a:t>
            </a:r>
            <a:r>
              <a:rPr lang="en-US" sz="2100" dirty="0">
                <a:solidFill>
                  <a:schemeClr val="bg1"/>
                </a:solidFill>
              </a:rPr>
              <a:t>require</a:t>
            </a:r>
            <a:r>
              <a:rPr lang="en-US" sz="2100" dirty="0">
                <a:solidFill>
                  <a:schemeClr val="tx1"/>
                </a:solidFill>
              </a:rPr>
              <a:t>("</a:t>
            </a:r>
            <a:r>
              <a:rPr lang="en-US" sz="2100" dirty="0" err="1">
                <a:solidFill>
                  <a:schemeClr val="bg1"/>
                </a:solidFill>
              </a:rPr>
              <a:t>precss</a:t>
            </a:r>
            <a:r>
              <a:rPr lang="en-US" sz="2100" dirty="0">
                <a:solidFill>
                  <a:schemeClr val="tx1"/>
                </a:solidFill>
              </a:rPr>
              <a:t>"),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]),</a:t>
            </a:r>
            <a:endParaRPr lang="en-US" sz="21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998" y="1364958"/>
            <a:ext cx="1640825" cy="16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PostCSS plugin that allows experiencing the future now with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certain restrictions</a:t>
            </a:r>
          </a:p>
          <a:p>
            <a:r>
              <a:rPr lang="en-US" dirty="0"/>
              <a:t>You can use it through </a:t>
            </a:r>
            <a:r>
              <a:rPr lang="en-US" dirty="0" err="1">
                <a:hlinkClick r:id="rId2"/>
              </a:rPr>
              <a:t>postcss-cssnext</a:t>
            </a:r>
            <a:r>
              <a:rPr lang="en-US" dirty="0"/>
              <a:t> and enable it as follows: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cssnext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36640" y="3517481"/>
            <a:ext cx="852561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loader: "</a:t>
            </a:r>
            <a:r>
              <a:rPr lang="en-US" sz="2100" dirty="0" err="1">
                <a:solidFill>
                  <a:schemeClr val="bg1"/>
                </a:solidFill>
              </a:rPr>
              <a:t>postcss</a:t>
            </a:r>
            <a:r>
              <a:rPr lang="en-US" sz="2100" dirty="0">
                <a:solidFill>
                  <a:schemeClr val="bg1"/>
                </a:solidFill>
              </a:rPr>
              <a:t>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plugins: () =&gt; [</a:t>
            </a:r>
            <a:r>
              <a:rPr lang="en-US" sz="2100" dirty="0">
                <a:solidFill>
                  <a:schemeClr val="bg1"/>
                </a:solidFill>
              </a:rPr>
              <a:t>require</a:t>
            </a:r>
            <a:r>
              <a:rPr lang="en-US" sz="2100" dirty="0">
                <a:solidFill>
                  <a:schemeClr val="tx1"/>
                </a:solidFill>
              </a:rPr>
              <a:t>("</a:t>
            </a:r>
            <a:r>
              <a:rPr lang="en-US" sz="2100" dirty="0" err="1">
                <a:solidFill>
                  <a:schemeClr val="bg1"/>
                </a:solidFill>
              </a:rPr>
              <a:t>postcss-cssnext</a:t>
            </a:r>
            <a:r>
              <a:rPr lang="en-US" sz="2100" dirty="0">
                <a:solidFill>
                  <a:schemeClr val="tx1"/>
                </a:solidFill>
              </a:rPr>
              <a:t>")()],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6667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 though </a:t>
            </a:r>
            <a:r>
              <a:rPr lang="en-US" b="1" dirty="0">
                <a:solidFill>
                  <a:schemeClr val="bg1"/>
                </a:solidFill>
              </a:rPr>
              <a:t>css-loader</a:t>
            </a:r>
            <a:r>
              <a:rPr lang="en-US" dirty="0"/>
              <a:t> handles relative imports by default,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doesn't </a:t>
            </a:r>
            <a:r>
              <a:rPr lang="en-US" dirty="0"/>
              <a:t>touch </a:t>
            </a:r>
            <a:r>
              <a:rPr lang="en-US" b="1" dirty="0">
                <a:solidFill>
                  <a:schemeClr val="bg1"/>
                </a:solidFill>
              </a:rPr>
              <a:t>absolute imports </a:t>
            </a:r>
            <a:r>
              <a:rPr lang="en-US" dirty="0"/>
              <a:t>(url("/static/</a:t>
            </a:r>
            <a:r>
              <a:rPr lang="en-US" dirty="0" err="1"/>
              <a:t>img</a:t>
            </a:r>
            <a:r>
              <a:rPr lang="en-US" dirty="0"/>
              <a:t>/demo.png</a:t>
            </a:r>
            <a:r>
              <a:rPr lang="en-US" dirty="0" smtClean="0"/>
              <a:t>"))</a:t>
            </a:r>
          </a:p>
          <a:p>
            <a:r>
              <a:rPr lang="en-US" dirty="0"/>
              <a:t>If you rely on </a:t>
            </a:r>
            <a:r>
              <a:rPr lang="en-US" dirty="0" smtClean="0"/>
              <a:t>absolute imports</a:t>
            </a:r>
            <a:r>
              <a:rPr lang="en-US" dirty="0"/>
              <a:t>, you have to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the files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project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copy-webpack-plugin</a:t>
            </a:r>
            <a:r>
              <a:rPr lang="en-US" dirty="0"/>
              <a:t> works for this purpose, but you can also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copy </a:t>
            </a:r>
            <a:r>
              <a:rPr lang="en-US" dirty="0"/>
              <a:t>the files outside of </a:t>
            </a:r>
            <a:r>
              <a:rPr lang="en-US" dirty="0" smtClean="0"/>
              <a:t>webpack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resolve-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-loader</a:t>
            </a:r>
            <a:r>
              <a:rPr lang="en-US" dirty="0"/>
              <a:t> comes in handy if you use Sass or Less.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adds </a:t>
            </a:r>
            <a:r>
              <a:rPr lang="en-US" dirty="0"/>
              <a:t>support for relative imports to the environments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39098" cy="5201066"/>
          </a:xfrm>
        </p:spPr>
        <p:txBody>
          <a:bodyPr/>
          <a:lstStyle/>
          <a:p>
            <a:r>
              <a:rPr lang="en-US" dirty="0"/>
              <a:t>If you want to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  <a:r>
              <a:rPr lang="en-US" dirty="0"/>
              <a:t> css-loader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imports</a:t>
            </a:r>
            <a:r>
              <a:rPr lang="en-US" dirty="0" smtClean="0"/>
              <a:t> </a:t>
            </a:r>
            <a:r>
              <a:rPr lang="en-US" dirty="0"/>
              <a:t>in a specific way, you </a:t>
            </a:r>
            <a:r>
              <a:rPr lang="en-US" dirty="0" smtClean="0"/>
              <a:t>should </a:t>
            </a:r>
            <a:r>
              <a:rPr lang="en-US" dirty="0"/>
              <a:t>set up </a:t>
            </a:r>
            <a:r>
              <a:rPr lang="en-US" b="1" dirty="0">
                <a:solidFill>
                  <a:schemeClr val="bg1"/>
                </a:solidFill>
              </a:rPr>
              <a:t>importLoaders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option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number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To import CSS </a:t>
            </a:r>
            <a:r>
              <a:rPr lang="en-US" dirty="0"/>
              <a:t>files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br>
              <a:rPr lang="en-US" dirty="0"/>
            </a:b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statement </a:t>
            </a:r>
            <a:r>
              <a:rPr lang="en-US" dirty="0" smtClean="0"/>
              <a:t>and to </a:t>
            </a:r>
            <a:r>
              <a:rPr lang="en-US" b="1" dirty="0" smtClean="0">
                <a:solidFill>
                  <a:schemeClr val="bg1"/>
                </a:solidFill>
              </a:rPr>
              <a:t>process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imports through </a:t>
            </a:r>
            <a:r>
              <a:rPr lang="en-US" dirty="0" smtClean="0"/>
              <a:t>specific </a:t>
            </a:r>
            <a:r>
              <a:rPr lang="en-US" dirty="0"/>
              <a:t>loaders, this technique is </a:t>
            </a:r>
            <a:r>
              <a:rPr lang="en-US" dirty="0" smtClean="0"/>
              <a:t>essential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 </a:t>
            </a:r>
            <a:r>
              <a:rPr lang="en-US" i="1" dirty="0"/>
              <a:t>css-loader</a:t>
            </a:r>
            <a:r>
              <a:rPr lang="en-US" dirty="0"/>
              <a:t> </a:t>
            </a:r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2342" y="1289034"/>
            <a:ext cx="4412892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@import "./</a:t>
            </a:r>
            <a:r>
              <a:rPr lang="en-US" sz="2100" dirty="0" err="1">
                <a:solidFill>
                  <a:schemeClr val="tx1"/>
                </a:solidFill>
              </a:rPr>
              <a:t>variables.sass</a:t>
            </a:r>
            <a:r>
              <a:rPr lang="en-US" sz="2100" dirty="0">
                <a:solidFill>
                  <a:schemeClr val="tx1"/>
                </a:solidFill>
              </a:rPr>
              <a:t>";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2342" y="2455524"/>
            <a:ext cx="441289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/\.css$/,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"style-loader",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loader: "css-loader",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</a:t>
            </a:r>
            <a:r>
              <a:rPr lang="en-US" sz="2100" dirty="0">
                <a:solidFill>
                  <a:schemeClr val="bg1"/>
                </a:solidFill>
              </a:rPr>
              <a:t>importLoaders</a:t>
            </a:r>
            <a:r>
              <a:rPr lang="en-US" sz="2100" dirty="0">
                <a:solidFill>
                  <a:schemeClr val="tx1"/>
                </a:solidFill>
              </a:rPr>
              <a:t>: 1,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"sass-loader",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...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process the Sass file, you would have to write configuration: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10961435" cy="461931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test: /\.css$/,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use: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"style-loader",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  loader: "</a:t>
            </a:r>
            <a:r>
              <a:rPr lang="en-US" sz="2200" dirty="0" err="1"/>
              <a:t>css</a:t>
            </a:r>
            <a:r>
              <a:rPr lang="en-US" sz="2200" dirty="0"/>
              <a:t>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    </a:t>
            </a:r>
            <a:r>
              <a:rPr lang="en-US" sz="2200" dirty="0" err="1"/>
              <a:t>importLoaders</a:t>
            </a:r>
            <a:r>
              <a:rPr lang="en-US" sz="2200" dirty="0"/>
              <a:t>: 1,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"</a:t>
            </a:r>
            <a:r>
              <a:rPr lang="en-US" sz="2200" dirty="0">
                <a:solidFill>
                  <a:schemeClr val="bg1"/>
                </a:solidFill>
              </a:rPr>
              <a:t>sass-loader</a:t>
            </a:r>
            <a:r>
              <a:rPr lang="en-US" sz="2200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Sass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files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from your </a:t>
            </a:r>
            <a:r>
              <a:rPr lang="en-US" b="1" dirty="0">
                <a:solidFill>
                  <a:schemeClr val="bg1"/>
                </a:solidFill>
              </a:rPr>
              <a:t>node_modules</a:t>
            </a:r>
            <a:r>
              <a:rPr lang="en-US" dirty="0"/>
              <a:t> </a:t>
            </a:r>
            <a:r>
              <a:rPr lang="en-US" dirty="0" smtClean="0"/>
              <a:t>directory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The tilde character (</a:t>
            </a:r>
            <a:r>
              <a:rPr lang="en-US" b="1" dirty="0">
                <a:solidFill>
                  <a:schemeClr val="bg1"/>
                </a:solidFill>
              </a:rPr>
              <a:t>~</a:t>
            </a:r>
            <a:r>
              <a:rPr lang="en-US" dirty="0"/>
              <a:t>) tells webpack that it's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/>
              <a:t>as by </a:t>
            </a:r>
            <a:r>
              <a:rPr lang="en-US" dirty="0" smtClean="0"/>
              <a:t>default</a:t>
            </a:r>
          </a:p>
          <a:p>
            <a:pPr>
              <a:spcAft>
                <a:spcPts val="1200"/>
              </a:spcAft>
            </a:pPr>
            <a:r>
              <a:rPr lang="en-US" dirty="0"/>
              <a:t>If tilde is included, it </a:t>
            </a:r>
            <a:r>
              <a:rPr lang="en-US" dirty="0" smtClean="0"/>
              <a:t>performs </a:t>
            </a:r>
            <a:r>
              <a:rPr lang="en-US" dirty="0"/>
              <a:t>a lookup </a:t>
            </a:r>
            <a:r>
              <a:rPr lang="en-US" b="1" dirty="0">
                <a:solidFill>
                  <a:schemeClr val="bg1"/>
                </a:solidFill>
              </a:rPr>
              <a:t>against</a:t>
            </a:r>
            <a:r>
              <a:rPr lang="en-US" dirty="0"/>
              <a:t> </a:t>
            </a:r>
            <a:r>
              <a:rPr lang="en-US" dirty="0" smtClean="0"/>
              <a:t>node_modules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postcss-loader, you can skip using ~ </a:t>
            </a:r>
            <a:r>
              <a:rPr lang="en-US" dirty="0" smtClean="0"/>
              <a:t>. It </a:t>
            </a:r>
            <a:r>
              <a:rPr lang="en-US" dirty="0"/>
              <a:t>can resolve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imports </a:t>
            </a:r>
            <a:r>
              <a:rPr lang="en-US" dirty="0"/>
              <a:t>without a tilde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from </a:t>
            </a:r>
            <a:r>
              <a:rPr lang="en-US" i="1" dirty="0"/>
              <a:t>node_modules</a:t>
            </a:r>
            <a:r>
              <a:rPr lang="en-US" dirty="0"/>
              <a:t> 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18617" y="1977777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@import "</a:t>
            </a:r>
            <a:r>
              <a:rPr lang="en-US" sz="2100" dirty="0">
                <a:solidFill>
                  <a:schemeClr val="bg1"/>
                </a:solidFill>
              </a:rPr>
              <a:t>~</a:t>
            </a:r>
            <a:r>
              <a:rPr lang="en-US" sz="2100" dirty="0">
                <a:solidFill>
                  <a:schemeClr val="tx1"/>
                </a:solidFill>
              </a:rPr>
              <a:t>bootstrap/less/bootstrap";</a:t>
            </a:r>
          </a:p>
        </p:txBody>
      </p:sp>
    </p:spTree>
    <p:extLst>
      <p:ext uri="{BB962C8B-B14F-4D97-AF65-F5344CB8AC3E}">
        <p14:creationId xmlns:p14="http://schemas.microsoft.com/office/powerpoint/2010/main" val="42848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option is to point to the </a:t>
            </a:r>
            <a:r>
              <a:rPr lang="en-US" b="1" dirty="0">
                <a:solidFill>
                  <a:schemeClr val="bg1"/>
                </a:solidFill>
              </a:rPr>
              <a:t>npm version</a:t>
            </a:r>
            <a:r>
              <a:rPr lang="en-US" dirty="0"/>
              <a:t> and perform loader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 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Sass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is another option. In this case, you should set </a:t>
            </a:r>
            <a:r>
              <a:rPr lang="en-US" b="1" dirty="0">
                <a:solidFill>
                  <a:schemeClr val="bg1"/>
                </a:solidFill>
              </a:rPr>
              <a:t>precision</a:t>
            </a:r>
            <a:r>
              <a:rPr lang="en-US" dirty="0"/>
              <a:t> option of sass-loader to at least </a:t>
            </a:r>
            <a:r>
              <a:rPr lang="en-US" b="1" dirty="0" smtClean="0">
                <a:solidFill>
                  <a:schemeClr val="bg1"/>
                </a:solidFill>
              </a:rPr>
              <a:t>8</a:t>
            </a:r>
          </a:p>
          <a:p>
            <a:r>
              <a:rPr lang="en-US" dirty="0"/>
              <a:t>The third option is to go through </a:t>
            </a:r>
            <a:r>
              <a:rPr lang="en-US" b="1" dirty="0">
                <a:solidFill>
                  <a:schemeClr val="bg1"/>
                </a:solidFill>
              </a:rPr>
              <a:t>bootstrap-loader</a:t>
            </a:r>
            <a:r>
              <a:rPr lang="en-US" dirty="0"/>
              <a:t>. It does a lot more but </a:t>
            </a:r>
            <a:r>
              <a:rPr lang="en-US" b="1" dirty="0">
                <a:solidFill>
                  <a:schemeClr val="bg1"/>
                </a:solidFill>
              </a:rPr>
              <a:t>allows customization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Bootstrap through Webpack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Separating CSS</a:t>
            </a:r>
            <a:r>
              <a:rPr lang="bg-BG" dirty="0" smtClean="0"/>
              <a:t> </a:t>
            </a:r>
            <a:r>
              <a:rPr lang="en-US" dirty="0" smtClean="0"/>
              <a:t>and Managing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14" y="1377043"/>
            <a:ext cx="2497772" cy="2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#webpack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Inlining CSS to JavaScript during development is convenient, but it is not ideal</a:t>
            </a:r>
          </a:p>
          <a:p>
            <a:r>
              <a:rPr lang="en-US" dirty="0" smtClean="0"/>
              <a:t>This approach doesn't allow cache CSS.</a:t>
            </a:r>
            <a:r>
              <a:rPr lang="en-US" dirty="0"/>
              <a:t> You can also get a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</a:t>
            </a:r>
            <a:r>
              <a:rPr lang="en-US" dirty="0" smtClean="0"/>
              <a:t>lash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f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nstyled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ontent (</a:t>
            </a:r>
            <a:r>
              <a:rPr lang="en-US" b="1" dirty="0">
                <a:solidFill>
                  <a:schemeClr val="bg1"/>
                </a:solidFill>
              </a:rPr>
              <a:t>FOUC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Separating CSS to a file of its own </a:t>
            </a:r>
            <a:r>
              <a:rPr lang="en-US" b="1" dirty="0" smtClean="0">
                <a:solidFill>
                  <a:schemeClr val="bg1"/>
                </a:solidFill>
              </a:rPr>
              <a:t>avoids</a:t>
            </a:r>
            <a:r>
              <a:rPr lang="en-US" dirty="0" smtClean="0"/>
              <a:t> the problem by </a:t>
            </a:r>
            <a:r>
              <a:rPr lang="en-US" dirty="0"/>
              <a:t>letting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to manage it </a:t>
            </a:r>
            <a:r>
              <a:rPr lang="en-US" b="1" dirty="0" smtClean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It can be potentially </a:t>
            </a:r>
            <a:r>
              <a:rPr lang="en-US" b="1" dirty="0">
                <a:solidFill>
                  <a:schemeClr val="bg1"/>
                </a:solidFill>
              </a:rPr>
              <a:t>dangerous</a:t>
            </a:r>
            <a:r>
              <a:rPr lang="en-US" dirty="0"/>
              <a:t> to use inline styles within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in production as it represents an attack </a:t>
            </a:r>
            <a:r>
              <a:rPr lang="en-US" dirty="0" smtClean="0"/>
              <a:t>vector</a:t>
            </a:r>
          </a:p>
          <a:p>
            <a:r>
              <a:rPr lang="en-US" dirty="0" smtClean="0"/>
              <a:t>You can use </a:t>
            </a:r>
            <a:r>
              <a:rPr lang="en-US" b="1" dirty="0" err="1" smtClean="0">
                <a:solidFill>
                  <a:schemeClr val="bg1"/>
                </a:solidFill>
              </a:rPr>
              <a:t>MiniCSSExtract</a:t>
            </a:r>
            <a:r>
              <a:rPr lang="en-US" b="1" dirty="0" smtClean="0">
                <a:solidFill>
                  <a:schemeClr val="bg1"/>
                </a:solidFill>
              </a:rPr>
              <a:t> Plugin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Separate your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Referring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through JavaScript and then </a:t>
            </a:r>
            <a:r>
              <a:rPr lang="en-US" b="1" dirty="0">
                <a:solidFill>
                  <a:schemeClr val="bg1"/>
                </a:solidFill>
              </a:rPr>
              <a:t>bundling</a:t>
            </a:r>
            <a:r>
              <a:rPr lang="en-US" dirty="0"/>
              <a:t> is the recommended option, it's possible to achieve the same result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entry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globbing</a:t>
            </a:r>
            <a:r>
              <a:rPr lang="en-US" dirty="0"/>
              <a:t> the CSS files through an entry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Styles Outside of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80603" y="2933112"/>
            <a:ext cx="7595608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...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const glob = require("glob</a:t>
            </a:r>
            <a:r>
              <a:rPr lang="en-US" sz="2100" dirty="0" smtClean="0">
                <a:solidFill>
                  <a:schemeClr val="tx1"/>
                </a:solidFill>
              </a:rPr>
              <a:t>");</a:t>
            </a:r>
            <a:endParaRPr lang="en-US" sz="2100" dirty="0">
              <a:solidFill>
                <a:schemeClr val="tx1"/>
              </a:solidFill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...</a:t>
            </a:r>
            <a:endParaRPr lang="en-US" sz="2100" dirty="0">
              <a:solidFill>
                <a:schemeClr val="tx1"/>
              </a:solidFill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const commonConfig = merge([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{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entry: {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...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style: glob.sync("./src/**/*.css"),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</a:t>
            </a:r>
            <a:r>
              <a:rPr lang="en-US" sz="2100" dirty="0" smtClean="0">
                <a:solidFill>
                  <a:schemeClr val="tx1"/>
                </a:solidFill>
              </a:rPr>
              <a:t>... },</a:t>
            </a:r>
            <a:endParaRPr lang="en-US" sz="2100" dirty="0">
              <a:solidFill>
                <a:schemeClr val="tx1"/>
              </a:solidFill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</a:t>
            </a:r>
            <a:r>
              <a:rPr lang="en-US" sz="2100" dirty="0" smtClean="0">
                <a:solidFill>
                  <a:schemeClr val="tx1"/>
                </a:solidFill>
              </a:rPr>
              <a:t>...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this type of change, you would </a:t>
            </a:r>
            <a:r>
              <a:rPr lang="en-US" b="1" dirty="0">
                <a:solidFill>
                  <a:schemeClr val="bg1"/>
                </a:solidFill>
              </a:rPr>
              <a:t>not have</a:t>
            </a:r>
            <a:r>
              <a:rPr lang="en-US" dirty="0"/>
              <a:t> to refer to styling from your application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You </a:t>
            </a:r>
            <a:r>
              <a:rPr lang="en-US" dirty="0"/>
              <a:t>should get both </a:t>
            </a:r>
            <a:r>
              <a:rPr lang="en-US" b="1" dirty="0">
                <a:solidFill>
                  <a:schemeClr val="bg1"/>
                </a:solidFill>
              </a:rPr>
              <a:t>style.css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style.js</a:t>
            </a:r>
          </a:p>
          <a:p>
            <a:r>
              <a:rPr lang="en-US" dirty="0"/>
              <a:t>If you want </a:t>
            </a:r>
            <a:r>
              <a:rPr lang="en-US" b="1" dirty="0">
                <a:solidFill>
                  <a:schemeClr val="bg1"/>
                </a:solidFill>
              </a:rPr>
              <a:t>strict</a:t>
            </a:r>
            <a:r>
              <a:rPr lang="en-US" dirty="0"/>
              <a:t> control over the ordering, you can set up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entry</a:t>
            </a:r>
            <a:r>
              <a:rPr lang="en-US" dirty="0"/>
              <a:t> and then use </a:t>
            </a:r>
            <a:r>
              <a:rPr lang="en-US" b="1" dirty="0">
                <a:solidFill>
                  <a:schemeClr val="bg1"/>
                </a:solidFill>
              </a:rPr>
              <a:t>@import</a:t>
            </a:r>
            <a:r>
              <a:rPr lang="en-US" dirty="0"/>
              <a:t> to bring the rest to the project through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Styles Outside of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Eliminating Unused CSS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PurifyCSS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21" y="1257299"/>
            <a:ext cx="2760936" cy="27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r>
              <a:rPr lang="en-US" dirty="0"/>
              <a:t>Frameworks like Bootstrap tend to come with </a:t>
            </a:r>
            <a:r>
              <a:rPr lang="en-US" b="1" dirty="0">
                <a:solidFill>
                  <a:schemeClr val="bg1"/>
                </a:solidFill>
              </a:rPr>
              <a:t>a lot of </a:t>
            </a:r>
            <a:r>
              <a:rPr lang="en-US" dirty="0"/>
              <a:t>CSS.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Often </a:t>
            </a:r>
            <a:r>
              <a:rPr lang="en-US" dirty="0"/>
              <a:t>you use only 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part of it. Typically, you bundle even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unused</a:t>
            </a:r>
            <a:r>
              <a:rPr lang="en-US" dirty="0"/>
              <a:t> CSS. It's possible, however, to </a:t>
            </a:r>
            <a:r>
              <a:rPr lang="en-US" b="1" dirty="0">
                <a:solidFill>
                  <a:schemeClr val="bg1"/>
                </a:solidFill>
              </a:rPr>
              <a:t>eliminate</a:t>
            </a:r>
            <a:r>
              <a:rPr lang="en-US" dirty="0"/>
              <a:t> the portions you aren't </a:t>
            </a:r>
            <a:r>
              <a:rPr lang="en-US" dirty="0" smtClean="0"/>
              <a:t>using</a:t>
            </a:r>
          </a:p>
          <a:p>
            <a:r>
              <a:rPr lang="en-US" dirty="0"/>
              <a:t>PurifyCSS is a tool that can achieve this by </a:t>
            </a:r>
            <a:r>
              <a:rPr lang="en-US" b="1" dirty="0">
                <a:solidFill>
                  <a:schemeClr val="bg1"/>
                </a:solidFill>
              </a:rPr>
              <a:t>analyzing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r>
              <a:rPr lang="en-US" dirty="0"/>
              <a:t>It walks through your code and </a:t>
            </a:r>
            <a:r>
              <a:rPr lang="en-US" b="1" dirty="0">
                <a:solidFill>
                  <a:schemeClr val="bg1"/>
                </a:solidFill>
              </a:rPr>
              <a:t>figures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</a:t>
            </a:r>
            <a:r>
              <a:rPr lang="en-US" dirty="0"/>
              <a:t> which CSS classes are being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PurifyCSS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PurifyCSS can lead to </a:t>
            </a:r>
            <a:r>
              <a:rPr lang="en-US" b="1" dirty="0">
                <a:solidFill>
                  <a:schemeClr val="bg1"/>
                </a:solidFill>
              </a:rPr>
              <a:t>significant</a:t>
            </a:r>
            <a:r>
              <a:rPr lang="en-US" dirty="0"/>
              <a:t> </a:t>
            </a:r>
            <a:r>
              <a:rPr lang="en-US" dirty="0" smtClean="0"/>
              <a:t>savings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purifycss-webpack</a:t>
            </a:r>
            <a:r>
              <a:rPr lang="en-US" dirty="0"/>
              <a:t> allows to achieve similar results. You should use the </a:t>
            </a:r>
            <a:r>
              <a:rPr lang="en-US" b="1" dirty="0">
                <a:solidFill>
                  <a:schemeClr val="bg1"/>
                </a:solidFill>
              </a:rPr>
              <a:t>MiniCssExtractPlugin</a:t>
            </a:r>
            <a:r>
              <a:rPr lang="en-US" dirty="0"/>
              <a:t> with it for the best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</a:t>
            </a:r>
            <a:r>
              <a:rPr lang="en-US" dirty="0" smtClean="0"/>
              <a:t>PurifyCSS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6933" y="3106568"/>
            <a:ext cx="10665033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>
                <a:solidFill>
                  <a:schemeClr val="bg1"/>
                </a:solidFill>
              </a:rPr>
              <a:t>glob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purifycss-webpack purify-css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6933" y="3860564"/>
            <a:ext cx="10665033" cy="1833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const PurifyCSSPlugin = </a:t>
            </a:r>
            <a:r>
              <a:rPr lang="en-US" sz="2100" dirty="0">
                <a:solidFill>
                  <a:schemeClr val="bg1"/>
                </a:solidFill>
              </a:rPr>
              <a:t>require</a:t>
            </a:r>
            <a:r>
              <a:rPr lang="en-US" sz="2100" dirty="0">
                <a:solidFill>
                  <a:schemeClr val="tx1"/>
                </a:solidFill>
              </a:rPr>
              <a:t>("</a:t>
            </a:r>
            <a:r>
              <a:rPr lang="en-US" sz="2100" dirty="0">
                <a:solidFill>
                  <a:schemeClr val="bg1"/>
                </a:solidFill>
              </a:rPr>
              <a:t>purifycss-webpack</a:t>
            </a:r>
            <a:r>
              <a:rPr lang="en-US" sz="2100" dirty="0">
                <a:solidFill>
                  <a:schemeClr val="tx1"/>
                </a:solidFill>
              </a:rPr>
              <a:t>");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/>
              </a:solidFill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exports.</a:t>
            </a:r>
            <a:r>
              <a:rPr lang="en-US" sz="2100" dirty="0">
                <a:solidFill>
                  <a:schemeClr val="bg1"/>
                </a:solidFill>
              </a:rPr>
              <a:t>purifyCSS</a:t>
            </a:r>
            <a:r>
              <a:rPr lang="en-US" sz="2100" dirty="0">
                <a:solidFill>
                  <a:schemeClr val="tx1"/>
                </a:solidFill>
              </a:rPr>
              <a:t> = ({ paths }) =&gt; ({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plugins: [</a:t>
            </a:r>
            <a:r>
              <a:rPr lang="en-US" sz="2100" dirty="0">
                <a:solidFill>
                  <a:schemeClr val="bg1"/>
                </a:solidFill>
              </a:rPr>
              <a:t>new PurifyCSSPlugin</a:t>
            </a:r>
            <a:r>
              <a:rPr lang="en-US" sz="2100" dirty="0">
                <a:solidFill>
                  <a:schemeClr val="tx1"/>
                </a:solidFill>
              </a:rPr>
              <a:t>({ paths })],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75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153998" cy="566187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order matters. CSS extraction has to happen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purifying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1211" y="1196124"/>
            <a:ext cx="9965969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const path = </a:t>
            </a:r>
            <a:r>
              <a:rPr lang="en-US" sz="2100" dirty="0" smtClean="0">
                <a:solidFill>
                  <a:schemeClr val="bg1"/>
                </a:solidFill>
              </a:rPr>
              <a:t>require</a:t>
            </a:r>
            <a:r>
              <a:rPr lang="en-US" sz="2100" dirty="0" smtClean="0">
                <a:solidFill>
                  <a:schemeClr val="tx1"/>
                </a:solidFill>
              </a:rPr>
              <a:t>("</a:t>
            </a:r>
            <a:r>
              <a:rPr lang="en-US" sz="2100" dirty="0" smtClean="0">
                <a:solidFill>
                  <a:schemeClr val="bg1"/>
                </a:solidFill>
              </a:rPr>
              <a:t>path</a:t>
            </a:r>
            <a:r>
              <a:rPr lang="en-US" sz="2100" dirty="0" smtClean="0">
                <a:solidFill>
                  <a:schemeClr val="tx1"/>
                </a:solidFill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const glob = </a:t>
            </a:r>
            <a:r>
              <a:rPr lang="en-US" sz="2100" dirty="0" smtClean="0">
                <a:solidFill>
                  <a:schemeClr val="bg1"/>
                </a:solidFill>
              </a:rPr>
              <a:t>require</a:t>
            </a:r>
            <a:r>
              <a:rPr lang="en-US" sz="2100" dirty="0" smtClean="0">
                <a:solidFill>
                  <a:schemeClr val="tx1"/>
                </a:solidFill>
              </a:rPr>
              <a:t>("</a:t>
            </a:r>
            <a:r>
              <a:rPr lang="en-US" sz="2100" dirty="0" smtClean="0">
                <a:solidFill>
                  <a:schemeClr val="bg1"/>
                </a:solidFill>
              </a:rPr>
              <a:t>glob</a:t>
            </a:r>
            <a:r>
              <a:rPr lang="en-US" sz="2100" dirty="0" smtClean="0">
                <a:solidFill>
                  <a:schemeClr val="tx1"/>
                </a:solidFill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1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const parts = require("./</a:t>
            </a:r>
            <a:r>
              <a:rPr lang="en-US" sz="2100" dirty="0" err="1" smtClean="0">
                <a:solidFill>
                  <a:schemeClr val="tx1"/>
                </a:solidFill>
              </a:rPr>
              <a:t>webpack.parts</a:t>
            </a:r>
            <a:r>
              <a:rPr lang="en-US" sz="2100" dirty="0" smtClean="0">
                <a:solidFill>
                  <a:schemeClr val="tx1"/>
                </a:solidFill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const PATHS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app: </a:t>
            </a:r>
            <a:r>
              <a:rPr lang="en-US" sz="2100" dirty="0" err="1" smtClean="0">
                <a:solidFill>
                  <a:schemeClr val="bg1"/>
                </a:solidFill>
              </a:rPr>
              <a:t>path.join</a:t>
            </a:r>
            <a:r>
              <a:rPr lang="en-US" sz="2100" dirty="0" smtClean="0">
                <a:solidFill>
                  <a:schemeClr val="tx1"/>
                </a:solidFill>
              </a:rPr>
              <a:t>(__</a:t>
            </a:r>
            <a:r>
              <a:rPr lang="en-US" sz="2100" dirty="0" err="1" smtClean="0">
                <a:solidFill>
                  <a:schemeClr val="tx1"/>
                </a:solidFill>
              </a:rPr>
              <a:t>dirname</a:t>
            </a:r>
            <a:r>
              <a:rPr lang="en-US" sz="2100" dirty="0" smtClean="0">
                <a:solidFill>
                  <a:schemeClr val="tx1"/>
                </a:solidFill>
              </a:rPr>
              <a:t>, "</a:t>
            </a:r>
            <a:r>
              <a:rPr lang="en-US" sz="2100" dirty="0" smtClean="0">
                <a:solidFill>
                  <a:schemeClr val="bg1"/>
                </a:solidFill>
              </a:rPr>
              <a:t>src</a:t>
            </a:r>
            <a:r>
              <a:rPr lang="en-US" sz="2100" dirty="0" smtClean="0">
                <a:solidFill>
                  <a:schemeClr val="tx1"/>
                </a:solidFill>
              </a:rPr>
              <a:t>"),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const productionConfig = </a:t>
            </a:r>
            <a:r>
              <a:rPr lang="en-US" sz="2100" dirty="0" smtClean="0">
                <a:solidFill>
                  <a:schemeClr val="bg1"/>
                </a:solidFill>
              </a:rPr>
              <a:t>merge</a:t>
            </a:r>
            <a:r>
              <a:rPr lang="en-US" sz="2100" dirty="0" smtClean="0">
                <a:solidFill>
                  <a:schemeClr val="tx1"/>
                </a:solidFill>
              </a:rPr>
              <a:t>([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</a:t>
            </a:r>
            <a:r>
              <a:rPr lang="en-US" sz="2100" dirty="0" err="1" smtClean="0">
                <a:solidFill>
                  <a:schemeClr val="bg1"/>
                </a:solidFill>
              </a:rPr>
              <a:t>parts.purifyCSS</a:t>
            </a:r>
            <a:r>
              <a:rPr lang="en-US" sz="2100" dirty="0" smtClean="0">
                <a:solidFill>
                  <a:schemeClr val="tx1"/>
                </a:solidFill>
              </a:rPr>
              <a:t>({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  paths: </a:t>
            </a:r>
            <a:r>
              <a:rPr lang="en-US" sz="2100" dirty="0" smtClean="0">
                <a:solidFill>
                  <a:schemeClr val="bg1"/>
                </a:solidFill>
              </a:rPr>
              <a:t>glob.sync</a:t>
            </a:r>
            <a:r>
              <a:rPr lang="en-US" sz="2100" dirty="0" smtClean="0">
                <a:solidFill>
                  <a:schemeClr val="tx1"/>
                </a:solidFill>
              </a:rPr>
              <a:t>(`${PATHS.app}/**/*.js`, { </a:t>
            </a:r>
            <a:r>
              <a:rPr lang="en-US" sz="2100" dirty="0" err="1" smtClean="0">
                <a:solidFill>
                  <a:schemeClr val="tx1"/>
                </a:solidFill>
              </a:rPr>
              <a:t>nodir</a:t>
            </a:r>
            <a:r>
              <a:rPr lang="en-US" sz="2100" dirty="0" smtClean="0">
                <a:solidFill>
                  <a:schemeClr val="tx1"/>
                </a:solidFill>
              </a:rPr>
              <a:t>: </a:t>
            </a:r>
            <a:r>
              <a:rPr lang="en-US" sz="2100" dirty="0" smtClean="0">
                <a:solidFill>
                  <a:schemeClr val="bg1"/>
                </a:solidFill>
              </a:rPr>
              <a:t>true</a:t>
            </a:r>
            <a:r>
              <a:rPr lang="en-US" sz="2100" dirty="0" smtClean="0">
                <a:solidFill>
                  <a:schemeClr val="tx1"/>
                </a:solidFill>
              </a:rPr>
              <a:t> }),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}),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]);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minify</a:t>
            </a:r>
            <a:r>
              <a:rPr lang="en-US" dirty="0"/>
              <a:t>: 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to minify. Default: </a:t>
            </a:r>
            <a:r>
              <a:rPr lang="en-US" dirty="0" smtClean="0"/>
              <a:t>false</a:t>
            </a:r>
            <a:endParaRPr lang="en-US" dirty="0"/>
          </a:p>
          <a:p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: Filepath to write purified CSS to. Returns </a:t>
            </a:r>
            <a:r>
              <a:rPr lang="en-US" sz="3400" b="1" dirty="0">
                <a:solidFill>
                  <a:schemeClr val="bg1"/>
                </a:solidFill>
              </a:rPr>
              <a:t>raw</a:t>
            </a:r>
            <a:r>
              <a:rPr lang="en-US" dirty="0"/>
              <a:t> string if false. Default: false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400" b="1" dirty="0">
                <a:solidFill>
                  <a:schemeClr val="bg1"/>
                </a:solidFill>
              </a:rPr>
              <a:t>info</a:t>
            </a:r>
            <a:r>
              <a:rPr lang="en-US" dirty="0"/>
              <a:t>: Logs info on how much CSS was removed if true. Default: false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400" b="1" dirty="0">
                <a:solidFill>
                  <a:schemeClr val="bg1"/>
                </a:solidFill>
              </a:rPr>
              <a:t>rejected</a:t>
            </a:r>
            <a:r>
              <a:rPr lang="en-US" dirty="0"/>
              <a:t>: Logs the CSS rules that were removed if true. Default: false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400" b="1" dirty="0">
                <a:solidFill>
                  <a:schemeClr val="bg1"/>
                </a:solidFill>
              </a:rPr>
              <a:t>whitelist</a:t>
            </a:r>
            <a:r>
              <a:rPr lang="en-US" dirty="0"/>
              <a:t> Array of selectors to always leave in. Ex. ['button-active', '*modal*'] this will leave any selector that includes modal in it and selectors that match button-active. (wrapping the string with *'s, leaves all selectors that include it)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PurifyCSS Additional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minify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Set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to minify. Default: </a:t>
            </a:r>
            <a:r>
              <a:rPr lang="en-US" dirty="0" smtClean="0"/>
              <a:t>false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output</a:t>
            </a:r>
            <a:r>
              <a:rPr lang="en-US" dirty="0" smtClean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Filepath </a:t>
            </a:r>
            <a:r>
              <a:rPr lang="en-US" dirty="0"/>
              <a:t>to write purified CSS to.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raw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if false. Default: false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info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Logs </a:t>
            </a:r>
            <a:r>
              <a:rPr lang="en-US" dirty="0"/>
              <a:t>info on how much CSS was </a:t>
            </a:r>
            <a:r>
              <a:rPr lang="en-US" sz="3200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if true. Default: false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rejected</a:t>
            </a:r>
            <a:endParaRPr lang="en-US" dirty="0" smtClean="0"/>
          </a:p>
          <a:p>
            <a:pPr lvl="1"/>
            <a:r>
              <a:rPr lang="en-US" dirty="0" smtClean="0"/>
              <a:t>Logs the CSS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dirty="0" smtClean="0"/>
              <a:t> that were </a:t>
            </a:r>
            <a:r>
              <a:rPr lang="en-US" sz="3200" b="1" dirty="0">
                <a:solidFill>
                  <a:schemeClr val="bg1"/>
                </a:solidFill>
              </a:rPr>
              <a:t>removed</a:t>
            </a:r>
            <a:r>
              <a:rPr lang="en-US" dirty="0" smtClean="0"/>
              <a:t> if true. Default: false.</a:t>
            </a:r>
          </a:p>
          <a:p>
            <a:r>
              <a:rPr lang="en-US" dirty="0" smtClean="0"/>
              <a:t>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PurifyCSS Additional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b="1" dirty="0">
                <a:solidFill>
                  <a:schemeClr val="bg1"/>
                </a:solidFill>
              </a:rPr>
              <a:t>optimizing</a:t>
            </a:r>
            <a:r>
              <a:rPr lang="en-US" dirty="0"/>
              <a:t> for size, it optimizes for render order and </a:t>
            </a:r>
            <a:r>
              <a:rPr lang="en-US" b="1" dirty="0">
                <a:solidFill>
                  <a:schemeClr val="bg1"/>
                </a:solidFill>
              </a:rPr>
              <a:t>emphasizes</a:t>
            </a:r>
            <a:r>
              <a:rPr lang="en-US" dirty="0"/>
              <a:t> above-the-fold </a:t>
            </a:r>
            <a:r>
              <a:rPr lang="en-US" dirty="0" smtClean="0"/>
              <a:t>CSS</a:t>
            </a:r>
          </a:p>
          <a:p>
            <a:r>
              <a:rPr lang="en-US" dirty="0"/>
              <a:t>The result is achieved by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the page and then </a:t>
            </a:r>
            <a:r>
              <a:rPr lang="en-US" b="1" dirty="0">
                <a:solidFill>
                  <a:schemeClr val="bg1"/>
                </a:solidFill>
              </a:rPr>
              <a:t>figuring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/>
              <a:t>which rules are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to obtain the shown </a:t>
            </a:r>
            <a:r>
              <a:rPr lang="en-US" dirty="0" smtClean="0"/>
              <a:t>result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webpack-critical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html-critical-webpack-plugin</a:t>
            </a:r>
            <a:r>
              <a:rPr lang="en-US" dirty="0"/>
              <a:t> implement the technique as a </a:t>
            </a:r>
            <a:r>
              <a:rPr lang="en-US" b="1" dirty="0" err="1">
                <a:solidFill>
                  <a:schemeClr val="bg1"/>
                </a:solidFill>
              </a:rPr>
              <a:t>HtmlWebpackPlugin</a:t>
            </a:r>
            <a:r>
              <a:rPr lang="en-US" dirty="0"/>
              <a:t> </a:t>
            </a:r>
            <a:r>
              <a:rPr lang="en-US" dirty="0" smtClean="0"/>
              <a:t>plugin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isomorphic-style-loader</a:t>
            </a:r>
            <a:r>
              <a:rPr lang="en-US" dirty="0" smtClean="0"/>
              <a:t> </a:t>
            </a:r>
            <a:r>
              <a:rPr lang="en-US" dirty="0"/>
              <a:t>achieves the same using </a:t>
            </a:r>
            <a:r>
              <a:rPr lang="en-US" dirty="0" smtClean="0"/>
              <a:t>Webpack </a:t>
            </a:r>
            <a:r>
              <a:rPr lang="en-US" dirty="0"/>
              <a:t>and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Path </a:t>
            </a:r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Styling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Loading Styles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Separating CSS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Eliminating Unused CSS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Autoprefixnig</a:t>
            </a:r>
          </a:p>
          <a:p>
            <a:pPr marL="457200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Loading Assets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Loading Images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Loading Fonts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Convenient </a:t>
            </a:r>
            <a:r>
              <a:rPr lang="en-US" dirty="0"/>
              <a:t>technique as it </a:t>
            </a:r>
            <a:r>
              <a:rPr lang="en-US" b="1" dirty="0">
                <a:solidFill>
                  <a:schemeClr val="bg1"/>
                </a:solidFill>
              </a:rPr>
              <a:t>decreases</a:t>
            </a:r>
            <a:r>
              <a:rPr lang="en-US" dirty="0"/>
              <a:t> the </a:t>
            </a:r>
            <a:r>
              <a:rPr lang="en-US" dirty="0" smtClean="0"/>
              <a:t>amount </a:t>
            </a:r>
            <a:r>
              <a:rPr lang="en-US" dirty="0"/>
              <a:t>of 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needed </a:t>
            </a:r>
            <a:r>
              <a:rPr lang="en-US" dirty="0"/>
              <a:t>while crafting </a:t>
            </a:r>
            <a:r>
              <a:rPr lang="en-US" dirty="0" smtClean="0"/>
              <a:t>CSS</a:t>
            </a:r>
          </a:p>
          <a:p>
            <a:r>
              <a:rPr lang="en-US" dirty="0"/>
              <a:t>Autoprefixing can be enabled through the </a:t>
            </a:r>
            <a:r>
              <a:rPr lang="en-US" b="1" dirty="0">
                <a:solidFill>
                  <a:schemeClr val="bg1"/>
                </a:solidFill>
              </a:rPr>
              <a:t>autoprefixer</a:t>
            </a:r>
            <a:r>
              <a:rPr lang="en-US" dirty="0"/>
              <a:t> PostCSS </a:t>
            </a:r>
            <a:r>
              <a:rPr lang="en-US" dirty="0" smtClean="0"/>
              <a:t>plugin</a:t>
            </a:r>
          </a:p>
          <a:p>
            <a:r>
              <a:rPr lang="en-US" dirty="0" smtClean="0"/>
              <a:t>Writes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 CSS definitions based on your minimum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browser</a:t>
            </a:r>
            <a:r>
              <a:rPr lang="en-US" dirty="0" smtClean="0"/>
              <a:t> definition</a:t>
            </a:r>
          </a:p>
          <a:p>
            <a:r>
              <a:rPr lang="en-US" i="1" dirty="0"/>
              <a:t>.</a:t>
            </a:r>
            <a:r>
              <a:rPr lang="en-US" b="1" dirty="0">
                <a:solidFill>
                  <a:schemeClr val="bg1"/>
                </a:solidFill>
              </a:rPr>
              <a:t>browserslistrc</a:t>
            </a:r>
            <a:r>
              <a:rPr lang="en-US" dirty="0"/>
              <a:t> is a standard file that works with tooling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beyond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autoprefixer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Autoprefixing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 </a:t>
            </a:r>
            <a:r>
              <a:rPr lang="en-US" b="1" i="1" dirty="0">
                <a:solidFill>
                  <a:schemeClr val="bg1"/>
                </a:solidFill>
              </a:rPr>
              <a:t>postcss-loader</a:t>
            </a:r>
            <a:r>
              <a:rPr lang="en-US" dirty="0"/>
              <a:t> and </a:t>
            </a:r>
            <a:r>
              <a:rPr lang="en-US" b="1" i="1" dirty="0">
                <a:solidFill>
                  <a:schemeClr val="bg1"/>
                </a:solidFill>
              </a:rPr>
              <a:t>autoprefixer</a:t>
            </a:r>
            <a:r>
              <a:rPr lang="en-US" dirty="0"/>
              <a:t> 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/>
              <a:t>Add a fragment enabling </a:t>
            </a:r>
            <a:r>
              <a:rPr lang="en-US" dirty="0" err="1"/>
              <a:t>autoprefixing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Autoprefixing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25799" y="1972712"/>
            <a:ext cx="794729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 err="1">
                <a:solidFill>
                  <a:schemeClr val="bg1"/>
                </a:solidFill>
              </a:rPr>
              <a:t>postcss</a:t>
            </a:r>
            <a:r>
              <a:rPr lang="en-US" sz="2100" dirty="0">
                <a:solidFill>
                  <a:schemeClr val="bg1"/>
                </a:solidFill>
              </a:rPr>
              <a:t>-loader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autoprefixer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25798" y="3377038"/>
            <a:ext cx="794729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chemeClr val="tx1"/>
                </a:solidFill>
              </a:rPr>
              <a:t>exports.autoprefix</a:t>
            </a:r>
            <a:r>
              <a:rPr lang="en-US" sz="2100" dirty="0">
                <a:solidFill>
                  <a:schemeClr val="tx1"/>
                </a:solidFill>
              </a:rPr>
              <a:t> = () =&gt; ({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loader: "postcss-loader",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options: {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plugins: () =&gt; [require("autoprefixer")()],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},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922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connect the loader with CSS extraction, hook it up as follows: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78018" y="2269387"/>
            <a:ext cx="8236061" cy="3724518"/>
          </a:xfrm>
        </p:spPr>
        <p:txBody>
          <a:bodyPr/>
          <a:lstStyle/>
          <a:p>
            <a:r>
              <a:rPr lang="en-US" dirty="0"/>
              <a:t>const productionConfig = merge([</a:t>
            </a:r>
          </a:p>
          <a:p>
            <a:r>
              <a:rPr lang="en-US" dirty="0"/>
              <a:t>  parts.extractCSS</a:t>
            </a:r>
            <a:r>
              <a:rPr lang="en-US" dirty="0" smtClean="0"/>
              <a:t>({</a:t>
            </a:r>
            <a:endParaRPr lang="en-US" dirty="0"/>
          </a:p>
          <a:p>
            <a:r>
              <a:rPr lang="en-US" b="0" dirty="0">
                <a:solidFill>
                  <a:srgbClr val="FF0000"/>
                </a:solidFill>
              </a:rPr>
              <a:t>    </a:t>
            </a:r>
            <a:r>
              <a:rPr lang="en-US" b="0" strike="sngStrike" dirty="0">
                <a:solidFill>
                  <a:srgbClr val="FF0000"/>
                </a:solidFill>
              </a:rPr>
              <a:t>use: "css-loader</a:t>
            </a:r>
            <a:r>
              <a:rPr lang="en-US" b="0" strike="sngStrike" dirty="0" smtClean="0">
                <a:solidFill>
                  <a:srgbClr val="FF0000"/>
                </a:solidFill>
              </a:rPr>
              <a:t>"</a:t>
            </a:r>
            <a:r>
              <a:rPr lang="en-US" b="0" dirty="0" smtClean="0">
                <a:solidFill>
                  <a:srgbClr val="FF0000"/>
                </a:solidFill>
              </a:rPr>
              <a:t>,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/>
              <a:t>    use: ["</a:t>
            </a:r>
            <a:r>
              <a:rPr lang="en-US" dirty="0">
                <a:solidFill>
                  <a:schemeClr val="bg1"/>
                </a:solidFill>
              </a:rPr>
              <a:t>css-loader</a:t>
            </a:r>
            <a:r>
              <a:rPr lang="en-US" dirty="0"/>
              <a:t>", </a:t>
            </a:r>
            <a:r>
              <a:rPr lang="en-US" dirty="0">
                <a:solidFill>
                  <a:schemeClr val="bg1"/>
                </a:solidFill>
              </a:rPr>
              <a:t>parts.autoprefix</a:t>
            </a:r>
            <a:r>
              <a:rPr lang="en-US" dirty="0" smtClean="0"/>
              <a:t>()],</a:t>
            </a:r>
            <a:endParaRPr lang="en-US" dirty="0"/>
          </a:p>
          <a:p>
            <a:r>
              <a:rPr lang="en-US" dirty="0"/>
              <a:t>  }),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]);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4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Loading Images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url-loader, file-loader etc.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16" y="1649186"/>
            <a:ext cx="2139767" cy="21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Webpack can </a:t>
            </a:r>
            <a:r>
              <a:rPr lang="en-US" b="1" dirty="0" smtClean="0">
                <a:solidFill>
                  <a:schemeClr val="bg1"/>
                </a:solidFill>
              </a:rPr>
              <a:t>inline</a:t>
            </a:r>
            <a:r>
              <a:rPr lang="en-US" dirty="0" smtClean="0"/>
              <a:t> assets by using </a:t>
            </a:r>
            <a:r>
              <a:rPr lang="en-US" b="1" dirty="0" smtClean="0">
                <a:solidFill>
                  <a:schemeClr val="bg1"/>
                </a:solidFill>
              </a:rPr>
              <a:t>url-loader</a:t>
            </a:r>
            <a:endParaRPr lang="bg-BG" dirty="0"/>
          </a:p>
          <a:p>
            <a:pPr lvl="1"/>
            <a:r>
              <a:rPr lang="bg-BG" dirty="0" smtClean="0"/>
              <a:t> </a:t>
            </a:r>
            <a:r>
              <a:rPr lang="en-US" dirty="0"/>
              <a:t>It </a:t>
            </a:r>
            <a:r>
              <a:rPr lang="en-US" sz="3398" b="1" dirty="0">
                <a:solidFill>
                  <a:schemeClr val="bg1"/>
                </a:solidFill>
              </a:rPr>
              <a:t>emits</a:t>
            </a:r>
            <a:r>
              <a:rPr lang="en-US" dirty="0"/>
              <a:t> your </a:t>
            </a:r>
            <a:r>
              <a:rPr lang="en-US" dirty="0" smtClean="0"/>
              <a:t>images </a:t>
            </a:r>
            <a:r>
              <a:rPr lang="en-US" dirty="0"/>
              <a:t>as base64 </a:t>
            </a:r>
            <a:r>
              <a:rPr lang="en-US" sz="3398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within your JavaScript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bundles and </a:t>
            </a:r>
            <a:r>
              <a:rPr lang="en-US" sz="3398" b="1" dirty="0" smtClean="0">
                <a:solidFill>
                  <a:schemeClr val="bg1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/>
              <a:t>the number of </a:t>
            </a:r>
            <a:r>
              <a:rPr lang="en-US" sz="3398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needed </a:t>
            </a:r>
            <a:endParaRPr lang="en-US" dirty="0" smtClean="0"/>
          </a:p>
          <a:p>
            <a:r>
              <a:rPr lang="en-US" dirty="0" smtClean="0"/>
              <a:t>Webpack </a:t>
            </a:r>
            <a:r>
              <a:rPr lang="en-US" dirty="0"/>
              <a:t>gives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over the inlining process and can </a:t>
            </a:r>
            <a:r>
              <a:rPr lang="en-US" b="1" dirty="0">
                <a:solidFill>
                  <a:schemeClr val="bg1"/>
                </a:solidFill>
              </a:rPr>
              <a:t>defer</a:t>
            </a:r>
            <a:r>
              <a:rPr lang="en-US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loading </a:t>
            </a:r>
            <a:r>
              <a:rPr lang="en-US" dirty="0"/>
              <a:t>to </a:t>
            </a:r>
            <a:r>
              <a:rPr lang="en-US" b="1" dirty="0" smtClean="0">
                <a:solidFill>
                  <a:schemeClr val="bg1"/>
                </a:solidFill>
              </a:rPr>
              <a:t>file-loader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file-loader</a:t>
            </a:r>
            <a:r>
              <a:rPr lang="en-US" dirty="0"/>
              <a:t> outputs image files and returns </a:t>
            </a:r>
            <a:r>
              <a:rPr lang="en-US" sz="3398" b="1" dirty="0">
                <a:solidFill>
                  <a:schemeClr val="bg1"/>
                </a:solidFill>
              </a:rPr>
              <a:t>paths</a:t>
            </a:r>
            <a:r>
              <a:rPr lang="en-US" dirty="0"/>
              <a:t> to them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instead </a:t>
            </a:r>
            <a:r>
              <a:rPr lang="en-US" dirty="0"/>
              <a:t>of inlining</a:t>
            </a:r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/>
              <a:t>Be careful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to apply both loaders on images at the same time! Use the </a:t>
            </a: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field for further control if </a:t>
            </a:r>
            <a:r>
              <a:rPr lang="en-US" sz="3400" b="1" dirty="0">
                <a:solidFill>
                  <a:schemeClr val="bg1"/>
                </a:solidFill>
              </a:rPr>
              <a:t>url-loader</a:t>
            </a:r>
            <a:r>
              <a:rPr lang="en-US" dirty="0"/>
              <a:t> limit isn't enough.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a function as below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331" y="2104517"/>
            <a:ext cx="10961435" cy="427723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exports.</a:t>
            </a:r>
            <a:r>
              <a:rPr lang="en-US" dirty="0" err="1">
                <a:solidFill>
                  <a:schemeClr val="bg1"/>
                </a:solidFill>
              </a:rPr>
              <a:t>loadImages</a:t>
            </a:r>
            <a:r>
              <a:rPr lang="en-US" dirty="0"/>
              <a:t> = ({ include, exclude, options } = {}) =&gt; ({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module: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rules: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test: /</a:t>
            </a:r>
            <a:r>
              <a:rPr lang="en-US" dirty="0">
                <a:solidFill>
                  <a:schemeClr val="bg1"/>
                </a:solidFill>
              </a:rPr>
              <a:t>\.(</a:t>
            </a:r>
            <a:r>
              <a:rPr lang="en-US" dirty="0" err="1">
                <a:solidFill>
                  <a:schemeClr val="bg1"/>
                </a:solidFill>
              </a:rPr>
              <a:t>png|jpg</a:t>
            </a:r>
            <a:r>
              <a:rPr lang="en-US" dirty="0">
                <a:solidFill>
                  <a:schemeClr val="bg1"/>
                </a:solidFill>
              </a:rPr>
              <a:t>)$/,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include,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exclude,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use: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loader: "</a:t>
            </a:r>
            <a:r>
              <a:rPr lang="en-US" dirty="0" err="1"/>
              <a:t>url</a:t>
            </a:r>
            <a:r>
              <a:rPr lang="en-US" dirty="0"/>
              <a:t>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options,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Images to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7" y="1280330"/>
            <a:ext cx="10961435" cy="50152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const productionConfig = </a:t>
            </a:r>
            <a:r>
              <a:rPr lang="en-US" dirty="0">
                <a:solidFill>
                  <a:schemeClr val="bg1"/>
                </a:solidFill>
              </a:rPr>
              <a:t>merge</a:t>
            </a:r>
            <a:r>
              <a:rPr lang="en-US" dirty="0"/>
              <a:t>([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smtClean="0"/>
              <a:t>...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parts.</a:t>
            </a:r>
            <a:r>
              <a:rPr lang="en-US" dirty="0" err="1">
                <a:solidFill>
                  <a:schemeClr val="bg1"/>
                </a:solidFill>
              </a:rPr>
              <a:t>loadImages</a:t>
            </a:r>
            <a:r>
              <a:rPr lang="en-US" dirty="0"/>
              <a:t>({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limit: </a:t>
            </a:r>
            <a:r>
              <a:rPr lang="en-US" dirty="0">
                <a:solidFill>
                  <a:srgbClr val="FF0000"/>
                </a:solidFill>
              </a:rPr>
              <a:t>15000</a:t>
            </a:r>
            <a:r>
              <a:rPr lang="en-US" dirty="0"/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name: "[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].[</a:t>
            </a:r>
            <a:r>
              <a:rPr lang="en-US" dirty="0" err="1">
                <a:solidFill>
                  <a:schemeClr val="bg1"/>
                </a:solidFill>
              </a:rPr>
              <a:t>ext</a:t>
            </a:r>
            <a:r>
              <a:rPr lang="en-US" dirty="0"/>
              <a:t>]",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}),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const </a:t>
            </a:r>
            <a:r>
              <a:rPr lang="en-US" dirty="0" err="1" smtClean="0"/>
              <a:t>developmentConfig</a:t>
            </a:r>
            <a:r>
              <a:rPr lang="en-US" dirty="0" smtClean="0"/>
              <a:t> = </a:t>
            </a:r>
            <a:r>
              <a:rPr lang="en-US" dirty="0">
                <a:solidFill>
                  <a:schemeClr val="bg1"/>
                </a:solidFill>
              </a:rPr>
              <a:t>merge</a:t>
            </a:r>
            <a:r>
              <a:rPr lang="en-US" dirty="0" smtClean="0"/>
              <a:t>([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...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parts.</a:t>
            </a:r>
            <a:r>
              <a:rPr lang="en-US" dirty="0" err="1">
                <a:solidFill>
                  <a:schemeClr val="bg1"/>
                </a:solidFill>
              </a:rPr>
              <a:t>loadImages</a:t>
            </a:r>
            <a:r>
              <a:rPr lang="en-US" dirty="0" smtClean="0"/>
              <a:t>(),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to the Configuration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 allows a couple ways to </a:t>
            </a:r>
            <a:r>
              <a:rPr lang="en-US" dirty="0" smtClean="0"/>
              <a:t>load </a:t>
            </a:r>
            <a:r>
              <a:rPr lang="en-US" dirty="0" err="1" smtClean="0"/>
              <a:t>SVGs.</a:t>
            </a:r>
            <a:r>
              <a:rPr lang="en-US" dirty="0" smtClean="0"/>
              <a:t> However</a:t>
            </a:r>
            <a:r>
              <a:rPr lang="en-US" dirty="0"/>
              <a:t>,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easiest way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through </a:t>
            </a:r>
            <a:r>
              <a:rPr lang="en-US" i="1" dirty="0" smtClean="0"/>
              <a:t>file-loader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Refering</a:t>
            </a:r>
            <a:r>
              <a:rPr lang="en-US" dirty="0" smtClean="0"/>
              <a:t> </a:t>
            </a:r>
            <a:r>
              <a:rPr lang="en-US" dirty="0"/>
              <a:t>to your SVG files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SVGs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04584" y="2576216"/>
            <a:ext cx="8189732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</a:t>
            </a:r>
            <a:r>
              <a:rPr lang="en-US" sz="2100" dirty="0" err="1">
                <a:solidFill>
                  <a:schemeClr val="bg1"/>
                </a:solidFill>
              </a:rPr>
              <a:t>svg</a:t>
            </a:r>
            <a:r>
              <a:rPr lang="en-US" sz="2100" dirty="0">
                <a:solidFill>
                  <a:schemeClr val="bg1"/>
                </a:solidFill>
              </a:rPr>
              <a:t>$/,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"file-loader",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04584" y="5334860"/>
            <a:ext cx="8189732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.icon {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background-image: </a:t>
            </a:r>
            <a:r>
              <a:rPr lang="en-US" sz="2100" dirty="0" err="1">
                <a:solidFill>
                  <a:schemeClr val="tx1"/>
                </a:solidFill>
              </a:rPr>
              <a:t>url</a:t>
            </a:r>
            <a:r>
              <a:rPr lang="en-US" sz="2100" dirty="0">
                <a:solidFill>
                  <a:schemeClr val="tx1"/>
                </a:solidFill>
              </a:rPr>
              <a:t>("../assets/</a:t>
            </a:r>
            <a:r>
              <a:rPr lang="en-US" sz="2100" dirty="0" err="1">
                <a:solidFill>
                  <a:schemeClr val="tx1"/>
                </a:solidFill>
              </a:rPr>
              <a:t>icon.svg</a:t>
            </a:r>
            <a:r>
              <a:rPr lang="en-US" sz="2100" dirty="0">
                <a:solidFill>
                  <a:schemeClr val="tx1"/>
                </a:solidFill>
              </a:rPr>
              <a:t>");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7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raw-loader</a:t>
            </a:r>
            <a:r>
              <a:rPr lang="en-US" dirty="0" smtClean="0"/>
              <a:t> - </a:t>
            </a:r>
            <a:r>
              <a:rPr lang="en-US" dirty="0"/>
              <a:t>gives access to the raw SVG content.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svg-inline-loader</a:t>
            </a:r>
            <a:r>
              <a:rPr lang="en-US" dirty="0"/>
              <a:t> </a:t>
            </a:r>
            <a:r>
              <a:rPr lang="en-US" dirty="0" smtClean="0"/>
              <a:t>- goes </a:t>
            </a:r>
            <a:r>
              <a:rPr lang="en-US" dirty="0"/>
              <a:t>a step further and eliminates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unnecessary </a:t>
            </a:r>
            <a:r>
              <a:rPr lang="en-US" dirty="0"/>
              <a:t>markup from your </a:t>
            </a:r>
            <a:r>
              <a:rPr lang="en-US" dirty="0" smtClean="0"/>
              <a:t>SVGs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svg-sprite-loader</a:t>
            </a:r>
            <a:r>
              <a:rPr lang="en-US" dirty="0"/>
              <a:t> </a:t>
            </a:r>
            <a:r>
              <a:rPr lang="en-US" dirty="0" smtClean="0"/>
              <a:t>- can </a:t>
            </a:r>
            <a:r>
              <a:rPr lang="en-US" dirty="0"/>
              <a:t>merge separate SVG files into a single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svg-url-loader</a:t>
            </a:r>
            <a:r>
              <a:rPr lang="en-US" dirty="0" smtClean="0"/>
              <a:t> - loads </a:t>
            </a:r>
            <a:r>
              <a:rPr lang="en-US" dirty="0"/>
              <a:t>SVGs as UTF-8 encoded data </a:t>
            </a:r>
            <a:r>
              <a:rPr lang="en-US" dirty="0" smtClean="0"/>
              <a:t>urls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react-svg-loader</a:t>
            </a:r>
            <a:r>
              <a:rPr lang="en-US" dirty="0"/>
              <a:t> </a:t>
            </a:r>
            <a:r>
              <a:rPr lang="en-US" dirty="0" smtClean="0"/>
              <a:t>- emits </a:t>
            </a:r>
            <a:r>
              <a:rPr lang="en-US" dirty="0"/>
              <a:t>SVGs as React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Loaders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Compression </a:t>
            </a:r>
            <a:r>
              <a:rPr lang="en-US" dirty="0"/>
              <a:t>is particularly valuable for production builds as it </a:t>
            </a:r>
            <a:r>
              <a:rPr lang="en-US" b="1" dirty="0">
                <a:solidFill>
                  <a:schemeClr val="bg1"/>
                </a:solidFill>
              </a:rPr>
              <a:t>decreases</a:t>
            </a:r>
            <a:r>
              <a:rPr lang="en-US" dirty="0"/>
              <a:t> the amount of </a:t>
            </a:r>
            <a:r>
              <a:rPr lang="en-US" b="1" dirty="0">
                <a:solidFill>
                  <a:schemeClr val="bg1"/>
                </a:solidFill>
              </a:rPr>
              <a:t>bandwidth</a:t>
            </a:r>
            <a:r>
              <a:rPr lang="en-US" dirty="0"/>
              <a:t> required to download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dirty="0"/>
              <a:t>image assets and </a:t>
            </a:r>
            <a:r>
              <a:rPr lang="en-US" b="1" dirty="0">
                <a:solidFill>
                  <a:schemeClr val="bg1"/>
                </a:solidFill>
              </a:rPr>
              <a:t>speed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your site or </a:t>
            </a:r>
            <a:r>
              <a:rPr lang="en-US" dirty="0" smtClean="0"/>
              <a:t>application</a:t>
            </a:r>
          </a:p>
          <a:p>
            <a:r>
              <a:rPr lang="en-US" dirty="0"/>
              <a:t>In case you want to compress your images,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image-</a:t>
            </a:r>
            <a:r>
              <a:rPr lang="en-US" b="1" dirty="0" err="1">
                <a:solidFill>
                  <a:schemeClr val="bg1"/>
                </a:solidFill>
              </a:rPr>
              <a:t>webpack</a:t>
            </a:r>
            <a:r>
              <a:rPr lang="en-US" b="1" dirty="0">
                <a:solidFill>
                  <a:schemeClr val="bg1"/>
                </a:solidFill>
              </a:rPr>
              <a:t>-loader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svgo</a:t>
            </a:r>
            <a:r>
              <a:rPr lang="en-US" b="1" dirty="0" smtClean="0">
                <a:solidFill>
                  <a:schemeClr val="bg1"/>
                </a:solidFill>
              </a:rPr>
              <a:t>-loader</a:t>
            </a:r>
            <a:r>
              <a:rPr lang="en-US" dirty="0" smtClean="0"/>
              <a:t> </a:t>
            </a:r>
            <a:r>
              <a:rPr lang="en-US" dirty="0"/>
              <a:t>(SVG specific),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chemeClr val="bg1"/>
                </a:solidFill>
              </a:rPr>
              <a:t>imagemin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webpack</a:t>
            </a:r>
            <a:r>
              <a:rPr lang="en-US" b="1" dirty="0">
                <a:solidFill>
                  <a:schemeClr val="bg1"/>
                </a:solidFill>
              </a:rPr>
              <a:t>-plugin</a:t>
            </a:r>
          </a:p>
          <a:p>
            <a:pPr lvl="1"/>
            <a:r>
              <a:rPr lang="en-US" dirty="0" smtClean="0"/>
              <a:t>This type of loader should be applied </a:t>
            </a:r>
            <a:r>
              <a:rPr lang="en-US" b="1" dirty="0" smtClean="0">
                <a:solidFill>
                  <a:schemeClr val="bg1"/>
                </a:solidFill>
              </a:rPr>
              <a:t>first</a:t>
            </a:r>
            <a:r>
              <a:rPr lang="en-US" dirty="0" smtClean="0"/>
              <a:t> to the 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Loading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CSS, Less, Sass, PostCSS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4" y="1066799"/>
            <a:ext cx="2726372" cy="2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resize-image-loader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responsive-loader</a:t>
            </a:r>
            <a:r>
              <a:rPr lang="en-US" dirty="0"/>
              <a:t> allow you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generate </a:t>
            </a:r>
            <a:r>
              <a:rPr lang="en-US" b="1" dirty="0" err="1">
                <a:solidFill>
                  <a:schemeClr val="bg1"/>
                </a:solidFill>
              </a:rPr>
              <a:t>srcset</a:t>
            </a:r>
            <a:r>
              <a:rPr lang="en-US" dirty="0"/>
              <a:t> compatible collections of images for modern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browsers</a:t>
            </a:r>
          </a:p>
          <a:p>
            <a:pPr>
              <a:buClr>
                <a:schemeClr val="tx1"/>
              </a:buClr>
            </a:pPr>
            <a:r>
              <a:rPr lang="en-US" dirty="0" err="1"/>
              <a:t>srcset</a:t>
            </a:r>
            <a:r>
              <a:rPr lang="en-US" dirty="0"/>
              <a:t> gives more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browsers</a:t>
            </a:r>
            <a:r>
              <a:rPr lang="en-US" dirty="0"/>
              <a:t> over what images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 </a:t>
            </a:r>
            <a:r>
              <a:rPr lang="en-US" dirty="0"/>
              <a:t>and when resulting in </a:t>
            </a:r>
            <a:r>
              <a:rPr lang="en-US" b="1" dirty="0">
                <a:solidFill>
                  <a:schemeClr val="bg1"/>
                </a:solidFill>
              </a:rPr>
              <a:t>higher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</a:t>
            </a:r>
            <a:r>
              <a:rPr lang="en-US" dirty="0" err="1"/>
              <a:t>srcset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32860" cy="52010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Spriting</a:t>
            </a:r>
            <a:r>
              <a:rPr lang="en-US" sz="3200" dirty="0"/>
              <a:t> technique allows you to </a:t>
            </a:r>
            <a:r>
              <a:rPr lang="en-US" sz="3200" b="1" dirty="0">
                <a:solidFill>
                  <a:schemeClr val="bg1"/>
                </a:solidFill>
              </a:rPr>
              <a:t>combine</a:t>
            </a:r>
            <a:r>
              <a:rPr lang="en-US" sz="3200" dirty="0"/>
              <a:t> multiple smaller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images </a:t>
            </a:r>
            <a:r>
              <a:rPr lang="en-US" sz="3200" dirty="0"/>
              <a:t>into a single </a:t>
            </a:r>
            <a:r>
              <a:rPr lang="en-US" sz="3200" dirty="0" smtClean="0"/>
              <a:t>image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dirty="0" err="1">
                <a:hlinkClick r:id="rId2"/>
              </a:rPr>
              <a:t>webpack-spritesmith</a:t>
            </a:r>
            <a:r>
              <a:rPr lang="en-US" sz="3200" dirty="0"/>
              <a:t> converts provided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images </a:t>
            </a:r>
            <a:r>
              <a:rPr lang="en-US" sz="3200" dirty="0"/>
              <a:t>into a </a:t>
            </a:r>
            <a:r>
              <a:rPr lang="en-US" sz="3200" b="1" dirty="0">
                <a:solidFill>
                  <a:schemeClr val="bg1"/>
                </a:solidFill>
              </a:rPr>
              <a:t>sprite </a:t>
            </a:r>
            <a:r>
              <a:rPr lang="en-US" sz="3200" b="1" dirty="0" smtClean="0">
                <a:solidFill>
                  <a:schemeClr val="bg1"/>
                </a:solidFill>
              </a:rPr>
              <a:t>sheet</a:t>
            </a:r>
            <a:r>
              <a:rPr lang="en-US" sz="3200" dirty="0" smtClean="0"/>
              <a:t> </a:t>
            </a:r>
            <a:r>
              <a:rPr lang="en-US" sz="3200" dirty="0"/>
              <a:t>and Sass/Less</a:t>
            </a:r>
            <a:r>
              <a:rPr lang="en-US" sz="3200" dirty="0" smtClean="0"/>
              <a:t>/</a:t>
            </a:r>
            <a:br>
              <a:rPr lang="en-US" sz="3200" dirty="0" smtClean="0"/>
            </a:br>
            <a:r>
              <a:rPr lang="en-US" sz="3200" dirty="0" smtClean="0"/>
              <a:t>Stylus mixins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You have to set up a </a:t>
            </a:r>
            <a:r>
              <a:rPr lang="en-US" sz="3200" b="1" dirty="0">
                <a:solidFill>
                  <a:schemeClr val="bg1"/>
                </a:solidFill>
              </a:rPr>
              <a:t>SpritesmithPlugin</a:t>
            </a:r>
            <a:r>
              <a:rPr lang="en-US" sz="3200" dirty="0"/>
              <a:t>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point </a:t>
            </a:r>
            <a:r>
              <a:rPr lang="en-US" sz="3200" dirty="0"/>
              <a:t>it to target images, and set the name of the generated mixin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dirty="0" smtClean="0"/>
              <a:t>Sprites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272909" y="2556524"/>
            <a:ext cx="3654218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@import </a:t>
            </a:r>
            <a:r>
              <a:rPr lang="en-US" sz="2100" dirty="0">
                <a:solidFill>
                  <a:schemeClr val="bg1"/>
                </a:solidFill>
              </a:rPr>
              <a:t>"~sprite.sass</a:t>
            </a:r>
            <a:r>
              <a:rPr lang="en-US" sz="2100" dirty="0" smtClean="0">
                <a:solidFill>
                  <a:schemeClr val="bg1"/>
                </a:solidFill>
              </a:rPr>
              <a:t>"</a:t>
            </a:r>
            <a:r>
              <a:rPr lang="en-US" sz="2100" dirty="0" smtClean="0">
                <a:solidFill>
                  <a:schemeClr val="tx1"/>
                </a:solidFill>
              </a:rPr>
              <a:t>;</a:t>
            </a:r>
            <a:endParaRPr lang="en-US" sz="2100" dirty="0">
              <a:solidFill>
                <a:schemeClr val="tx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.</a:t>
            </a:r>
            <a:r>
              <a:rPr lang="en-US" sz="2100" dirty="0">
                <a:solidFill>
                  <a:schemeClr val="bg1"/>
                </a:solidFill>
              </a:rPr>
              <a:t>close-button</a:t>
            </a:r>
            <a:r>
              <a:rPr lang="en-US" sz="2100" dirty="0">
                <a:solidFill>
                  <a:schemeClr val="tx1"/>
                </a:solidFill>
              </a:rPr>
              <a:t>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</a:t>
            </a:r>
            <a:r>
              <a:rPr lang="en-US" sz="2100" dirty="0">
                <a:solidFill>
                  <a:schemeClr val="bg1"/>
                </a:solidFill>
              </a:rPr>
              <a:t>sprite</a:t>
            </a:r>
            <a:r>
              <a:rPr lang="en-US" sz="2100" dirty="0">
                <a:solidFill>
                  <a:schemeClr val="tx1"/>
                </a:solidFill>
              </a:rPr>
              <a:t>($close);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}</a:t>
            </a:r>
            <a:endParaRPr lang="en-US" sz="2100" dirty="0">
              <a:solidFill>
                <a:schemeClr val="tx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.</a:t>
            </a:r>
            <a:r>
              <a:rPr lang="en-US" sz="2100" dirty="0">
                <a:solidFill>
                  <a:schemeClr val="bg1"/>
                </a:solidFill>
              </a:rPr>
              <a:t>open-button</a:t>
            </a:r>
            <a:r>
              <a:rPr lang="en-US" sz="2100" dirty="0">
                <a:solidFill>
                  <a:schemeClr val="tx1"/>
                </a:solidFill>
              </a:rPr>
              <a:t>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</a:t>
            </a:r>
            <a:r>
              <a:rPr lang="en-US" sz="2100" dirty="0">
                <a:solidFill>
                  <a:schemeClr val="bg1"/>
                </a:solidFill>
              </a:rPr>
              <a:t>sprite</a:t>
            </a:r>
            <a:r>
              <a:rPr lang="en-US" sz="2100" dirty="0">
                <a:solidFill>
                  <a:schemeClr val="tx1"/>
                </a:solidFill>
              </a:rPr>
              <a:t>($open);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Image-trace-loader</a:t>
            </a:r>
            <a:r>
              <a:rPr lang="en-US" sz="3200" dirty="0" smtClean="0"/>
              <a:t> </a:t>
            </a:r>
            <a:r>
              <a:rPr lang="en-US" sz="3200" dirty="0"/>
              <a:t>loads images and exposes the results as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image/</a:t>
            </a:r>
            <a:r>
              <a:rPr lang="en-US" sz="3200" dirty="0" err="1" smtClean="0"/>
              <a:t>svg+xml</a:t>
            </a:r>
            <a:r>
              <a:rPr lang="en-US" sz="3200" dirty="0" smtClean="0"/>
              <a:t> </a:t>
            </a:r>
            <a:r>
              <a:rPr lang="en-US" sz="3200" dirty="0"/>
              <a:t>URL encoded </a:t>
            </a:r>
            <a:r>
              <a:rPr lang="en-US" sz="3200" dirty="0" smtClean="0"/>
              <a:t>data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It </a:t>
            </a:r>
            <a:r>
              <a:rPr lang="en-US" sz="3200" dirty="0"/>
              <a:t>can be used in conjunction with </a:t>
            </a:r>
            <a:r>
              <a:rPr lang="en-US" sz="3200" i="1" dirty="0"/>
              <a:t>file-loader</a:t>
            </a:r>
            <a:r>
              <a:rPr lang="en-US" sz="3200" dirty="0"/>
              <a:t> and </a:t>
            </a:r>
            <a:r>
              <a:rPr lang="en-US" sz="3200" i="1" dirty="0" err="1"/>
              <a:t>url</a:t>
            </a:r>
            <a:r>
              <a:rPr lang="en-US" sz="3200" i="1" dirty="0"/>
              <a:t>-loader</a:t>
            </a:r>
            <a:r>
              <a:rPr lang="en-US" sz="3200" dirty="0"/>
              <a:t> for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showing</a:t>
            </a:r>
            <a:r>
              <a:rPr lang="en-US" sz="3200" dirty="0" smtClean="0"/>
              <a:t>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placeholder</a:t>
            </a:r>
            <a:r>
              <a:rPr lang="en-US" sz="3200" dirty="0"/>
              <a:t> while the actual image is being </a:t>
            </a:r>
            <a:r>
              <a:rPr lang="en-US" sz="3200" dirty="0" smtClean="0"/>
              <a:t>loaded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lqip-loader</a:t>
            </a:r>
            <a:r>
              <a:rPr lang="en-US" sz="3200" dirty="0"/>
              <a:t> implements a similar idea. I</a:t>
            </a:r>
            <a:r>
              <a:rPr lang="en-US" sz="3200" dirty="0" smtClean="0"/>
              <a:t>t </a:t>
            </a:r>
            <a:r>
              <a:rPr lang="en-US" sz="3200" dirty="0"/>
              <a:t>provides a </a:t>
            </a:r>
            <a:r>
              <a:rPr lang="en-US" sz="3200" b="1" dirty="0">
                <a:solidFill>
                  <a:schemeClr val="bg1"/>
                </a:solidFill>
              </a:rPr>
              <a:t>blurred</a:t>
            </a:r>
            <a:r>
              <a:rPr lang="en-US" sz="3200" dirty="0"/>
              <a:t> image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instead </a:t>
            </a:r>
            <a:r>
              <a:rPr lang="en-US" sz="3200" dirty="0"/>
              <a:t>of a traced </a:t>
            </a:r>
            <a:r>
              <a:rPr lang="en-US" sz="3200" dirty="0" smtClean="0"/>
              <a:t>one</a:t>
            </a:r>
          </a:p>
          <a:p>
            <a:r>
              <a:rPr lang="en-US" sz="3200" dirty="0"/>
              <a:t>Sometimes getting the only reference to an image isn't enough. 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hlinkClick r:id="rId2"/>
              </a:rPr>
              <a:t>image-size-loader</a:t>
            </a:r>
            <a:r>
              <a:rPr lang="en-US" sz="3200" dirty="0"/>
              <a:t> emits image dimensions, type, and size in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addition to </a:t>
            </a:r>
            <a:r>
              <a:rPr lang="en-US" sz="3200" dirty="0"/>
              <a:t>the reference to the image itself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dirty="0">
                <a:solidFill>
                  <a:schemeClr val="bg1"/>
                </a:solidFill>
              </a:rPr>
              <a:t>refer</a:t>
            </a:r>
            <a:r>
              <a:rPr lang="en-US" dirty="0"/>
              <a:t> to your images within the code. In this case,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have to import the files </a:t>
            </a:r>
            <a:r>
              <a:rPr lang="en-US" b="1" dirty="0" smtClean="0">
                <a:solidFill>
                  <a:schemeClr val="bg1"/>
                </a:solidFill>
              </a:rPr>
              <a:t>explicitly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/>
              <a:t>If you are using React, then you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babel-plugin-transform-react-</a:t>
            </a:r>
            <a:r>
              <a:rPr lang="en-US" b="1" dirty="0" err="1" smtClean="0">
                <a:solidFill>
                  <a:schemeClr val="bg1"/>
                </a:solidFill>
              </a:rPr>
              <a:t>jsx</a:t>
            </a:r>
            <a:r>
              <a:rPr lang="en-US" b="1" dirty="0" smtClean="0">
                <a:solidFill>
                  <a:schemeClr val="bg1"/>
                </a:solidFill>
              </a:rPr>
              <a:t>-</a:t>
            </a:r>
            <a:r>
              <a:rPr lang="en-US" b="1" dirty="0" err="1" smtClean="0">
                <a:solidFill>
                  <a:schemeClr val="bg1"/>
                </a:solidFill>
              </a:rPr>
              <a:t>img</a:t>
            </a:r>
            <a:r>
              <a:rPr lang="en-US" b="1" dirty="0" smtClean="0">
                <a:solidFill>
                  <a:schemeClr val="bg1"/>
                </a:solidFill>
              </a:rPr>
              <a:t>-import</a:t>
            </a:r>
          </a:p>
          <a:p>
            <a:r>
              <a:rPr lang="en-US" dirty="0"/>
              <a:t>It's also possible to set up </a:t>
            </a:r>
            <a:r>
              <a:rPr lang="en-US" b="1" dirty="0">
                <a:solidFill>
                  <a:schemeClr val="bg1"/>
                </a:solidFill>
              </a:rPr>
              <a:t>dynamic imports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Referencing to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97653" y="2285887"/>
            <a:ext cx="760359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import src from </a:t>
            </a:r>
            <a:r>
              <a:rPr lang="en-US" sz="2100" dirty="0" smtClean="0">
                <a:solidFill>
                  <a:schemeClr val="bg1"/>
                </a:solidFill>
              </a:rPr>
              <a:t>"./file.png</a:t>
            </a:r>
            <a:r>
              <a:rPr lang="en-US" sz="2100" dirty="0">
                <a:solidFill>
                  <a:schemeClr val="bg1"/>
                </a:solidFill>
              </a:rPr>
              <a:t>"</a:t>
            </a:r>
            <a:r>
              <a:rPr lang="en-US" sz="2100" dirty="0">
                <a:solidFill>
                  <a:schemeClr val="tx1"/>
                </a:solidFill>
              </a:rPr>
              <a:t>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// Use the image in your code somehow now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const </a:t>
            </a:r>
            <a:r>
              <a:rPr lang="en-US" sz="2100" dirty="0">
                <a:solidFill>
                  <a:schemeClr val="bg1"/>
                </a:solidFill>
              </a:rPr>
              <a:t>Profile</a:t>
            </a:r>
            <a:r>
              <a:rPr lang="en-US" sz="2100" dirty="0">
                <a:solidFill>
                  <a:schemeClr val="tx1"/>
                </a:solidFill>
              </a:rPr>
              <a:t> = () =&gt; &lt;img src={src} /&gt;;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97652" y="5855916"/>
            <a:ext cx="7603593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const src = require</a:t>
            </a:r>
            <a:r>
              <a:rPr lang="en-US" sz="2100" dirty="0" smtClean="0">
                <a:solidFill>
                  <a:schemeClr val="tx1"/>
                </a:solidFill>
              </a:rPr>
              <a:t>(`./</a:t>
            </a:r>
            <a:r>
              <a:rPr lang="en-US" sz="2100" dirty="0" smtClean="0">
                <a:solidFill>
                  <a:schemeClr val="bg1"/>
                </a:solidFill>
              </a:rPr>
              <a:t>files</a:t>
            </a:r>
            <a:r>
              <a:rPr lang="en-US" sz="2100" dirty="0" smtClean="0">
                <a:solidFill>
                  <a:schemeClr val="tx1"/>
                </a:solidFill>
              </a:rPr>
              <a:t>/${</a:t>
            </a:r>
            <a:r>
              <a:rPr lang="en-US" sz="2100" dirty="0" smtClean="0">
                <a:solidFill>
                  <a:schemeClr val="bg1"/>
                </a:solidFill>
              </a:rPr>
              <a:t>file</a:t>
            </a:r>
            <a:r>
              <a:rPr lang="en-US" sz="2100" dirty="0" smtClean="0">
                <a:solidFill>
                  <a:schemeClr val="tx1"/>
                </a:solidFill>
              </a:rPr>
              <a:t>}`);`.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Loading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68315" y="1234558"/>
            <a:ext cx="285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Light" panose="020B0502040204020203" pitchFamily="34" charset="0"/>
              </a:rPr>
              <a:t>Aa</a:t>
            </a:r>
            <a:b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Light" panose="020B0502040204020203" pitchFamily="34" charset="0"/>
              </a:rPr>
            </a:br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anose="020B0607020203060204" pitchFamily="34" charset="0"/>
              </a:rPr>
              <a:t>Aa</a:t>
            </a:r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lin Sans FB Demi" panose="020E0802020502020306" pitchFamily="34" charset="0"/>
              </a:rPr>
              <a:t>Aa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If you're currently using W</a:t>
            </a:r>
            <a:r>
              <a:rPr lang="en-US" dirty="0" smtClean="0"/>
              <a:t>ebpack </a:t>
            </a:r>
            <a:r>
              <a:rPr lang="en-US" dirty="0"/>
              <a:t>to manage your CSS, importing font files won't work without a little bit of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en-US" dirty="0"/>
              <a:t> configuration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Loading </a:t>
            </a:r>
            <a:r>
              <a:rPr lang="en-US" dirty="0"/>
              <a:t>fonts is </a:t>
            </a: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loading other </a:t>
            </a:r>
            <a:r>
              <a:rPr lang="en-US" b="1" dirty="0">
                <a:solidFill>
                  <a:schemeClr val="bg1"/>
                </a:solidFill>
              </a:rPr>
              <a:t>assets</a:t>
            </a:r>
            <a:r>
              <a:rPr lang="en-US" dirty="0"/>
              <a:t>. You have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browsers</a:t>
            </a:r>
            <a:r>
              <a:rPr lang="en-US" dirty="0"/>
              <a:t> you want to support 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b="1" dirty="0">
                <a:solidFill>
                  <a:schemeClr val="bg1"/>
                </a:solidFill>
              </a:rPr>
              <a:t>techniques</a:t>
            </a:r>
            <a:r>
              <a:rPr lang="en-US" dirty="0"/>
              <a:t> as for </a:t>
            </a:r>
            <a:r>
              <a:rPr lang="en-US" b="1" dirty="0">
                <a:solidFill>
                  <a:schemeClr val="bg1"/>
                </a:solidFill>
              </a:rPr>
              <a:t>images</a:t>
            </a:r>
            <a:r>
              <a:rPr lang="en-US" dirty="0"/>
              <a:t> apply. </a:t>
            </a:r>
            <a:r>
              <a:rPr lang="en-US" dirty="0" smtClean="0"/>
              <a:t>You </a:t>
            </a:r>
            <a:r>
              <a:rPr lang="en-US" dirty="0"/>
              <a:t>can choose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inline</a:t>
            </a:r>
            <a:r>
              <a:rPr lang="en-US" dirty="0" smtClean="0"/>
              <a:t> </a:t>
            </a:r>
            <a:r>
              <a:rPr lang="en-US" dirty="0"/>
              <a:t>small fonts while bigger ones are </a:t>
            </a:r>
            <a:r>
              <a:rPr lang="en-US" b="1" dirty="0" smtClean="0">
                <a:solidFill>
                  <a:schemeClr val="bg1"/>
                </a:solidFill>
              </a:rPr>
              <a:t>served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153999" cy="5201066"/>
          </a:xfrm>
        </p:spPr>
        <p:txBody>
          <a:bodyPr/>
          <a:lstStyle/>
          <a:p>
            <a:r>
              <a:rPr lang="en-US" dirty="0"/>
              <a:t>If you exclude Opera Mini, all browsers support the </a:t>
            </a:r>
            <a:r>
              <a:rPr lang="en-US" b="1" dirty="0">
                <a:solidFill>
                  <a:schemeClr val="bg1"/>
                </a:solidFill>
              </a:rPr>
              <a:t>.woff</a:t>
            </a:r>
            <a:r>
              <a:rPr lang="en-US" dirty="0"/>
              <a:t> </a:t>
            </a:r>
            <a:r>
              <a:rPr lang="en-US" dirty="0" smtClean="0"/>
              <a:t>format</a:t>
            </a:r>
            <a:r>
              <a:rPr lang="en-US" dirty="0"/>
              <a:t>. Its newer version, </a:t>
            </a:r>
            <a:r>
              <a:rPr lang="en-US" b="1" dirty="0">
                <a:solidFill>
                  <a:schemeClr val="bg1"/>
                </a:solidFill>
              </a:rPr>
              <a:t>.woff2</a:t>
            </a:r>
            <a:r>
              <a:rPr lang="en-US" dirty="0"/>
              <a:t>, is widely supported by modern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browsers </a:t>
            </a:r>
            <a:r>
              <a:rPr lang="en-US" dirty="0"/>
              <a:t>and can be a good </a:t>
            </a:r>
            <a:r>
              <a:rPr lang="en-US" b="1" dirty="0" smtClean="0">
                <a:solidFill>
                  <a:schemeClr val="bg1"/>
                </a:solidFill>
              </a:rPr>
              <a:t>alternative</a:t>
            </a:r>
          </a:p>
          <a:p>
            <a:r>
              <a:rPr lang="en-US" dirty="0"/>
              <a:t>Going with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format, you can use a similar setup as for </a:t>
            </a:r>
            <a:r>
              <a:rPr lang="en-US" b="1" dirty="0">
                <a:solidFill>
                  <a:schemeClr val="bg1"/>
                </a:solidFill>
              </a:rPr>
              <a:t>images</a:t>
            </a:r>
            <a:r>
              <a:rPr lang="en-US" dirty="0"/>
              <a:t> and rely on both </a:t>
            </a:r>
            <a:r>
              <a:rPr lang="en-US" b="1" dirty="0">
                <a:solidFill>
                  <a:schemeClr val="bg1"/>
                </a:solidFill>
              </a:rPr>
              <a:t>file-loader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url-loader</a:t>
            </a:r>
            <a:r>
              <a:rPr lang="en-US" dirty="0"/>
              <a:t> while using the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347346" y="4225774"/>
            <a:ext cx="4686311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/\.woff$/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loader: "</a:t>
            </a:r>
            <a:r>
              <a:rPr lang="en-US" sz="2100" dirty="0">
                <a:solidFill>
                  <a:schemeClr val="bg1"/>
                </a:solidFill>
              </a:rPr>
              <a:t>url-loader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options: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limit: </a:t>
            </a:r>
            <a:r>
              <a:rPr lang="en-US" sz="2100" dirty="0">
                <a:solidFill>
                  <a:schemeClr val="bg1"/>
                </a:solidFill>
              </a:rPr>
              <a:t>50000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...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more elaborate approach to achieve a similar result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includes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smtClean="0">
                <a:solidFill>
                  <a:schemeClr val="bg1"/>
                </a:solidFill>
              </a:rPr>
              <a:t>woff2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others would be to end up with the code as below: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One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7447" y="2836983"/>
            <a:ext cx="7681920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 test</a:t>
            </a:r>
            <a:r>
              <a:rPr lang="en-US" sz="2100" dirty="0">
                <a:solidFill>
                  <a:schemeClr val="tx1"/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/\.(woff|woff2)(\?v=\d+\.\d+\.\d+)?$/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loader: "</a:t>
            </a:r>
            <a:r>
              <a:rPr lang="en-US" sz="2100" dirty="0">
                <a:solidFill>
                  <a:schemeClr val="bg1"/>
                </a:solidFill>
              </a:rPr>
              <a:t>url-loader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options: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	limit: </a:t>
            </a:r>
            <a:r>
              <a:rPr lang="en-US" sz="2100" dirty="0" smtClean="0">
                <a:solidFill>
                  <a:schemeClr val="bg1"/>
                </a:solidFill>
              </a:rPr>
              <a:t>50000</a:t>
            </a:r>
            <a:r>
              <a:rPr lang="en-US" sz="2100" dirty="0" smtClean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	mimetype</a:t>
            </a:r>
            <a:r>
              <a:rPr lang="en-US" sz="2100" dirty="0">
                <a:solidFill>
                  <a:schemeClr val="tx1"/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"application/font-woff"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	name</a:t>
            </a:r>
            <a:r>
              <a:rPr lang="en-US" sz="2100" dirty="0">
                <a:solidFill>
                  <a:schemeClr val="tx1"/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"./fonts/[name].[ext]"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},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39270" y="2516258"/>
            <a:ext cx="2371773" cy="531128"/>
          </a:xfrm>
          <a:prstGeom prst="wedgeRoundRectCallout">
            <a:avLst>
              <a:gd name="adj1" fmla="val -33918"/>
              <a:gd name="adj2" fmla="val 932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woff2</a:t>
            </a:r>
            <a:endParaRPr lang="en-US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997092" y="3602251"/>
            <a:ext cx="3048938" cy="724820"/>
          </a:xfrm>
          <a:prstGeom prst="wedgeRoundRectCallout">
            <a:avLst>
              <a:gd name="adj1" fmla="val -77863"/>
              <a:gd name="adj2" fmla="val 107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that it emits separate files</a:t>
            </a:r>
            <a:endParaRPr lang="en-US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90402" y="4571079"/>
            <a:ext cx="3048938" cy="724820"/>
          </a:xfrm>
          <a:prstGeom prst="wedgeRoundRectCallout">
            <a:avLst>
              <a:gd name="adj1" fmla="val 54953"/>
              <a:gd name="adj2" fmla="val 132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url-loader sets mimetype if it's passed</a:t>
            </a:r>
            <a:endParaRPr lang="en-US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731885" y="4456879"/>
            <a:ext cx="3048938" cy="724820"/>
          </a:xfrm>
          <a:prstGeom prst="wedgeRoundRectCallout">
            <a:avLst>
              <a:gd name="adj1" fmla="val -69294"/>
              <a:gd name="adj2" fmla="val 24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this it drives it from the file extension</a:t>
            </a:r>
            <a:endParaRPr lang="en-US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83985" y="5917707"/>
            <a:ext cx="2382429" cy="724820"/>
          </a:xfrm>
          <a:prstGeom prst="wedgeRoundRectCallout">
            <a:avLst>
              <a:gd name="adj1" fmla="val -66616"/>
              <a:gd name="adj2" fmla="val -1061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below fonts directory</a:t>
            </a:r>
            <a:endParaRPr lang="en-US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to make sure the site </a:t>
            </a:r>
            <a:r>
              <a:rPr lang="en-US" b="1" dirty="0">
                <a:solidFill>
                  <a:schemeClr val="bg1"/>
                </a:solidFill>
              </a:rPr>
              <a:t>looks good</a:t>
            </a:r>
            <a:r>
              <a:rPr lang="en-US" dirty="0"/>
              <a:t> on a </a:t>
            </a:r>
            <a:r>
              <a:rPr lang="en-US" b="1" dirty="0" smtClean="0">
                <a:solidFill>
                  <a:schemeClr val="bg1"/>
                </a:solidFill>
              </a:rPr>
              <a:t>maximum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amount </a:t>
            </a:r>
            <a:r>
              <a:rPr lang="en-US" dirty="0"/>
              <a:t>of browsers, you can use </a:t>
            </a:r>
            <a:r>
              <a:rPr lang="en-US" b="1" dirty="0">
                <a:solidFill>
                  <a:schemeClr val="bg1"/>
                </a:solidFill>
              </a:rPr>
              <a:t>file-loader</a:t>
            </a:r>
            <a:r>
              <a:rPr lang="en-US" dirty="0"/>
              <a:t> and forget </a:t>
            </a:r>
            <a:r>
              <a:rPr lang="en-US" dirty="0" smtClean="0"/>
              <a:t>about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inlining</a:t>
            </a:r>
          </a:p>
          <a:p>
            <a:r>
              <a:rPr lang="en-US" dirty="0" smtClean="0"/>
              <a:t>It's </a:t>
            </a:r>
            <a:r>
              <a:rPr lang="en-US" dirty="0"/>
              <a:t>a trade-off as you get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en-US" dirty="0"/>
              <a:t> requests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Multiple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419" y="3916924"/>
            <a:ext cx="5967977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/\.(ttf|eot|woff|woff2)$/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loader: "</a:t>
            </a:r>
            <a:r>
              <a:rPr lang="en-US" sz="2100" dirty="0">
                <a:solidFill>
                  <a:schemeClr val="bg1"/>
                </a:solidFill>
              </a:rPr>
              <a:t>file-loader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options: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name: "</a:t>
            </a:r>
            <a:r>
              <a:rPr lang="en-US" sz="2100" dirty="0">
                <a:solidFill>
                  <a:schemeClr val="bg1"/>
                </a:solidFill>
              </a:rPr>
              <a:t>fonts/[name].[ext]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 . .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5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way you write your CSS definition </a:t>
            </a:r>
            <a:r>
              <a:rPr lang="en-US" b="1" dirty="0" smtClean="0">
                <a:solidFill>
                  <a:schemeClr val="bg1"/>
                </a:solidFill>
              </a:rPr>
              <a:t>matters</a:t>
            </a:r>
          </a:p>
          <a:p>
            <a:r>
              <a:rPr lang="en-US" dirty="0"/>
              <a:t>To make sure you are getting the </a:t>
            </a:r>
            <a:r>
              <a:rPr lang="en-US" b="1" dirty="0">
                <a:solidFill>
                  <a:schemeClr val="bg1"/>
                </a:solidFill>
              </a:rPr>
              <a:t>benefit</a:t>
            </a:r>
            <a:r>
              <a:rPr lang="en-US" dirty="0"/>
              <a:t> from the newer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formats</a:t>
            </a:r>
            <a:r>
              <a:rPr lang="en-US" dirty="0"/>
              <a:t>, they should become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59366" y="3593758"/>
            <a:ext cx="9480167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@</a:t>
            </a:r>
            <a:r>
              <a:rPr lang="en-US" sz="2100" dirty="0">
                <a:solidFill>
                  <a:schemeClr val="bg1"/>
                </a:solidFill>
              </a:rPr>
              <a:t>font-face</a:t>
            </a:r>
            <a:r>
              <a:rPr lang="en-US" sz="2100" dirty="0">
                <a:solidFill>
                  <a:schemeClr val="tx1"/>
                </a:solidFill>
              </a:rPr>
              <a:t>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font-family: "</a:t>
            </a:r>
            <a:r>
              <a:rPr lang="en-US" sz="2100" dirty="0">
                <a:solidFill>
                  <a:schemeClr val="bg1"/>
                </a:solidFill>
              </a:rPr>
              <a:t>myfontfamily</a:t>
            </a:r>
            <a:r>
              <a:rPr lang="en-US" sz="2100" dirty="0">
                <a:solidFill>
                  <a:schemeClr val="tx1"/>
                </a:solidFill>
              </a:rPr>
              <a:t>";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src: url("./fonts/myfontfile.woff2") format("</a:t>
            </a:r>
            <a:r>
              <a:rPr lang="en-US" sz="2100" dirty="0">
                <a:solidFill>
                  <a:schemeClr val="bg1"/>
                </a:solidFill>
              </a:rPr>
              <a:t>woff2</a:t>
            </a:r>
            <a:r>
              <a:rPr lang="en-US" sz="2100" dirty="0">
                <a:solidFill>
                  <a:schemeClr val="tx1"/>
                </a:solidFill>
              </a:rPr>
              <a:t>"),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url("./fonts/</a:t>
            </a:r>
            <a:r>
              <a:rPr lang="en-US" sz="2100" dirty="0" err="1">
                <a:solidFill>
                  <a:schemeClr val="tx1"/>
                </a:solidFill>
              </a:rPr>
              <a:t>myfontfile.woff</a:t>
            </a:r>
            <a:r>
              <a:rPr lang="en-US" sz="2100" dirty="0">
                <a:solidFill>
                  <a:schemeClr val="tx1"/>
                </a:solidFill>
              </a:rPr>
              <a:t>") format("</a:t>
            </a:r>
            <a:r>
              <a:rPr lang="en-US" sz="2100" dirty="0">
                <a:solidFill>
                  <a:schemeClr val="bg1"/>
                </a:solidFill>
              </a:rPr>
              <a:t>woff</a:t>
            </a:r>
            <a:r>
              <a:rPr lang="en-US" sz="2100" dirty="0">
                <a:solidFill>
                  <a:schemeClr val="tx1"/>
                </a:solidFill>
              </a:rPr>
              <a:t>"),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url("./fonts/myfontfile.eot") format("</a:t>
            </a:r>
            <a:r>
              <a:rPr lang="en-US" sz="2100" dirty="0">
                <a:solidFill>
                  <a:schemeClr val="bg1"/>
                </a:solidFill>
              </a:rPr>
              <a:t>embedded-</a:t>
            </a:r>
            <a:r>
              <a:rPr lang="en-US" sz="2100" dirty="0" err="1">
                <a:solidFill>
                  <a:schemeClr val="bg1"/>
                </a:solidFill>
              </a:rPr>
              <a:t>opentype</a:t>
            </a:r>
            <a:r>
              <a:rPr lang="en-US" sz="2100" dirty="0">
                <a:solidFill>
                  <a:schemeClr val="tx1"/>
                </a:solidFill>
              </a:rPr>
              <a:t>"),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url("./fonts/myfontfile.ttf") format("</a:t>
            </a:r>
            <a:r>
              <a:rPr lang="en-US" sz="2100" dirty="0">
                <a:solidFill>
                  <a:schemeClr val="bg1"/>
                </a:solidFill>
              </a:rPr>
              <a:t>truetype</a:t>
            </a:r>
            <a:r>
              <a:rPr lang="en-US" sz="2100" dirty="0">
                <a:solidFill>
                  <a:schemeClr val="tx1"/>
                </a:solidFill>
              </a:rPr>
              <a:t>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</a:t>
            </a:r>
            <a:r>
              <a:rPr lang="en-US" sz="2100" i="1" dirty="0">
                <a:solidFill>
                  <a:schemeClr val="accent3"/>
                </a:solidFill>
              </a:rPr>
              <a:t>/* Add other formats as you see fit */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 doesn't handle styling out of the box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</a:t>
            </a:r>
            <a:r>
              <a:rPr lang="en-US" b="1" dirty="0">
                <a:solidFill>
                  <a:schemeClr val="bg1"/>
                </a:solidFill>
              </a:rPr>
              <a:t>handle styling</a:t>
            </a:r>
            <a:r>
              <a:rPr lang="en-US" dirty="0"/>
              <a:t> in Webpack, you </a:t>
            </a:r>
            <a:r>
              <a:rPr lang="en-US" dirty="0" smtClean="0"/>
              <a:t>have to use </a:t>
            </a:r>
            <a:r>
              <a:rPr lang="en-US" b="1" dirty="0" smtClean="0">
                <a:solidFill>
                  <a:schemeClr val="bg1"/>
                </a:solidFill>
              </a:rPr>
              <a:t>loaders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r>
              <a:rPr lang="en-US" dirty="0" smtClean="0"/>
              <a:t>When a change is made to the CSS Webpack </a:t>
            </a:r>
            <a:r>
              <a:rPr lang="en-US" b="1" dirty="0">
                <a:solidFill>
                  <a:schemeClr val="bg1"/>
                </a:solidFill>
              </a:rPr>
              <a:t>doesn't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force</a:t>
            </a:r>
            <a:r>
              <a:rPr lang="en-US" dirty="0" smtClean="0"/>
              <a:t> a full </a:t>
            </a:r>
            <a:r>
              <a:rPr lang="en-US" b="1" dirty="0">
                <a:solidFill>
                  <a:schemeClr val="bg1"/>
                </a:solidFill>
              </a:rPr>
              <a:t>refresh</a:t>
            </a:r>
            <a:r>
              <a:rPr lang="en-US" dirty="0" smtClean="0"/>
              <a:t>. It can patch the CSS without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file-loader</a:t>
            </a:r>
            <a:r>
              <a:rPr lang="en-US" dirty="0"/>
              <a:t> allows </a:t>
            </a:r>
            <a:r>
              <a:rPr lang="en-US" b="1" dirty="0">
                <a:solidFill>
                  <a:schemeClr val="bg1"/>
                </a:solidFill>
              </a:rPr>
              <a:t>shaping</a:t>
            </a:r>
            <a:r>
              <a:rPr lang="en-US" dirty="0"/>
              <a:t> the </a:t>
            </a:r>
            <a:r>
              <a:rPr lang="en-US" dirty="0" smtClean="0"/>
              <a:t>output</a:t>
            </a:r>
          </a:p>
          <a:p>
            <a:r>
              <a:rPr lang="en-US" dirty="0"/>
              <a:t>This way you can output your fonts below </a:t>
            </a:r>
            <a:r>
              <a:rPr lang="en-US" b="1" dirty="0">
                <a:solidFill>
                  <a:schemeClr val="bg1"/>
                </a:solidFill>
              </a:rPr>
              <a:t>fonts/</a:t>
            </a:r>
            <a:r>
              <a:rPr lang="en-US" dirty="0"/>
              <a:t>, images below </a:t>
            </a:r>
            <a:r>
              <a:rPr lang="en-US" b="1" dirty="0">
                <a:solidFill>
                  <a:schemeClr val="bg1"/>
                </a:solidFill>
              </a:rPr>
              <a:t>images/</a:t>
            </a:r>
            <a:r>
              <a:rPr lang="en-US" dirty="0"/>
              <a:t>, and so on over using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</a:p>
          <a:p>
            <a:r>
              <a:rPr lang="en-US" dirty="0" smtClean="0"/>
              <a:t>It's </a:t>
            </a:r>
            <a:r>
              <a:rPr lang="en-US" dirty="0"/>
              <a:t>possible to manipulate </a:t>
            </a:r>
            <a:r>
              <a:rPr lang="en-US" b="1" dirty="0">
                <a:solidFill>
                  <a:schemeClr val="bg1"/>
                </a:solidFill>
              </a:rPr>
              <a:t>publicPath</a:t>
            </a:r>
            <a:r>
              <a:rPr lang="en-US" dirty="0"/>
              <a:t> and override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per loader definition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file-loader Output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file-loader Output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177138" y="1245111"/>
            <a:ext cx="11818096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</a:t>
            </a:r>
            <a:r>
              <a:rPr lang="en-US" sz="2100" i="1" dirty="0">
                <a:solidFill>
                  <a:schemeClr val="accent3"/>
                </a:solidFill>
              </a:rPr>
              <a:t>// Match woff2 and patterns like .</a:t>
            </a:r>
            <a:r>
              <a:rPr lang="en-US" sz="2100" i="1" dirty="0" err="1">
                <a:solidFill>
                  <a:schemeClr val="accent3"/>
                </a:solidFill>
              </a:rPr>
              <a:t>woff?v</a:t>
            </a:r>
            <a:r>
              <a:rPr lang="en-US" sz="2100" i="1" dirty="0">
                <a:solidFill>
                  <a:schemeClr val="accent3"/>
                </a:solidFill>
              </a:rPr>
              <a:t>=1.1.1.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/\.woff2?(\?v=\d+\.\d+\.\d+)?$/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loader: "url-loader",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options: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limit: 50000,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mimetype: </a:t>
            </a:r>
            <a:r>
              <a:rPr lang="en-US" sz="2100" dirty="0">
                <a:solidFill>
                  <a:schemeClr val="bg1"/>
                </a:solidFill>
              </a:rPr>
              <a:t>"application/font-woff"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name: </a:t>
            </a:r>
            <a:r>
              <a:rPr lang="en-US" sz="2100" dirty="0">
                <a:solidFill>
                  <a:schemeClr val="bg1"/>
                </a:solidFill>
              </a:rPr>
              <a:t>"./fonts/[name].[ext]"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i="1" dirty="0">
                <a:solidFill>
                  <a:schemeClr val="accent3"/>
                </a:solidFill>
              </a:rPr>
              <a:t>// Output below ./fonts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publicPath: </a:t>
            </a:r>
            <a:r>
              <a:rPr lang="en-US" sz="2100" dirty="0">
                <a:solidFill>
                  <a:schemeClr val="bg1"/>
                </a:solidFill>
              </a:rPr>
              <a:t>"../"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i="1" dirty="0">
                <a:solidFill>
                  <a:schemeClr val="accent3"/>
                </a:solidFill>
              </a:rPr>
              <a:t>// Take the directory into account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},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/>
              </a:rPr>
              <a:t>webfonts</a:t>
            </a:r>
            <a:r>
              <a:rPr lang="en-US" dirty="0" smtClean="0">
                <a:hlinkClick r:id="rId2"/>
              </a:rPr>
              <a:t>-loader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Bundles SVG based fonts</a:t>
            </a:r>
          </a:p>
          <a:p>
            <a:r>
              <a:rPr lang="en-US" dirty="0">
                <a:hlinkClick r:id="rId3"/>
              </a:rPr>
              <a:t>google-fonts-webpack-plugin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Downloads </a:t>
            </a:r>
            <a:r>
              <a:rPr lang="en-US" dirty="0"/>
              <a:t>Google Fonts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webpack </a:t>
            </a:r>
            <a:r>
              <a:rPr lang="en-US" dirty="0"/>
              <a:t>build directory or connect to them using a </a:t>
            </a:r>
            <a:r>
              <a:rPr lang="en-US" dirty="0" smtClean="0"/>
              <a:t>CDN</a:t>
            </a:r>
          </a:p>
          <a:p>
            <a:r>
              <a:rPr lang="en-US" dirty="0" err="1">
                <a:hlinkClick r:id="rId4"/>
              </a:rPr>
              <a:t>iconfont</a:t>
            </a:r>
            <a:r>
              <a:rPr lang="en-US" dirty="0">
                <a:hlinkClick r:id="rId4"/>
              </a:rPr>
              <a:t>-webpack-plugin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simplify loading icon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based </a:t>
            </a:r>
            <a:r>
              <a:rPr lang="en-US" dirty="0"/>
              <a:t>fonts. It inlines SVG references within CSS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Font Loaders and 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Exercise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79773" y="1708872"/>
            <a:ext cx="8345874" cy="499716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>
                <a:solidFill>
                  <a:schemeClr val="bg2"/>
                </a:solidFill>
              </a:rPr>
              <a:t>Styling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>
                <a:solidFill>
                  <a:schemeClr val="bg2"/>
                </a:solidFill>
              </a:rPr>
              <a:t>To load CSS, you need to use </a:t>
            </a:r>
            <a:r>
              <a:rPr lang="en-US" sz="2500" b="1" dirty="0">
                <a:solidFill>
                  <a:schemeClr val="bg1"/>
                </a:solidFill>
              </a:rPr>
              <a:t>css-loader</a:t>
            </a:r>
            <a:r>
              <a:rPr lang="en-US" sz="2500" dirty="0">
                <a:solidFill>
                  <a:schemeClr val="bg2"/>
                </a:solidFill>
              </a:rPr>
              <a:t> and </a:t>
            </a:r>
            <a:r>
              <a:rPr lang="en-US" sz="2500" dirty="0" smtClean="0">
                <a:solidFill>
                  <a:schemeClr val="bg2"/>
                </a:solidFill>
              </a:rPr>
              <a:t/>
            </a:r>
            <a:br>
              <a:rPr lang="en-US" sz="2500" dirty="0" smtClean="0">
                <a:solidFill>
                  <a:schemeClr val="bg2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style-loader</a:t>
            </a:r>
            <a:endParaRPr lang="en-US" sz="25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>
                <a:solidFill>
                  <a:schemeClr val="bg2"/>
                </a:solidFill>
              </a:rPr>
              <a:t>Separating CSS to a file of its own avoids </a:t>
            </a:r>
            <a:r>
              <a:rPr lang="en-US" sz="2500" b="1" dirty="0">
                <a:solidFill>
                  <a:schemeClr val="bg1"/>
                </a:solidFill>
              </a:rPr>
              <a:t>FOUC</a:t>
            </a:r>
            <a:r>
              <a:rPr lang="en-US" sz="2500" dirty="0" smtClean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 err="1" smtClean="0">
                <a:solidFill>
                  <a:schemeClr val="bg2"/>
                </a:solidFill>
              </a:rPr>
              <a:t>PurifyCSS</a:t>
            </a:r>
            <a:r>
              <a:rPr lang="en-US" sz="2500" dirty="0">
                <a:solidFill>
                  <a:schemeClr val="bg2"/>
                </a:solidFill>
              </a:rPr>
              <a:t> is a tool that </a:t>
            </a:r>
            <a:r>
              <a:rPr lang="en-US" sz="2500" b="1" dirty="0">
                <a:solidFill>
                  <a:schemeClr val="bg1"/>
                </a:solidFill>
              </a:rPr>
              <a:t>eliminates</a:t>
            </a:r>
            <a:r>
              <a:rPr lang="en-US" sz="2500" dirty="0" smtClean="0">
                <a:solidFill>
                  <a:schemeClr val="bg2"/>
                </a:solidFill>
              </a:rPr>
              <a:t> CSS </a:t>
            </a:r>
            <a:r>
              <a:rPr lang="en-US" sz="2500" dirty="0">
                <a:solidFill>
                  <a:schemeClr val="bg2"/>
                </a:solidFill>
              </a:rPr>
              <a:t>this by </a:t>
            </a:r>
            <a:r>
              <a:rPr lang="en-US" sz="2500" b="1" dirty="0">
                <a:solidFill>
                  <a:schemeClr val="bg1"/>
                </a:solidFill>
              </a:rPr>
              <a:t>analyzing</a:t>
            </a:r>
            <a:r>
              <a:rPr lang="en-US" sz="2500" dirty="0" smtClean="0">
                <a:solidFill>
                  <a:schemeClr val="bg2"/>
                </a:solidFill>
              </a:rPr>
              <a:t> </a:t>
            </a:r>
            <a:br>
              <a:rPr lang="en-US" sz="2500" dirty="0" smtClean="0">
                <a:solidFill>
                  <a:schemeClr val="bg2"/>
                </a:solidFill>
              </a:rPr>
            </a:br>
            <a:r>
              <a:rPr lang="en-US" sz="2500" dirty="0" smtClean="0">
                <a:solidFill>
                  <a:schemeClr val="bg2"/>
                </a:solidFill>
              </a:rPr>
              <a:t>files</a:t>
            </a:r>
            <a:endParaRPr lang="en-US" sz="25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 smtClean="0">
                <a:solidFill>
                  <a:schemeClr val="bg2"/>
                </a:solidFill>
              </a:rPr>
              <a:t>Autoprefixnig</a:t>
            </a:r>
          </a:p>
          <a:p>
            <a:pPr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 smtClean="0">
                <a:solidFill>
                  <a:schemeClr val="bg2"/>
                </a:solidFill>
              </a:rPr>
              <a:t>Loading </a:t>
            </a:r>
            <a:r>
              <a:rPr lang="en-US" sz="2500" dirty="0">
                <a:solidFill>
                  <a:schemeClr val="bg2"/>
                </a:solidFill>
              </a:rPr>
              <a:t>Assets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>
                <a:solidFill>
                  <a:schemeClr val="bg2"/>
                </a:solidFill>
              </a:rPr>
              <a:t>Webpack allows you to </a:t>
            </a:r>
            <a:r>
              <a:rPr lang="en-US" sz="2500" b="1" dirty="0">
                <a:solidFill>
                  <a:schemeClr val="bg1"/>
                </a:solidFill>
              </a:rPr>
              <a:t>inline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en-US" sz="2500" b="1" dirty="0">
                <a:solidFill>
                  <a:schemeClr val="bg1"/>
                </a:solidFill>
              </a:rPr>
              <a:t>images</a:t>
            </a:r>
            <a:r>
              <a:rPr lang="en-US" sz="2500" dirty="0">
                <a:solidFill>
                  <a:schemeClr val="bg2"/>
                </a:solidFill>
              </a:rPr>
              <a:t> within your </a:t>
            </a:r>
            <a:r>
              <a:rPr lang="en-US" sz="2500" dirty="0" smtClean="0">
                <a:solidFill>
                  <a:schemeClr val="bg2"/>
                </a:solidFill>
              </a:rPr>
              <a:t/>
            </a:r>
            <a:br>
              <a:rPr lang="en-US" sz="2500" dirty="0" smtClean="0">
                <a:solidFill>
                  <a:schemeClr val="bg2"/>
                </a:solidFill>
              </a:rPr>
            </a:br>
            <a:r>
              <a:rPr lang="en-US" sz="2500" b="1" dirty="0" smtClean="0">
                <a:solidFill>
                  <a:schemeClr val="bg1"/>
                </a:solidFill>
              </a:rPr>
              <a:t>bundles</a:t>
            </a:r>
            <a:r>
              <a:rPr lang="en-US" sz="2500" dirty="0" smtClean="0">
                <a:solidFill>
                  <a:schemeClr val="bg2"/>
                </a:solidFill>
              </a:rPr>
              <a:t> when needed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2500" dirty="0">
                <a:solidFill>
                  <a:schemeClr val="bg2"/>
                </a:solidFill>
              </a:rPr>
              <a:t>Loading </a:t>
            </a:r>
            <a:r>
              <a:rPr lang="en-US" sz="2500" b="1" dirty="0">
                <a:solidFill>
                  <a:schemeClr val="bg1"/>
                </a:solidFill>
              </a:rPr>
              <a:t>fonts</a:t>
            </a:r>
            <a:r>
              <a:rPr lang="en-US" sz="2500" dirty="0">
                <a:solidFill>
                  <a:schemeClr val="bg2"/>
                </a:solidFill>
              </a:rPr>
              <a:t> is similar to loading other </a:t>
            </a:r>
            <a:r>
              <a:rPr lang="en-US" sz="2500" b="1" dirty="0" smtClean="0">
                <a:solidFill>
                  <a:schemeClr val="bg1"/>
                </a:solidFill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https://softuni.bg/trainings/2469/webpack-4-august-2019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7118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load CSS, you need to use </a:t>
            </a:r>
            <a:r>
              <a:rPr lang="en-US" b="1" dirty="0">
                <a:solidFill>
                  <a:schemeClr val="bg1"/>
                </a:solidFill>
              </a:rPr>
              <a:t>css-loader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style-loader</a:t>
            </a:r>
            <a:r>
              <a:rPr lang="en-US" dirty="0" smtClean="0"/>
              <a:t>  or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MiniCssExtractPlugin</a:t>
            </a:r>
            <a:r>
              <a:rPr lang="en-US" dirty="0" smtClean="0"/>
              <a:t> </a:t>
            </a:r>
          </a:p>
          <a:p>
            <a:r>
              <a:rPr lang="en-US" dirty="0"/>
              <a:t>Without having an entry pointing to </a:t>
            </a:r>
            <a:r>
              <a:rPr lang="en-US" dirty="0" smtClean="0"/>
              <a:t>the .css file </a:t>
            </a:r>
            <a:r>
              <a:rPr lang="en-US" dirty="0"/>
              <a:t>somehow,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webpack </a:t>
            </a:r>
            <a:r>
              <a:rPr lang="en-US" dirty="0"/>
              <a:t>is not able to find </a:t>
            </a:r>
            <a:r>
              <a:rPr lang="en-US" dirty="0" smtClean="0"/>
              <a:t>it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/main.css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src</a:t>
            </a:r>
            <a:r>
              <a:rPr lang="en-US" dirty="0"/>
              <a:t>/index.js</a:t>
            </a:r>
            <a:endParaRPr lang="en-US" dirty="0" smtClean="0"/>
          </a:p>
          <a:p>
            <a:pPr marL="1218438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57828" y="3759168"/>
            <a:ext cx="582721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body </a:t>
            </a:r>
            <a:r>
              <a:rPr lang="en-US" sz="2000" dirty="0" smtClean="0">
                <a:solidFill>
                  <a:schemeClr val="tx1"/>
                </a:solidFill>
              </a:rPr>
              <a:t>{ background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cornsilk</a:t>
            </a:r>
            <a:r>
              <a:rPr lang="en-US" sz="2000" dirty="0" smtClean="0">
                <a:solidFill>
                  <a:schemeClr val="tx1"/>
                </a:solidFill>
              </a:rPr>
              <a:t>; 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57828" y="5519557"/>
            <a:ext cx="5827212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import "./main.css</a:t>
            </a:r>
            <a:r>
              <a:rPr lang="en-US" sz="2000" dirty="0" smtClean="0">
                <a:solidFill>
                  <a:schemeClr val="tx1"/>
                </a:solidFill>
              </a:rPr>
              <a:t>";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355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Less</a:t>
            </a:r>
            <a:r>
              <a:rPr lang="en-US" dirty="0"/>
              <a:t> is a CSS processor packed with </a:t>
            </a:r>
            <a:r>
              <a:rPr lang="en-US" dirty="0" smtClean="0"/>
              <a:t>functionality</a:t>
            </a:r>
          </a:p>
          <a:p>
            <a:r>
              <a:rPr lang="en-US" dirty="0"/>
              <a:t>Using Less doesn't take a lot of effort through webpack 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less-loader</a:t>
            </a:r>
            <a:r>
              <a:rPr lang="en-US" dirty="0"/>
              <a:t> deals with the heavy </a:t>
            </a:r>
            <a:r>
              <a:rPr lang="en-US" dirty="0" smtClean="0"/>
              <a:t>lifting</a:t>
            </a:r>
          </a:p>
          <a:p>
            <a:r>
              <a:rPr lang="en-US" dirty="0"/>
              <a:t> You should install </a:t>
            </a:r>
            <a:r>
              <a:rPr lang="en-US" dirty="0" smtClean="0">
                <a:hlinkClick r:id="rId4"/>
              </a:rPr>
              <a:t>Less</a:t>
            </a:r>
            <a:r>
              <a:rPr lang="en-US" dirty="0"/>
              <a:t> as well given it's a peer dependency of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less-loader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66" y="3796658"/>
            <a:ext cx="4518934" cy="25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loader supports Less plugins, source maps, and so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Installing </a:t>
            </a:r>
            <a:r>
              <a:rPr lang="en-US" b="1" dirty="0" smtClean="0">
                <a:solidFill>
                  <a:schemeClr val="bg1"/>
                </a:solidFill>
              </a:rPr>
              <a:t>less-loader</a:t>
            </a:r>
          </a:p>
          <a:p>
            <a:endParaRPr lang="en-US" dirty="0" smtClean="0"/>
          </a:p>
          <a:p>
            <a:r>
              <a:rPr lang="en-US" dirty="0" smtClean="0"/>
              <a:t>Minimal configuration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85844" y="2580629"/>
            <a:ext cx="5827212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 smtClean="0">
                <a:solidFill>
                  <a:schemeClr val="bg1"/>
                </a:solidFill>
              </a:rPr>
              <a:t>less-loader </a:t>
            </a:r>
            <a:r>
              <a:rPr lang="en-US" sz="2100" dirty="0" smtClean="0">
                <a:solidFill>
                  <a:schemeClr val="tx1"/>
                </a:solidFill>
              </a:rPr>
              <a:t>--</a:t>
            </a:r>
            <a:r>
              <a:rPr lang="en-US" sz="2100" dirty="0">
                <a:solidFill>
                  <a:schemeClr val="tx1"/>
                </a:solidFill>
              </a:rPr>
              <a:t>save-dev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85844" y="4036282"/>
            <a:ext cx="582721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/\.less$/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["style-loader</a:t>
            </a:r>
            <a:r>
              <a:rPr lang="en-US" sz="2100" dirty="0" smtClean="0">
                <a:solidFill>
                  <a:schemeClr val="tx1"/>
                </a:solidFill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tx1"/>
                </a:solidFill>
              </a:rPr>
              <a:t>"</a:t>
            </a:r>
            <a:r>
              <a:rPr lang="en-US" sz="2100" dirty="0">
                <a:solidFill>
                  <a:schemeClr val="tx1"/>
                </a:solidFill>
              </a:rPr>
              <a:t>css-loader", </a:t>
            </a:r>
            <a:endParaRPr lang="en-US" sz="21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tx1"/>
                </a:solidFill>
              </a:rPr>
              <a:t>"</a:t>
            </a:r>
            <a:r>
              <a:rPr lang="en-US" sz="2100" dirty="0">
                <a:solidFill>
                  <a:schemeClr val="bg1"/>
                </a:solidFill>
              </a:rPr>
              <a:t>less-loader</a:t>
            </a:r>
            <a:r>
              <a:rPr lang="en-US" sz="2100" dirty="0">
                <a:solidFill>
                  <a:schemeClr val="tx1"/>
                </a:solidFill>
              </a:rPr>
              <a:t>"],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346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Sass</a:t>
            </a:r>
            <a:r>
              <a:rPr lang="en-US" dirty="0"/>
              <a:t> is a widely used CSS </a:t>
            </a:r>
            <a:r>
              <a:rPr lang="en-US" b="1" dirty="0">
                <a:solidFill>
                  <a:schemeClr val="bg1"/>
                </a:solidFill>
              </a:rPr>
              <a:t>preprocessor</a:t>
            </a:r>
            <a:r>
              <a:rPr lang="en-US" dirty="0" smtClean="0"/>
              <a:t> - you should use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sass-loader</a:t>
            </a:r>
            <a:r>
              <a:rPr lang="en-US" dirty="0" smtClean="0"/>
              <a:t> with it</a:t>
            </a:r>
          </a:p>
          <a:p>
            <a:r>
              <a:rPr lang="en-US" dirty="0" smtClean="0"/>
              <a:t>Install </a:t>
            </a:r>
            <a:r>
              <a:rPr lang="en-US" b="1" dirty="0" smtClean="0">
                <a:solidFill>
                  <a:schemeClr val="bg1"/>
                </a:solidFill>
              </a:rPr>
              <a:t>node-sas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 smtClean="0"/>
              <a:t>, </a:t>
            </a:r>
            <a:r>
              <a:rPr lang="en-US" dirty="0"/>
              <a:t>as it's a peer </a:t>
            </a:r>
            <a:r>
              <a:rPr lang="en-US" b="1" dirty="0" smtClean="0">
                <a:solidFill>
                  <a:schemeClr val="bg1"/>
                </a:solidFill>
              </a:rPr>
              <a:t>dependency</a:t>
            </a:r>
          </a:p>
          <a:p>
            <a:r>
              <a:rPr lang="en-US" dirty="0" smtClean="0"/>
              <a:t>Webpack configuration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Sass - CSS with superpowers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437" y="4104209"/>
            <a:ext cx="481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/\.scss$/,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["style-loader", </a:t>
            </a:r>
            <a:endParaRPr lang="en-US" sz="21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	"</a:t>
            </a:r>
            <a:r>
              <a:rPr lang="en-US" sz="2100" dirty="0">
                <a:solidFill>
                  <a:schemeClr val="tx1"/>
                </a:solidFill>
              </a:rPr>
              <a:t>css-loader", </a:t>
            </a:r>
            <a:endParaRPr lang="en-US" sz="21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	"</a:t>
            </a:r>
            <a:r>
              <a:rPr lang="en-US" sz="2100" dirty="0">
                <a:solidFill>
                  <a:schemeClr val="bg1"/>
                </a:solidFill>
              </a:rPr>
              <a:t>sass-loader</a:t>
            </a:r>
            <a:r>
              <a:rPr lang="en-US" sz="2100" dirty="0">
                <a:solidFill>
                  <a:schemeClr val="tx1"/>
                </a:solidFill>
              </a:rPr>
              <a:t>"],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31" y="3770604"/>
            <a:ext cx="5180848" cy="29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1966</Words>
  <Application>Microsoft Office PowerPoint</Application>
  <PresentationFormat>Widescreen</PresentationFormat>
  <Paragraphs>533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맑은 고딕</vt:lpstr>
      <vt:lpstr>Arial</vt:lpstr>
      <vt:lpstr>Bahnschrift Light</vt:lpstr>
      <vt:lpstr>BankGothic Lt BT</vt:lpstr>
      <vt:lpstr>Berlin Sans FB Demi</vt:lpstr>
      <vt:lpstr>Calibri</vt:lpstr>
      <vt:lpstr>Consolas</vt:lpstr>
      <vt:lpstr>Wingdings</vt:lpstr>
      <vt:lpstr>Wingdings 2</vt:lpstr>
      <vt:lpstr>1_SoftUni3_1</vt:lpstr>
      <vt:lpstr>Configuration Styles and Assets</vt:lpstr>
      <vt:lpstr>Have a Question?</vt:lpstr>
      <vt:lpstr>Table of Contents</vt:lpstr>
      <vt:lpstr>PowerPoint Presentation</vt:lpstr>
      <vt:lpstr>Loading Styles</vt:lpstr>
      <vt:lpstr>Loading CSS</vt:lpstr>
      <vt:lpstr>Less</vt:lpstr>
      <vt:lpstr>Loading Less</vt:lpstr>
      <vt:lpstr>Loading Sass - CSS with superpowers</vt:lpstr>
      <vt:lpstr>Loading Stylus and Yeticss</vt:lpstr>
      <vt:lpstr>Stylus Configuration</vt:lpstr>
      <vt:lpstr>PostCSS</vt:lpstr>
      <vt:lpstr>cssnext</vt:lpstr>
      <vt:lpstr>Lookups</vt:lpstr>
      <vt:lpstr>Processing css-loader Imports</vt:lpstr>
      <vt:lpstr>Processing Sass files</vt:lpstr>
      <vt:lpstr>Loading from node_modules Directory</vt:lpstr>
      <vt:lpstr>Using Bootstrap through Webpack</vt:lpstr>
      <vt:lpstr>PowerPoint Presentation</vt:lpstr>
      <vt:lpstr>Why to Separate your CSS?</vt:lpstr>
      <vt:lpstr>Managing Styles Outside of JavaScript</vt:lpstr>
      <vt:lpstr>Managing Styles Outside of JavaScript</vt:lpstr>
      <vt:lpstr>PowerPoint Presentation</vt:lpstr>
      <vt:lpstr>PurifyCSS</vt:lpstr>
      <vt:lpstr>Enabling PurifyCSS</vt:lpstr>
      <vt:lpstr>Connecting with Configuration</vt:lpstr>
      <vt:lpstr>PurifyCSS Additional Options</vt:lpstr>
      <vt:lpstr>PurifyCSS Additional Options</vt:lpstr>
      <vt:lpstr>Critical Path Rendering</vt:lpstr>
      <vt:lpstr>Autoprefixing</vt:lpstr>
      <vt:lpstr>Setting Up Autoprefixing</vt:lpstr>
      <vt:lpstr>Connecting with Configuration</vt:lpstr>
      <vt:lpstr>PowerPoint Presentation</vt:lpstr>
      <vt:lpstr>Loading Images</vt:lpstr>
      <vt:lpstr>Integrating Images to the Project</vt:lpstr>
      <vt:lpstr>Attaching to the Configuration</vt:lpstr>
      <vt:lpstr>Loading SVGs</vt:lpstr>
      <vt:lpstr>Useful Loaders</vt:lpstr>
      <vt:lpstr>Optimizing Images</vt:lpstr>
      <vt:lpstr>Utilizing srcset</vt:lpstr>
      <vt:lpstr>Loading Sprites</vt:lpstr>
      <vt:lpstr>Using Placeholders</vt:lpstr>
      <vt:lpstr>Referencing to Images</vt:lpstr>
      <vt:lpstr>PowerPoint Presentation</vt:lpstr>
      <vt:lpstr>Loading Fonts</vt:lpstr>
      <vt:lpstr>Choosing One Format</vt:lpstr>
      <vt:lpstr>Choosing One Format</vt:lpstr>
      <vt:lpstr>Supporting Multiple Formats</vt:lpstr>
      <vt:lpstr>Supporting Multiple Formats</vt:lpstr>
      <vt:lpstr>Manipulating file-loader Output Path</vt:lpstr>
      <vt:lpstr>Manipulating file-loader Output Path</vt:lpstr>
      <vt:lpstr>Other Font Loaders and Plugins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Михаела Милева</cp:lastModifiedBy>
  <cp:revision>151</cp:revision>
  <dcterms:created xsi:type="dcterms:W3CDTF">2018-05-23T13:08:44Z</dcterms:created>
  <dcterms:modified xsi:type="dcterms:W3CDTF">2019-08-20T11:00:43Z</dcterms:modified>
</cp:coreProperties>
</file>