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576" r:id="rId3"/>
    <p:sldId id="276" r:id="rId4"/>
    <p:sldId id="583" r:id="rId5"/>
    <p:sldId id="584" r:id="rId6"/>
    <p:sldId id="585" r:id="rId7"/>
    <p:sldId id="586" r:id="rId8"/>
    <p:sldId id="587" r:id="rId9"/>
    <p:sldId id="588" r:id="rId10"/>
    <p:sldId id="622" r:id="rId11"/>
    <p:sldId id="623" r:id="rId12"/>
    <p:sldId id="624" r:id="rId13"/>
    <p:sldId id="625" r:id="rId14"/>
    <p:sldId id="627" r:id="rId15"/>
    <p:sldId id="594" r:id="rId16"/>
    <p:sldId id="592" r:id="rId17"/>
    <p:sldId id="602" r:id="rId18"/>
    <p:sldId id="611" r:id="rId19"/>
    <p:sldId id="612" r:id="rId20"/>
    <p:sldId id="629" r:id="rId21"/>
    <p:sldId id="628" r:id="rId22"/>
    <p:sldId id="531" r:id="rId23"/>
    <p:sldId id="349" r:id="rId24"/>
    <p:sldId id="528" r:id="rId25"/>
    <p:sldId id="529" r:id="rId26"/>
    <p:sldId id="530" r:id="rId27"/>
    <p:sldId id="405" r:id="rId28"/>
    <p:sldId id="4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818113-0DB9-4EF6-B31D-B90405839A91}">
          <p14:sldIdLst/>
        </p14:section>
        <p14:section name="Intro" id="{709A2BE3-2D0E-4BDF-9E7B-B5B14B6C6981}">
          <p14:sldIdLst>
            <p14:sldId id="274"/>
            <p14:sldId id="576"/>
            <p14:sldId id="276"/>
          </p14:sldIdLst>
        </p14:section>
        <p14:section name="Main Content" id="{BC4A3995-4CED-4320-A673-95328C9C809D}">
          <p14:sldIdLst>
            <p14:sldId id="583"/>
            <p14:sldId id="584"/>
            <p14:sldId id="585"/>
            <p14:sldId id="586"/>
            <p14:sldId id="587"/>
            <p14:sldId id="588"/>
            <p14:sldId id="622"/>
            <p14:sldId id="623"/>
            <p14:sldId id="624"/>
            <p14:sldId id="625"/>
            <p14:sldId id="627"/>
            <p14:sldId id="594"/>
            <p14:sldId id="592"/>
            <p14:sldId id="602"/>
            <p14:sldId id="611"/>
            <p14:sldId id="612"/>
            <p14:sldId id="629"/>
            <p14:sldId id="628"/>
            <p14:sldId id="531"/>
          </p14:sldIdLst>
        </p14:section>
        <p14:section name="Conclusion" id="{10E03AB1-9AA8-4E86-9A64-D741901E50A2}">
          <p14:sldIdLst>
            <p14:sldId id="349"/>
            <p14:sldId id="528"/>
            <p14:sldId id="529"/>
            <p14:sldId id="53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22.8.2019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22-Aug-19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22-Aug-19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ts-loader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pmjs.com/package/awesome-typescript-load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69/webpack-4-august-2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babel-webpack-plugin" TargetMode="External"/><Relationship Id="rId2" Type="http://schemas.openxmlformats.org/officeDocument/2006/relationships/hyperlink" Target="https://www.npmjs.com/package/babel-loade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@babel/preset-env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Scripts and Transpilers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05050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to tell Babel which </a:t>
            </a:r>
            <a:r>
              <a:rPr lang="en-US" b="1" dirty="0" smtClean="0">
                <a:solidFill>
                  <a:schemeClr val="bg1"/>
                </a:solidFill>
              </a:rPr>
              <a:t>browsers</a:t>
            </a:r>
            <a:r>
              <a:rPr lang="en-US" dirty="0" smtClean="0"/>
              <a:t> your app </a:t>
            </a:r>
            <a:r>
              <a:rPr lang="en-US" b="1" dirty="0">
                <a:solidFill>
                  <a:schemeClr val="bg1"/>
                </a:solidFill>
              </a:rPr>
              <a:t>supports</a:t>
            </a:r>
          </a:p>
          <a:p>
            <a:endParaRPr lang="en-US" dirty="0"/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 smtClean="0"/>
              <a:t> with </a:t>
            </a:r>
            <a:r>
              <a:rPr lang="en-US" b="1" dirty="0" err="1" smtClean="0">
                <a:solidFill>
                  <a:schemeClr val="bg1"/>
                </a:solidFill>
              </a:rPr>
              <a:t>browserslists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- Targets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32459" y="1936648"/>
            <a:ext cx="656939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"</a:t>
            </a:r>
            <a:r>
              <a:rPr lang="en-US" sz="2100" dirty="0" smtClean="0">
                <a:solidFill>
                  <a:schemeClr val="bg1"/>
                </a:solidFill>
              </a:rPr>
              <a:t>targets</a:t>
            </a:r>
            <a:r>
              <a:rPr lang="en-US" sz="2100" dirty="0" smtClean="0">
                <a:solidFill>
                  <a:schemeClr val="tx1"/>
                </a:solidFill>
              </a:rPr>
              <a:t>": "&gt; 0.25%, not dead"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}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6254" cy="52010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useBuiltIns</a:t>
            </a:r>
            <a:r>
              <a:rPr lang="en-US" dirty="0" smtClean="0"/>
              <a:t> </a:t>
            </a:r>
            <a:r>
              <a:rPr lang="en-US" dirty="0"/>
              <a:t>configures how @babel/preset-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polyfills</a:t>
            </a:r>
          </a:p>
          <a:p>
            <a:r>
              <a:rPr lang="en-US" dirty="0"/>
              <a:t>When either the usage or entry options are used, </a:t>
            </a:r>
            <a:br>
              <a:rPr lang="en-US" dirty="0"/>
            </a:b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>
                <a:solidFill>
                  <a:schemeClr val="bg1"/>
                </a:solidFill>
              </a:rPr>
              <a:t>babel-preset-</a:t>
            </a:r>
            <a:r>
              <a:rPr lang="en-US" b="1" dirty="0" err="1">
                <a:solidFill>
                  <a:schemeClr val="bg1"/>
                </a:solidFill>
              </a:rPr>
              <a:t>env</a:t>
            </a:r>
            <a:r>
              <a:rPr lang="en-US" dirty="0"/>
              <a:t> will add direct references to </a:t>
            </a:r>
            <a:r>
              <a:rPr lang="en-US" b="1" dirty="0">
                <a:solidFill>
                  <a:schemeClr val="bg1"/>
                </a:solidFill>
              </a:rPr>
              <a:t>core-</a:t>
            </a:r>
            <a:r>
              <a:rPr lang="en-US" b="1" dirty="0" err="1">
                <a:solidFill>
                  <a:schemeClr val="bg1"/>
                </a:solidFill>
              </a:rPr>
              <a:t>js</a:t>
            </a:r>
            <a:r>
              <a:rPr lang="en-US" dirty="0"/>
              <a:t> modules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bare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 smtClean="0"/>
              <a:t> </a:t>
            </a:r>
            <a:r>
              <a:rPr lang="en-US" dirty="0"/>
              <a:t>(or requires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This means </a:t>
            </a:r>
            <a:r>
              <a:rPr lang="en-US" sz="3400" b="1" dirty="0">
                <a:solidFill>
                  <a:schemeClr val="bg1"/>
                </a:solidFill>
              </a:rPr>
              <a:t>core-</a:t>
            </a:r>
            <a:r>
              <a:rPr lang="en-US" sz="3400" b="1" dirty="0" err="1">
                <a:solidFill>
                  <a:schemeClr val="bg1"/>
                </a:solidFill>
              </a:rPr>
              <a:t>js</a:t>
            </a:r>
            <a:r>
              <a:rPr lang="en-US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resolved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itself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needs </a:t>
            </a:r>
            <a:r>
              <a:rPr lang="en-US" dirty="0"/>
              <a:t>to be </a:t>
            </a:r>
            <a:r>
              <a:rPr lang="en-US" b="1" dirty="0">
                <a:solidFill>
                  <a:schemeClr val="bg1"/>
                </a:solidFill>
              </a:rPr>
              <a:t>accessible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@babel/</a:t>
            </a:r>
            <a:r>
              <a:rPr lang="en-US" b="1" dirty="0" err="1">
                <a:solidFill>
                  <a:schemeClr val="bg1"/>
                </a:solidFill>
              </a:rPr>
              <a:t>polyfill</a:t>
            </a:r>
            <a:r>
              <a:rPr lang="en-US" dirty="0"/>
              <a:t> was </a:t>
            </a:r>
            <a:r>
              <a:rPr lang="en-US" b="1" dirty="0">
                <a:solidFill>
                  <a:schemeClr val="bg1"/>
                </a:solidFill>
              </a:rPr>
              <a:t>deprecated</a:t>
            </a:r>
            <a:r>
              <a:rPr lang="en-US" dirty="0"/>
              <a:t> in 7.4.0, we recommend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directly </a:t>
            </a: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core-</a:t>
            </a:r>
            <a:r>
              <a:rPr lang="en-US" b="1" dirty="0" err="1">
                <a:solidFill>
                  <a:schemeClr val="bg1"/>
                </a:solidFill>
              </a:rPr>
              <a:t>js</a:t>
            </a:r>
            <a:r>
              <a:rPr lang="en-US" dirty="0"/>
              <a:t> and setting the version via the </a:t>
            </a:r>
            <a:r>
              <a:rPr lang="en-US" b="1" dirty="0" err="1">
                <a:solidFill>
                  <a:schemeClr val="bg1"/>
                </a:solidFill>
              </a:rPr>
              <a:t>corejs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useBuiltIns 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import "core-</a:t>
            </a:r>
            <a:r>
              <a:rPr lang="en-US" b="1" dirty="0" err="1">
                <a:solidFill>
                  <a:schemeClr val="bg1"/>
                </a:solidFill>
              </a:rPr>
              <a:t>js</a:t>
            </a:r>
            <a:r>
              <a:rPr lang="en-US" b="1" dirty="0">
                <a:solidFill>
                  <a:schemeClr val="bg1"/>
                </a:solidFill>
              </a:rPr>
              <a:t>"; </a:t>
            </a:r>
            <a:r>
              <a:rPr lang="en-US" dirty="0" smtClean="0"/>
              <a:t>or </a:t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import "regenerator-runtime/runtime"; </a:t>
            </a:r>
          </a:p>
          <a:p>
            <a:r>
              <a:rPr lang="en-US" dirty="0" smtClean="0"/>
              <a:t>Once </a:t>
            </a:r>
            <a:r>
              <a:rPr lang="en-US" dirty="0"/>
              <a:t>in your whole app. If you are using </a:t>
            </a:r>
            <a:r>
              <a:rPr lang="en-US" b="1" dirty="0">
                <a:solidFill>
                  <a:schemeClr val="bg1"/>
                </a:solidFill>
              </a:rPr>
              <a:t>@babel/</a:t>
            </a:r>
            <a:r>
              <a:rPr lang="en-US" b="1" dirty="0" err="1">
                <a:solidFill>
                  <a:schemeClr val="bg1"/>
                </a:solidFill>
              </a:rPr>
              <a:t>polyfill</a:t>
            </a:r>
            <a:r>
              <a:rPr lang="en-US" dirty="0"/>
              <a:t>,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already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includes</a:t>
            </a:r>
            <a:r>
              <a:rPr lang="en-US" dirty="0"/>
              <a:t> both </a:t>
            </a:r>
            <a:r>
              <a:rPr lang="en-US" b="1" dirty="0">
                <a:solidFill>
                  <a:schemeClr val="bg1"/>
                </a:solidFill>
              </a:rPr>
              <a:t>core-</a:t>
            </a:r>
            <a:r>
              <a:rPr lang="en-US" b="1" dirty="0" err="1">
                <a:solidFill>
                  <a:schemeClr val="bg1"/>
                </a:solidFill>
              </a:rPr>
              <a:t>js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regenerator-runtime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Importing </a:t>
            </a:r>
            <a:r>
              <a:rPr lang="en-US" dirty="0"/>
              <a:t>it twice will </a:t>
            </a:r>
            <a:r>
              <a:rPr lang="en-US" sz="3398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an </a:t>
            </a:r>
            <a:r>
              <a:rPr lang="en-US" sz="3398" b="1" dirty="0">
                <a:solidFill>
                  <a:schemeClr val="bg1"/>
                </a:solidFill>
              </a:rPr>
              <a:t>error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imports or requires of those packages might cause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98" b="1" dirty="0">
                <a:solidFill>
                  <a:schemeClr val="bg1"/>
                </a:solidFill>
              </a:rPr>
              <a:t>global</a:t>
            </a:r>
            <a:r>
              <a:rPr lang="en-US" dirty="0" smtClean="0"/>
              <a:t> </a:t>
            </a:r>
            <a:r>
              <a:rPr lang="en-US" sz="3398" b="1" dirty="0">
                <a:solidFill>
                  <a:schemeClr val="bg1"/>
                </a:solidFill>
              </a:rPr>
              <a:t>collisions</a:t>
            </a:r>
            <a:r>
              <a:rPr lang="en-US" dirty="0"/>
              <a:t> and other </a:t>
            </a:r>
            <a:r>
              <a:rPr lang="en-US" sz="3398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that are hard to trace.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recommend creating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entry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that only contains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useBuiltIns: 'entry</a:t>
            </a:r>
            <a:r>
              <a:rPr lang="en-US" dirty="0" smtClean="0"/>
              <a:t>'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for polyfills when they are </a:t>
            </a:r>
            <a:r>
              <a:rPr lang="en-US" b="1" dirty="0">
                <a:solidFill>
                  <a:schemeClr val="bg1"/>
                </a:solidFill>
              </a:rPr>
              <a:t>used</a:t>
            </a:r>
            <a:r>
              <a:rPr lang="en-US" dirty="0"/>
              <a:t> in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</a:t>
            </a:r>
            <a:r>
              <a:rPr lang="en-US" dirty="0"/>
              <a:t>. We take advantage of the fact that a </a:t>
            </a:r>
            <a:r>
              <a:rPr lang="en-US" b="1" dirty="0">
                <a:solidFill>
                  <a:schemeClr val="bg1"/>
                </a:solidFill>
              </a:rPr>
              <a:t>bundler</a:t>
            </a:r>
            <a:r>
              <a:rPr lang="en-US" dirty="0"/>
              <a:t> will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</a:t>
            </a:r>
            <a:r>
              <a:rPr lang="en-US" b="1" dirty="0">
                <a:solidFill>
                  <a:schemeClr val="bg1"/>
                </a:solidFill>
              </a:rPr>
              <a:t>polyfill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</a:p>
          <a:p>
            <a:r>
              <a:rPr lang="en-US" dirty="0" smtClean="0"/>
              <a:t>If environment </a:t>
            </a:r>
            <a:r>
              <a:rPr lang="en-US" b="1" dirty="0" smtClean="0">
                <a:solidFill>
                  <a:schemeClr val="bg1"/>
                </a:solidFill>
              </a:rPr>
              <a:t>supports</a:t>
            </a:r>
            <a:r>
              <a:rPr lang="en-US" dirty="0" smtClean="0"/>
              <a:t> it</a:t>
            </a:r>
          </a:p>
          <a:p>
            <a:endParaRPr lang="en-US" dirty="0" smtClean="0"/>
          </a:p>
          <a:p>
            <a:r>
              <a:rPr lang="en-US" dirty="0"/>
              <a:t>If </a:t>
            </a:r>
            <a:r>
              <a:rPr lang="en-US" dirty="0" smtClean="0"/>
              <a:t>environment </a:t>
            </a:r>
            <a:r>
              <a:rPr lang="en-US" b="1" dirty="0" smtClean="0">
                <a:solidFill>
                  <a:schemeClr val="bg1"/>
                </a:solidFill>
              </a:rPr>
              <a:t>doesn't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support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useBuiltIns: 'usage'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32459" y="5292558"/>
            <a:ext cx="6569390" cy="864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bg1"/>
                </a:solidFill>
              </a:rPr>
              <a:t>import </a:t>
            </a:r>
            <a:r>
              <a:rPr lang="en-US" sz="2100" dirty="0">
                <a:solidFill>
                  <a:schemeClr val="bg1"/>
                </a:solidFill>
              </a:rPr>
              <a:t>"core-</a:t>
            </a:r>
            <a:r>
              <a:rPr lang="en-US" sz="2100" dirty="0" err="1">
                <a:solidFill>
                  <a:schemeClr val="bg1"/>
                </a:solidFill>
              </a:rPr>
              <a:t>js</a:t>
            </a:r>
            <a:r>
              <a:rPr lang="en-US" sz="2100" dirty="0">
                <a:solidFill>
                  <a:schemeClr val="bg1"/>
                </a:solidFill>
              </a:rPr>
              <a:t>/modules/</a:t>
            </a:r>
            <a:r>
              <a:rPr lang="en-US" sz="2100" dirty="0" err="1">
                <a:solidFill>
                  <a:schemeClr val="bg1"/>
                </a:solidFill>
              </a:rPr>
              <a:t>es.promise</a:t>
            </a:r>
            <a:r>
              <a:rPr lang="en-US" sz="2100" dirty="0">
                <a:solidFill>
                  <a:schemeClr val="bg1"/>
                </a:solidFill>
              </a:rPr>
              <a:t>";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chemeClr val="tx1"/>
                </a:solidFill>
              </a:rPr>
              <a:t>var</a:t>
            </a:r>
            <a:r>
              <a:rPr lang="en-US" sz="2100" dirty="0">
                <a:solidFill>
                  <a:schemeClr val="tx1"/>
                </a:solidFill>
              </a:rPr>
              <a:t> a = new Promise();</a:t>
            </a:r>
            <a:endParaRPr lang="en-US" sz="21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32459" y="3707598"/>
            <a:ext cx="656939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err="1" smtClean="0">
                <a:solidFill>
                  <a:schemeClr val="tx1"/>
                </a:solidFill>
              </a:rPr>
              <a:t>var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a = new Promise();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@babel/preset-react</a:t>
            </a:r>
          </a:p>
          <a:p>
            <a:pPr lvl="1"/>
            <a:r>
              <a:rPr lang="en-US" dirty="0" smtClean="0"/>
              <a:t>Installation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Preset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98381" y="4759140"/>
            <a:ext cx="7402138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"presets": ["</a:t>
            </a:r>
            <a:r>
              <a:rPr lang="en-US" sz="2100" dirty="0">
                <a:solidFill>
                  <a:schemeClr val="bg1"/>
                </a:solidFill>
              </a:rPr>
              <a:t>@babel/preset-react</a:t>
            </a:r>
            <a:r>
              <a:rPr lang="en-US" sz="2100" dirty="0">
                <a:solidFill>
                  <a:schemeClr val="tx1"/>
                </a:solidFill>
              </a:rPr>
              <a:t>"]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}</a:t>
            </a:r>
            <a:endParaRPr lang="en-US" sz="21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98381" y="2706995"/>
            <a:ext cx="7402138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--save-dev </a:t>
            </a:r>
            <a:r>
              <a:rPr lang="en-US" sz="2100" dirty="0">
                <a:solidFill>
                  <a:schemeClr val="bg1"/>
                </a:solidFill>
              </a:rPr>
              <a:t>@babel/preset-react</a:t>
            </a:r>
            <a:endParaRPr lang="en-US" sz="21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Preset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33" y="859572"/>
            <a:ext cx="3583996" cy="35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2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en-US" dirty="0"/>
              <a:t>Microsoft's </a:t>
            </a:r>
            <a:r>
              <a:rPr lang="en-US" dirty="0">
                <a:hlinkClick r:id="rId2"/>
              </a:rPr>
              <a:t>TypeScript</a:t>
            </a:r>
            <a:r>
              <a:rPr lang="en-US" dirty="0"/>
              <a:t> is a compiled language that follows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similar </a:t>
            </a:r>
            <a:r>
              <a:rPr lang="en-US" dirty="0"/>
              <a:t>setup as </a:t>
            </a:r>
            <a:r>
              <a:rPr lang="en-US" dirty="0" smtClean="0"/>
              <a:t>Babel</a:t>
            </a:r>
          </a:p>
          <a:p>
            <a:pPr>
              <a:spcAft>
                <a:spcPts val="0"/>
              </a:spcAft>
            </a:pPr>
            <a:r>
              <a:rPr lang="en-US" dirty="0"/>
              <a:t>The neat thing is that in addition to JavaScript, it can emit type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definitions</a:t>
            </a:r>
          </a:p>
          <a:p>
            <a:pPr>
              <a:spcAft>
                <a:spcPts val="0"/>
              </a:spcAft>
            </a:pPr>
            <a:r>
              <a:rPr lang="en-US" dirty="0"/>
              <a:t>Stronger typing is valuable for development as it becomes easier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state </a:t>
            </a:r>
            <a:r>
              <a:rPr lang="en-US" dirty="0"/>
              <a:t>your type </a:t>
            </a:r>
            <a:r>
              <a:rPr lang="en-US" dirty="0" smtClean="0"/>
              <a:t>contracts</a:t>
            </a:r>
          </a:p>
          <a:p>
            <a:pPr>
              <a:spcAft>
                <a:spcPts val="0"/>
              </a:spcAft>
            </a:pPr>
            <a:r>
              <a:rPr lang="en-US" dirty="0"/>
              <a:t>You can use TypeScript with webpack using the following loaders:</a:t>
            </a:r>
          </a:p>
          <a:p>
            <a:pPr lvl="1">
              <a:spcAft>
                <a:spcPts val="0"/>
              </a:spcAft>
            </a:pPr>
            <a:r>
              <a:rPr lang="en-US" dirty="0">
                <a:hlinkClick r:id="rId3"/>
              </a:rPr>
              <a:t>ts-loader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>
                <a:hlinkClick r:id="rId4"/>
              </a:rPr>
              <a:t>awesome-typescript-loader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</a:t>
            </a:r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ts-loader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Installation</a:t>
            </a:r>
          </a:p>
          <a:p>
            <a:endParaRPr lang="en-US" dirty="0" smtClean="0"/>
          </a:p>
          <a:p>
            <a:r>
              <a:rPr lang="en-US" dirty="0" smtClean="0"/>
              <a:t>You also need TypeScript if you don't have it already</a:t>
            </a:r>
          </a:p>
          <a:p>
            <a:endParaRPr lang="en-US" dirty="0" smtClean="0"/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Create or update </a:t>
            </a:r>
            <a:r>
              <a:rPr lang="en-US" dirty="0" smtClean="0"/>
              <a:t>webpack.config.js</a:t>
            </a:r>
          </a:p>
          <a:p>
            <a:pPr lvl="1"/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tsconfig.json</a:t>
            </a:r>
            <a:r>
              <a:rPr lang="en-US" dirty="0"/>
              <a:t> file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51206" y="1896807"/>
            <a:ext cx="5496488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>
                <a:solidFill>
                  <a:schemeClr val="bg1"/>
                </a:solidFill>
              </a:rPr>
              <a:t>ts-loader</a:t>
            </a:r>
            <a:r>
              <a:rPr lang="en-US" sz="2100" dirty="0">
                <a:solidFill>
                  <a:schemeClr val="tx1"/>
                </a:solidFill>
              </a:rPr>
              <a:t> --save-dev</a:t>
            </a:r>
            <a:endParaRPr lang="en-US" sz="2100" i="1" dirty="0">
              <a:solidFill>
                <a:schemeClr val="accent2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351206" y="3255383"/>
            <a:ext cx="5496488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>
                <a:solidFill>
                  <a:schemeClr val="bg1"/>
                </a:solidFill>
              </a:rPr>
              <a:t>typescript</a:t>
            </a:r>
            <a:r>
              <a:rPr lang="en-US" sz="2100" dirty="0">
                <a:solidFill>
                  <a:schemeClr val="tx1"/>
                </a:solidFill>
              </a:rPr>
              <a:t> --save-dev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18457" y="1170213"/>
            <a:ext cx="10722429" cy="54503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module.exports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mode: "development",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</a:t>
            </a:r>
            <a:r>
              <a:rPr lang="en-US" sz="2000" dirty="0" err="1"/>
              <a:t>devtool</a:t>
            </a:r>
            <a:r>
              <a:rPr lang="en-US" sz="2000" dirty="0"/>
              <a:t>: "inline-source-map",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entry: "./</a:t>
            </a:r>
            <a:r>
              <a:rPr lang="en-US" sz="2000" dirty="0" err="1"/>
              <a:t>app.ts</a:t>
            </a:r>
            <a:r>
              <a:rPr lang="en-US" sz="2000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output: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filename: "bundle.js"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resolve: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i="1" dirty="0">
                <a:solidFill>
                  <a:srgbClr val="00B050"/>
                </a:solidFill>
              </a:rPr>
              <a:t>// Add `.ts` and `.</a:t>
            </a:r>
            <a:r>
              <a:rPr lang="en-US" sz="2000" i="1" dirty="0" err="1">
                <a:solidFill>
                  <a:srgbClr val="00B050"/>
                </a:solidFill>
              </a:rPr>
              <a:t>tsx</a:t>
            </a:r>
            <a:r>
              <a:rPr lang="en-US" sz="2000" i="1" dirty="0">
                <a:solidFill>
                  <a:srgbClr val="00B050"/>
                </a:solidFill>
              </a:rPr>
              <a:t>` as a resolvable extension.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extensions: [".ts", ".</a:t>
            </a:r>
            <a:r>
              <a:rPr lang="en-US" sz="2000" dirty="0" err="1"/>
              <a:t>tsx</a:t>
            </a:r>
            <a:r>
              <a:rPr lang="en-US" sz="2000" dirty="0"/>
              <a:t>", ".</a:t>
            </a:r>
            <a:r>
              <a:rPr lang="en-US" sz="2000" dirty="0" err="1"/>
              <a:t>js</a:t>
            </a:r>
            <a:r>
              <a:rPr lang="en-US" sz="2000" dirty="0"/>
              <a:t>"]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module: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rules: 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</a:t>
            </a:r>
            <a:r>
              <a:rPr lang="en-US" sz="2000" i="1" dirty="0">
                <a:solidFill>
                  <a:srgbClr val="00B050"/>
                </a:solidFill>
              </a:rPr>
              <a:t>// all files with a `.ts` or `.</a:t>
            </a:r>
            <a:r>
              <a:rPr lang="en-US" sz="2000" i="1" dirty="0" err="1">
                <a:solidFill>
                  <a:srgbClr val="00B050"/>
                </a:solidFill>
              </a:rPr>
              <a:t>tsx</a:t>
            </a:r>
            <a:r>
              <a:rPr lang="en-US" sz="2000" i="1" dirty="0">
                <a:solidFill>
                  <a:srgbClr val="00B050"/>
                </a:solidFill>
              </a:rPr>
              <a:t>` extension will be handled by  </a:t>
            </a:r>
            <a:r>
              <a:rPr lang="en-US" sz="2000" i="1" dirty="0" smtClean="0">
                <a:solidFill>
                  <a:srgbClr val="00B050"/>
                </a:solidFill>
              </a:rPr>
              <a:t>    </a:t>
            </a:r>
            <a:r>
              <a:rPr lang="en-US" sz="2000" dirty="0" smtClean="0"/>
              <a:t>`</a:t>
            </a:r>
            <a:r>
              <a:rPr lang="en-US" sz="2000" dirty="0">
                <a:solidFill>
                  <a:schemeClr val="bg1"/>
                </a:solidFill>
              </a:rPr>
              <a:t>ts-loader</a:t>
            </a:r>
            <a:r>
              <a:rPr lang="en-US" sz="2000" dirty="0"/>
              <a:t>`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{ test: </a:t>
            </a:r>
            <a:r>
              <a:rPr lang="en-US" sz="2000" dirty="0">
                <a:solidFill>
                  <a:schemeClr val="bg1"/>
                </a:solidFill>
              </a:rPr>
              <a:t>/\.</a:t>
            </a:r>
            <a:r>
              <a:rPr lang="en-US" sz="2000" dirty="0" err="1">
                <a:solidFill>
                  <a:schemeClr val="bg1"/>
                </a:solidFill>
              </a:rPr>
              <a:t>tsx</a:t>
            </a:r>
            <a:r>
              <a:rPr lang="en-US" sz="2000" dirty="0">
                <a:solidFill>
                  <a:schemeClr val="bg1"/>
                </a:solidFill>
              </a:rPr>
              <a:t>?$/</a:t>
            </a:r>
            <a:r>
              <a:rPr lang="en-US" sz="2000" dirty="0"/>
              <a:t>, loader: "</a:t>
            </a:r>
            <a:r>
              <a:rPr lang="en-US" sz="2000" dirty="0">
                <a:solidFill>
                  <a:schemeClr val="bg1"/>
                </a:solidFill>
              </a:rPr>
              <a:t>ts-loader</a:t>
            </a:r>
            <a:r>
              <a:rPr lang="en-US" sz="2000" dirty="0"/>
              <a:t>"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...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webpack.config.js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tsconfig.json file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/>
              <a:t> TypeScript-related options so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your IDE, the </a:t>
            </a:r>
            <a:r>
              <a:rPr lang="en-US" dirty="0" err="1"/>
              <a:t>tsc</a:t>
            </a:r>
            <a:r>
              <a:rPr lang="en-US" dirty="0"/>
              <a:t> command, and this loader all </a:t>
            </a: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options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5337" y="3300047"/>
            <a:ext cx="4881423" cy="2678719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sourceMap</a:t>
            </a:r>
            <a:r>
              <a:rPr lang="en-US" dirty="0"/>
              <a:t>": true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sconfig.json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#webpack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tool for </a:t>
            </a:r>
            <a:r>
              <a:rPr lang="en-US" b="1" dirty="0">
                <a:solidFill>
                  <a:schemeClr val="bg1"/>
                </a:solidFill>
              </a:rPr>
              <a:t>identifying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reporting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patterns</a:t>
            </a:r>
            <a:r>
              <a:rPr lang="en-US" dirty="0"/>
              <a:t> found in ECMAScript/JavaScript code, with the goal of </a:t>
            </a:r>
            <a:r>
              <a:rPr lang="en-US" b="1" dirty="0">
                <a:solidFill>
                  <a:schemeClr val="bg1"/>
                </a:solidFill>
              </a:rPr>
              <a:t>making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more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avoiding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</a:p>
          <a:p>
            <a:r>
              <a:rPr lang="en-US" dirty="0"/>
              <a:t>You can install </a:t>
            </a:r>
            <a:r>
              <a:rPr lang="en-US" dirty="0" err="1"/>
              <a:t>ESLint</a:t>
            </a:r>
            <a:r>
              <a:rPr lang="en-US" dirty="0"/>
              <a:t> using </a:t>
            </a:r>
            <a:r>
              <a:rPr lang="en-US" dirty="0" err="1" smtClean="0"/>
              <a:t>npm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need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 smtClean="0">
                <a:solidFill>
                  <a:schemeClr val="bg1"/>
                </a:solidFill>
              </a:rPr>
              <a:t>eslintrc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smtClean="0"/>
              <a:t>for configurations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In order to use it with </a:t>
            </a:r>
            <a:r>
              <a:rPr lang="en-US" b="1" dirty="0" err="1" smtClean="0">
                <a:solidFill>
                  <a:schemeClr val="bg1"/>
                </a:solidFill>
              </a:rPr>
              <a:t>webpack</a:t>
            </a:r>
            <a:r>
              <a:rPr lang="en-US" dirty="0" smtClean="0"/>
              <a:t> you should use </a:t>
            </a:r>
            <a:r>
              <a:rPr lang="en-US" b="1" dirty="0" smtClean="0">
                <a:solidFill>
                  <a:schemeClr val="bg1"/>
                </a:solidFill>
              </a:rPr>
              <a:t>eslint-loader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ESLint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025834" y="3714120"/>
            <a:ext cx="5249486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 smtClean="0">
                <a:solidFill>
                  <a:schemeClr val="bg1"/>
                </a:solidFill>
              </a:rPr>
              <a:t>eslint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--save-dev</a:t>
            </a:r>
          </a:p>
        </p:txBody>
      </p:sp>
    </p:spTree>
    <p:extLst>
      <p:ext uri="{BB962C8B-B14F-4D97-AF65-F5344CB8AC3E}">
        <p14:creationId xmlns:p14="http://schemas.microsoft.com/office/powerpoint/2010/main" val="34314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eslint-loader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47426" y="1769294"/>
            <a:ext cx="7649026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 err="1">
                <a:solidFill>
                  <a:schemeClr val="bg1"/>
                </a:solidFill>
              </a:rPr>
              <a:t>eslint</a:t>
            </a:r>
            <a:r>
              <a:rPr lang="en-US" sz="2100" dirty="0">
                <a:solidFill>
                  <a:schemeClr val="bg1"/>
                </a:solidFill>
              </a:rPr>
              <a:t>-loader</a:t>
            </a:r>
            <a:r>
              <a:rPr lang="en-US" sz="2100" dirty="0">
                <a:solidFill>
                  <a:schemeClr val="tx1"/>
                </a:solidFill>
              </a:rPr>
              <a:t> --save-dev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047426" y="3141550"/>
            <a:ext cx="7649026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module.exports =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// ...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module: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rules: [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test: </a:t>
            </a:r>
            <a:r>
              <a:rPr lang="en-US" sz="2100" dirty="0" smtClean="0">
                <a:solidFill>
                  <a:schemeClr val="tx1"/>
                </a:solidFill>
              </a:rPr>
              <a:t>/\.(</a:t>
            </a:r>
            <a:r>
              <a:rPr lang="en-US" sz="2100" dirty="0" err="1" smtClean="0">
                <a:solidFill>
                  <a:schemeClr val="bg1"/>
                </a:solidFill>
              </a:rPr>
              <a:t>js|jsx</a:t>
            </a:r>
            <a:r>
              <a:rPr lang="en-US" sz="2100" dirty="0" smtClean="0">
                <a:solidFill>
                  <a:schemeClr val="tx1"/>
                </a:solidFill>
              </a:rPr>
              <a:t>)$/,</a:t>
            </a:r>
            <a:endParaRPr lang="en-US" sz="2100" dirty="0">
              <a:solidFill>
                <a:schemeClr val="tx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exclude: /</a:t>
            </a:r>
            <a:r>
              <a:rPr lang="en-US" sz="2100" dirty="0" err="1">
                <a:solidFill>
                  <a:schemeClr val="tx1"/>
                </a:solidFill>
              </a:rPr>
              <a:t>node_modules</a:t>
            </a:r>
            <a:r>
              <a:rPr lang="en-US" sz="2100" dirty="0">
                <a:solidFill>
                  <a:schemeClr val="tx1"/>
                </a:solidFill>
              </a:rPr>
              <a:t>/,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use: ['</a:t>
            </a:r>
            <a:r>
              <a:rPr lang="en-US" sz="2100" dirty="0">
                <a:solidFill>
                  <a:schemeClr val="bg1"/>
                </a:solidFill>
              </a:rPr>
              <a:t>babel-loader</a:t>
            </a:r>
            <a:r>
              <a:rPr lang="en-US" sz="2100" dirty="0">
                <a:solidFill>
                  <a:schemeClr val="tx1"/>
                </a:solidFill>
              </a:rPr>
              <a:t>', '</a:t>
            </a:r>
            <a:r>
              <a:rPr lang="en-US" sz="2100" dirty="0">
                <a:solidFill>
                  <a:schemeClr val="bg1"/>
                </a:solidFill>
              </a:rPr>
              <a:t>eslint-loader</a:t>
            </a:r>
            <a:r>
              <a:rPr lang="en-US" sz="2100" dirty="0">
                <a:solidFill>
                  <a:schemeClr val="tx1"/>
                </a:solidFill>
              </a:rPr>
              <a:t>'],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...</a:t>
            </a:r>
            <a:endParaRPr lang="en-US" sz="21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Exercise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249898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endParaRPr lang="ko-KR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79773" y="1708872"/>
            <a:ext cx="8345874" cy="499716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Clr>
                <a:schemeClr val="bg2"/>
              </a:buClr>
            </a:pPr>
            <a:endParaRPr lang="en-US" sz="2500" b="1" dirty="0" smtClean="0">
              <a:solidFill>
                <a:schemeClr val="bg1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56425" y="1624023"/>
            <a:ext cx="8144027" cy="50820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Babel </a:t>
            </a:r>
            <a:r>
              <a:rPr lang="en-US" sz="2800" b="1" dirty="0">
                <a:solidFill>
                  <a:schemeClr val="bg1"/>
                </a:solidFill>
              </a:rPr>
              <a:t>gives</a:t>
            </a:r>
            <a:r>
              <a:rPr lang="en-US" sz="2800" dirty="0">
                <a:solidFill>
                  <a:schemeClr val="bg2"/>
                </a:solidFill>
              </a:rPr>
              <a:t> you </a:t>
            </a:r>
            <a:r>
              <a:rPr lang="en-US" sz="2800" b="1" dirty="0">
                <a:solidFill>
                  <a:schemeClr val="bg1"/>
                </a:solidFill>
              </a:rPr>
              <a:t>control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over</a:t>
            </a:r>
            <a:r>
              <a:rPr lang="en-US" sz="2800" dirty="0">
                <a:solidFill>
                  <a:schemeClr val="bg2"/>
                </a:solidFill>
              </a:rPr>
              <a:t> what </a:t>
            </a:r>
            <a:r>
              <a:rPr lang="en-US" sz="2800" b="1" dirty="0">
                <a:solidFill>
                  <a:schemeClr val="bg1"/>
                </a:solidFill>
              </a:rPr>
              <a:t>browsers</a:t>
            </a:r>
            <a:r>
              <a:rPr lang="en-US" sz="2800" dirty="0">
                <a:solidFill>
                  <a:schemeClr val="bg2"/>
                </a:solidFill>
              </a:rPr>
              <a:t> to 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support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It can </a:t>
            </a:r>
            <a:r>
              <a:rPr lang="en-US" sz="2800" b="1" dirty="0">
                <a:solidFill>
                  <a:schemeClr val="bg1"/>
                </a:solidFill>
              </a:rPr>
              <a:t>compile</a:t>
            </a:r>
            <a:r>
              <a:rPr lang="en-US" sz="2800" dirty="0">
                <a:solidFill>
                  <a:schemeClr val="bg2"/>
                </a:solidFill>
              </a:rPr>
              <a:t> ES2015+ </a:t>
            </a:r>
            <a:r>
              <a:rPr lang="en-US" sz="2800" b="1" dirty="0">
                <a:solidFill>
                  <a:schemeClr val="bg1"/>
                </a:solidFill>
              </a:rPr>
              <a:t>features</a:t>
            </a:r>
            <a:r>
              <a:rPr lang="en-US" sz="2800" dirty="0">
                <a:solidFill>
                  <a:schemeClr val="bg2"/>
                </a:solidFill>
              </a:rPr>
              <a:t> to a </a:t>
            </a:r>
            <a:r>
              <a:rPr lang="en-US" sz="2800" b="1" dirty="0">
                <a:solidFill>
                  <a:schemeClr val="bg1"/>
                </a:solidFill>
              </a:rPr>
              <a:t>format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the older </a:t>
            </a:r>
            <a:r>
              <a:rPr lang="en-US" sz="2800" dirty="0">
                <a:solidFill>
                  <a:schemeClr val="bg2"/>
                </a:solidFill>
              </a:rPr>
              <a:t>browser </a:t>
            </a:r>
            <a:r>
              <a:rPr lang="en-US" sz="2800" dirty="0" smtClean="0">
                <a:solidFill>
                  <a:schemeClr val="bg2"/>
                </a:solidFill>
              </a:rPr>
              <a:t>understand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allows you to use </a:t>
            </a:r>
            <a:r>
              <a:rPr lang="en-US" sz="2800" b="1" dirty="0">
                <a:solidFill>
                  <a:schemeClr val="bg1"/>
                </a:solidFill>
              </a:rPr>
              <a:t>experimental</a:t>
            </a:r>
            <a:r>
              <a:rPr lang="en-US" sz="2800" dirty="0">
                <a:solidFill>
                  <a:schemeClr val="bg2"/>
                </a:solidFill>
              </a:rPr>
              <a:t> language 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features</a:t>
            </a: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 </a:t>
            </a:r>
            <a:r>
              <a:rPr lang="en-US" sz="2800" b="1" dirty="0">
                <a:solidFill>
                  <a:schemeClr val="bg1"/>
                </a:solidFill>
              </a:rPr>
              <a:t>babel-preset-</a:t>
            </a:r>
            <a:r>
              <a:rPr lang="en-US" sz="2800" b="1" dirty="0" err="1">
                <a:solidFill>
                  <a:schemeClr val="bg1"/>
                </a:solidFill>
              </a:rPr>
              <a:t>env</a:t>
            </a:r>
            <a:r>
              <a:rPr lang="en-US" sz="2800" dirty="0">
                <a:solidFill>
                  <a:schemeClr val="bg2"/>
                </a:solidFill>
              </a:rPr>
              <a:t> is valuable as it can </a:t>
            </a:r>
            <a:r>
              <a:rPr lang="en-US" sz="2800" b="1" dirty="0">
                <a:solidFill>
                  <a:schemeClr val="bg1"/>
                </a:solidFill>
              </a:rPr>
              <a:t>choose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which </a:t>
            </a:r>
            <a:r>
              <a:rPr lang="en-US" sz="2800" b="1" dirty="0">
                <a:solidFill>
                  <a:schemeClr val="bg1"/>
                </a:solidFill>
              </a:rPr>
              <a:t>features</a:t>
            </a:r>
            <a:r>
              <a:rPr lang="en-US" sz="2800" dirty="0">
                <a:solidFill>
                  <a:schemeClr val="bg2"/>
                </a:solidFill>
              </a:rPr>
              <a:t> to </a:t>
            </a:r>
            <a:r>
              <a:rPr lang="en-US" sz="2800" b="1" dirty="0">
                <a:solidFill>
                  <a:schemeClr val="bg1"/>
                </a:solidFill>
              </a:rPr>
              <a:t>compile</a:t>
            </a:r>
            <a:r>
              <a:rPr lang="en-US" sz="2800" dirty="0">
                <a:solidFill>
                  <a:schemeClr val="bg2"/>
                </a:solidFill>
              </a:rPr>
              <a:t> and which </a:t>
            </a:r>
            <a:r>
              <a:rPr lang="en-US" sz="2800" b="1" dirty="0">
                <a:solidFill>
                  <a:schemeClr val="bg1"/>
                </a:solidFill>
              </a:rPr>
              <a:t>polyfills</a:t>
            </a:r>
            <a:r>
              <a:rPr lang="en-US" sz="2800" dirty="0">
                <a:solidFill>
                  <a:schemeClr val="bg2"/>
                </a:solidFill>
              </a:rPr>
              <a:t> to 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enable</a:t>
            </a:r>
            <a:r>
              <a:rPr lang="en-US" sz="2800" dirty="0" smtClean="0">
                <a:solidFill>
                  <a:schemeClr val="bg2"/>
                </a:solidFill>
              </a:rPr>
              <a:t> based </a:t>
            </a:r>
            <a:r>
              <a:rPr lang="en-US" sz="2800" dirty="0">
                <a:solidFill>
                  <a:schemeClr val="bg2"/>
                </a:solidFill>
              </a:rPr>
              <a:t>on your </a:t>
            </a:r>
            <a:r>
              <a:rPr lang="en-US" sz="2800" b="1" dirty="0">
                <a:solidFill>
                  <a:schemeClr val="bg1"/>
                </a:solidFill>
              </a:rPr>
              <a:t>browser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definition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Besides Babel, webpack supports other solutions 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like </a:t>
            </a:r>
            <a:r>
              <a:rPr lang="en-US" sz="2800" b="1" dirty="0" err="1" smtClean="0">
                <a:solidFill>
                  <a:schemeClr val="bg1"/>
                </a:solidFill>
              </a:rPr>
              <a:t>TypeScript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mtClean="0">
                <a:hlinkClick r:id="rId3"/>
              </a:rPr>
              <a:t>https://softuni.bg/trainings/2469/webpack-4-august-2019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7118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Babel Environment Preset</a:t>
            </a:r>
          </a:p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React Preset</a:t>
            </a:r>
          </a:p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US" sz="3600" dirty="0" err="1" smtClean="0"/>
              <a:t>TypeScript</a:t>
            </a:r>
            <a:r>
              <a:rPr lang="en-US" sz="3600" dirty="0" smtClean="0"/>
              <a:t> Preset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ESLint</a:t>
            </a: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400" dirty="0"/>
              <a:t>Babel Environment Preset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0374">
            <a:off x="3722604" y="1474285"/>
            <a:ext cx="5198995" cy="23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Webpack </a:t>
            </a:r>
            <a:r>
              <a:rPr lang="en-US" b="1" dirty="0">
                <a:solidFill>
                  <a:schemeClr val="bg1"/>
                </a:solidFill>
              </a:rPr>
              <a:t>processes</a:t>
            </a:r>
            <a:r>
              <a:rPr lang="en-US" dirty="0"/>
              <a:t> ES2015 module definitions by default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transforms</a:t>
            </a:r>
            <a:r>
              <a:rPr lang="en-US" dirty="0" smtClean="0"/>
              <a:t> </a:t>
            </a:r>
            <a:r>
              <a:rPr lang="en-US" dirty="0"/>
              <a:t>them into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r>
              <a:rPr lang="en-US" dirty="0"/>
              <a:t> It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transform specific syntax, such as </a:t>
            </a:r>
            <a:r>
              <a:rPr lang="en-US" b="1" dirty="0" smtClean="0">
                <a:solidFill>
                  <a:schemeClr val="bg1"/>
                </a:solidFill>
              </a:rPr>
              <a:t>const</a:t>
            </a:r>
          </a:p>
          <a:p>
            <a:r>
              <a:rPr lang="en-US" dirty="0" smtClean="0"/>
              <a:t>The </a:t>
            </a:r>
            <a:r>
              <a:rPr lang="en-US" dirty="0"/>
              <a:t>resulting code can be </a:t>
            </a:r>
            <a:r>
              <a:rPr lang="en-US" b="1" dirty="0">
                <a:solidFill>
                  <a:schemeClr val="bg1"/>
                </a:solidFill>
              </a:rPr>
              <a:t>problematic</a:t>
            </a:r>
            <a:r>
              <a:rPr lang="en-US" dirty="0"/>
              <a:t> especially in the </a:t>
            </a:r>
            <a:r>
              <a:rPr lang="en-US" b="1" dirty="0">
                <a:solidFill>
                  <a:schemeClr val="bg1"/>
                </a:solidFill>
              </a:rPr>
              <a:t>older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browsers</a:t>
            </a:r>
          </a:p>
          <a:p>
            <a:r>
              <a:rPr lang="en-US" dirty="0"/>
              <a:t>The problem can be worked around by processing the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b="1" dirty="0" smtClean="0">
                <a:solidFill>
                  <a:schemeClr val="bg1"/>
                </a:solidFill>
              </a:rPr>
              <a:t>Babel</a:t>
            </a:r>
            <a:r>
              <a:rPr lang="en-US" dirty="0" smtClean="0"/>
              <a:t> ( </a:t>
            </a:r>
            <a:r>
              <a:rPr lang="en-US" dirty="0"/>
              <a:t>famous JavaScript </a:t>
            </a:r>
            <a:r>
              <a:rPr lang="en-US" dirty="0" smtClean="0"/>
              <a:t>compiler 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During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  <a:r>
              <a:rPr lang="en-US" dirty="0"/>
              <a:t>, it can make sense to </a:t>
            </a:r>
            <a:r>
              <a:rPr lang="en-US" sz="3400" b="1" dirty="0">
                <a:solidFill>
                  <a:schemeClr val="bg1"/>
                </a:solidFill>
              </a:rPr>
              <a:t>skip</a:t>
            </a:r>
            <a:r>
              <a:rPr lang="en-US" dirty="0"/>
              <a:t> processing if you 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sz="3400" b="1" dirty="0">
                <a:solidFill>
                  <a:schemeClr val="bg1"/>
                </a:solidFill>
              </a:rPr>
              <a:t>language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Processing </a:t>
            </a:r>
            <a:r>
              <a:rPr lang="en-US" dirty="0"/>
              <a:t>through Babel becomes almost a </a:t>
            </a:r>
            <a:r>
              <a:rPr lang="en-US" sz="3400" b="1" dirty="0">
                <a:solidFill>
                  <a:schemeClr val="bg1"/>
                </a:solidFill>
              </a:rPr>
              <a:t>necessity</a:t>
            </a:r>
            <a:r>
              <a:rPr lang="en-US" dirty="0"/>
              <a:t> when you </a:t>
            </a:r>
            <a:r>
              <a:rPr lang="en-US" sz="3100" b="1" dirty="0">
                <a:solidFill>
                  <a:schemeClr val="bg1"/>
                </a:solidFill>
              </a:rPr>
              <a:t/>
            </a:r>
            <a:br>
              <a:rPr lang="en-US" sz="3100" b="1" dirty="0">
                <a:solidFill>
                  <a:schemeClr val="bg1"/>
                </a:solidFill>
              </a:rPr>
            </a:br>
            <a:r>
              <a:rPr lang="en-US" dirty="0" smtClean="0"/>
              <a:t>compile </a:t>
            </a:r>
            <a:r>
              <a:rPr lang="en-US" dirty="0"/>
              <a:t>your code for </a:t>
            </a:r>
            <a:r>
              <a:rPr lang="en-US" sz="3400" b="1" dirty="0">
                <a:solidFill>
                  <a:schemeClr val="bg1"/>
                </a:solidFill>
              </a:rPr>
              <a:t>production</a:t>
            </a:r>
          </a:p>
          <a:p>
            <a:r>
              <a:rPr lang="en-US" dirty="0"/>
              <a:t>You can use Babel with webpack through 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babel-loader</a:t>
            </a:r>
            <a:r>
              <a:rPr lang="en-US" dirty="0" smtClean="0"/>
              <a:t> or through</a:t>
            </a:r>
            <a:r>
              <a:rPr lang="en-US" dirty="0"/>
              <a:t> 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>
                <a:hlinkClick r:id="rId3"/>
              </a:rPr>
              <a:t>babel-webpack-plugin</a:t>
            </a:r>
            <a:endParaRPr lang="en-US" b="1" u="sng" dirty="0" smtClean="0"/>
          </a:p>
          <a:p>
            <a:r>
              <a:rPr lang="en-US" dirty="0"/>
              <a:t>Connecting Babel with a project allows you to </a:t>
            </a:r>
            <a:r>
              <a:rPr lang="en-US" sz="3400" b="1" dirty="0">
                <a:solidFill>
                  <a:schemeClr val="bg1"/>
                </a:solidFill>
              </a:rPr>
              <a:t>process</a:t>
            </a:r>
            <a:r>
              <a:rPr lang="en-US" dirty="0"/>
              <a:t> webpack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configuration </a:t>
            </a:r>
            <a:r>
              <a:rPr lang="en-US" dirty="0"/>
              <a:t>through </a:t>
            </a:r>
            <a:r>
              <a:rPr lang="en-US" dirty="0" smtClean="0"/>
              <a:t>it</a:t>
            </a:r>
          </a:p>
          <a:p>
            <a:r>
              <a:rPr lang="en-US" dirty="0"/>
              <a:t>To achieve this, name your webpack configuration using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webpack.config.babel.js</a:t>
            </a:r>
            <a:r>
              <a:rPr lang="en-US" dirty="0"/>
              <a:t> convention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Babel with Webpack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takes the code and </a:t>
            </a:r>
            <a:r>
              <a:rPr lang="en-US" b="1" dirty="0">
                <a:solidFill>
                  <a:schemeClr val="bg1"/>
                </a:solidFill>
              </a:rPr>
              <a:t>turns</a:t>
            </a:r>
            <a:r>
              <a:rPr lang="en-US" dirty="0"/>
              <a:t> it into a format older browsers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chemeClr val="bg1"/>
                </a:solidFill>
              </a:rPr>
              <a:t>understand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 </a:t>
            </a:r>
            <a:r>
              <a:rPr lang="en-US" dirty="0" smtClean="0"/>
              <a:t>babel-loader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3881" y="2482991"/>
            <a:ext cx="8911138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>
                <a:solidFill>
                  <a:schemeClr val="bg1"/>
                </a:solidFill>
              </a:rPr>
              <a:t>babel-loader @babel/core</a:t>
            </a:r>
            <a:r>
              <a:rPr lang="en-US" sz="2100" dirty="0">
                <a:solidFill>
                  <a:schemeClr val="tx1"/>
                </a:solidFill>
              </a:rPr>
              <a:t> --save-dev</a:t>
            </a:r>
            <a:endParaRPr lang="en-US" sz="21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43881" y="3270596"/>
            <a:ext cx="8911138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...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module</a:t>
            </a:r>
            <a:r>
              <a:rPr lang="en-US" sz="2100" dirty="0">
                <a:solidFill>
                  <a:schemeClr val="tx1"/>
                </a:solidFill>
              </a:rPr>
              <a:t>: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rules: [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test: /\.js$/,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include,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exclude,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use: "babel-loader",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...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are using a modern browser for development, you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consider </a:t>
            </a:r>
            <a:r>
              <a:rPr lang="en-US" dirty="0"/>
              <a:t>processing only the production code through </a:t>
            </a:r>
            <a:r>
              <a:rPr lang="en-US" dirty="0" smtClean="0"/>
              <a:t>Babel</a:t>
            </a:r>
          </a:p>
          <a:p>
            <a:r>
              <a:rPr lang="en-US" dirty="0" smtClean="0"/>
              <a:t>Even </a:t>
            </a:r>
            <a:r>
              <a:rPr lang="en-US" dirty="0"/>
              <a:t>though you have Babel installed and set up, you are still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missing </a:t>
            </a:r>
            <a:r>
              <a:rPr lang="en-US" dirty="0"/>
              <a:t>one bit: </a:t>
            </a:r>
            <a:r>
              <a:rPr lang="en-US" b="1" dirty="0">
                <a:solidFill>
                  <a:schemeClr val="bg1"/>
                </a:solidFill>
              </a:rPr>
              <a:t>Babel configuration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 babel-loader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3000" dirty="0">
                <a:hlinkClick r:id="rId2"/>
              </a:rPr>
              <a:t>@</a:t>
            </a:r>
            <a:r>
              <a:rPr lang="en-US" sz="3000" dirty="0" smtClean="0">
                <a:hlinkClick r:id="rId2"/>
              </a:rPr>
              <a:t>babel/preset-</a:t>
            </a:r>
            <a:r>
              <a:rPr lang="en-US" sz="3000" dirty="0" err="1" smtClean="0">
                <a:hlinkClick r:id="rId2"/>
              </a:rPr>
              <a:t>env</a:t>
            </a:r>
            <a:r>
              <a:rPr lang="en-US" sz="3000" dirty="0" smtClean="0"/>
              <a:t> - preset </a:t>
            </a:r>
            <a:r>
              <a:rPr lang="en-US" sz="3000" dirty="0"/>
              <a:t>that enables the required plugins based on the optional environment definition you pass to </a:t>
            </a:r>
            <a:r>
              <a:rPr lang="en-US" sz="3000" dirty="0" smtClean="0"/>
              <a:t>it</a:t>
            </a:r>
          </a:p>
          <a:p>
            <a:endParaRPr lang="en-US" sz="3000" dirty="0"/>
          </a:p>
          <a:p>
            <a:r>
              <a:rPr lang="en-US" sz="3000" dirty="0"/>
              <a:t>To make Babel aware of the preset, you need to </a:t>
            </a:r>
            <a:r>
              <a:rPr lang="en-US" sz="3000" dirty="0" smtClean="0"/>
              <a:t>put it in a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</a:rPr>
              <a:t>.</a:t>
            </a:r>
            <a:r>
              <a:rPr lang="en-US" sz="3000" b="1" dirty="0" smtClean="0">
                <a:solidFill>
                  <a:schemeClr val="bg1"/>
                </a:solidFill>
              </a:rPr>
              <a:t>babelrc </a:t>
            </a:r>
            <a:r>
              <a:rPr lang="en-US" sz="3000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 .</a:t>
            </a:r>
            <a:r>
              <a:rPr lang="en-US" dirty="0" smtClean="0"/>
              <a:t>babelrc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755" y="2332769"/>
            <a:ext cx="656939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npm install </a:t>
            </a:r>
            <a:r>
              <a:rPr lang="en-US" sz="2100" dirty="0">
                <a:solidFill>
                  <a:schemeClr val="bg1"/>
                </a:solidFill>
              </a:rPr>
              <a:t>@babel/preset-</a:t>
            </a:r>
            <a:r>
              <a:rPr lang="en-US" sz="2100" dirty="0" err="1">
                <a:solidFill>
                  <a:schemeClr val="bg1"/>
                </a:solidFill>
              </a:rPr>
              <a:t>env</a:t>
            </a:r>
            <a:r>
              <a:rPr lang="en-US" sz="2100" dirty="0">
                <a:solidFill>
                  <a:schemeClr val="tx1"/>
                </a:solidFill>
              </a:rPr>
              <a:t> --save-dev</a:t>
            </a:r>
            <a:endParaRPr lang="en-US" sz="21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4755" y="3709729"/>
            <a:ext cx="656939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804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kern="1200" noProof="1" smtClean="0">
                <a:solidFill>
                  <a:srgbClr val="000000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90278" indent="-380876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505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07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308" indent="-304701" algn="l" defTabSz="1218804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710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12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514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916" indent="-304701" algn="l" defTabSz="121880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"presets": [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[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</a:t>
            </a:r>
            <a:r>
              <a:rPr lang="en-US" sz="2100" dirty="0">
                <a:solidFill>
                  <a:schemeClr val="bg1"/>
                </a:solidFill>
              </a:rPr>
              <a:t>"@babel/preset-env"</a:t>
            </a:r>
            <a:r>
              <a:rPr lang="en-US" sz="2100" dirty="0">
                <a:solidFill>
                  <a:schemeClr val="tx1"/>
                </a:solidFill>
              </a:rPr>
              <a:t>,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tx1"/>
                </a:solidFill>
              </a:rPr>
              <a:t>         </a:t>
            </a:r>
            <a:r>
              <a:rPr lang="en-US" sz="2100" dirty="0" smtClean="0">
                <a:solidFill>
                  <a:schemeClr val="tx1"/>
                </a:solidFill>
              </a:rPr>
              <a:t>"modules": false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      }</a:t>
            </a:r>
            <a:br>
              <a:rPr lang="en-US" sz="2100" dirty="0" smtClean="0">
                <a:solidFill>
                  <a:schemeClr val="tx1"/>
                </a:solidFill>
              </a:rPr>
            </a:br>
            <a:r>
              <a:rPr lang="en-US" sz="2100" dirty="0" smtClean="0">
                <a:solidFill>
                  <a:schemeClr val="tx1"/>
                </a:solidFill>
              </a:rPr>
              <a:t>...</a:t>
            </a:r>
            <a:endParaRPr lang="en-US" sz="21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5507</TotalTime>
  <Words>677</Words>
  <Application>Microsoft Office PowerPoint</Application>
  <PresentationFormat>Widescreen</PresentationFormat>
  <Paragraphs>216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Configuration Scripts and Transpilers</vt:lpstr>
      <vt:lpstr>Have a Question?</vt:lpstr>
      <vt:lpstr>Table of Contents</vt:lpstr>
      <vt:lpstr>PowerPoint Presentation</vt:lpstr>
      <vt:lpstr>Loading JavaScript</vt:lpstr>
      <vt:lpstr>Using Babel with Webpack </vt:lpstr>
      <vt:lpstr>Setting Up babel-loader</vt:lpstr>
      <vt:lpstr>Setting Up babel-loader</vt:lpstr>
      <vt:lpstr>Setting Up .babelrc</vt:lpstr>
      <vt:lpstr>Options - Targets</vt:lpstr>
      <vt:lpstr>useBuiltIns option</vt:lpstr>
      <vt:lpstr>useBuiltIns: 'entry' property</vt:lpstr>
      <vt:lpstr>useBuiltIns: 'usage'</vt:lpstr>
      <vt:lpstr>React Preset</vt:lpstr>
      <vt:lpstr>PowerPoint Presentation</vt:lpstr>
      <vt:lpstr>Setting Up TypeScript</vt:lpstr>
      <vt:lpstr>ts-loader</vt:lpstr>
      <vt:lpstr>webpack.config.js</vt:lpstr>
      <vt:lpstr>tsconfig.json</vt:lpstr>
      <vt:lpstr>ESLint</vt:lpstr>
      <vt:lpstr>eslint-loader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Михаела Милева</cp:lastModifiedBy>
  <cp:revision>177</cp:revision>
  <dcterms:created xsi:type="dcterms:W3CDTF">2018-05-23T13:08:44Z</dcterms:created>
  <dcterms:modified xsi:type="dcterms:W3CDTF">2019-08-22T14:36:08Z</dcterms:modified>
</cp:coreProperties>
</file>