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bg-B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лавие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502118" y="661906"/>
            <a:ext cx="11316991" cy="175970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RESEARCH PROPOSAL FOR AN ECONOMIC EVALUATION</a:t>
            </a:r>
            <a:endParaRPr lang="bg-BG"/>
          </a:p>
        </p:txBody>
      </p:sp>
      <p:sp>
        <p:nvSpPr>
          <p:cNvPr id="3" name="Подзаглавие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271" y="2903118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/>
              <a:t>Group 3</a:t>
            </a:r>
            <a:endParaRPr lang="bg-BG"/>
          </a:p>
        </p:txBody>
      </p:sp>
      <p:sp>
        <p:nvSpPr>
          <p:cNvPr id="1843669327" name="Подзаглавие 2" hidden="0"/>
          <p:cNvSpPr>
            <a:spLocks noGrp="1"/>
          </p:cNvSpPr>
          <p:nvPr isPhoto="0" userDrawn="0"/>
        </p:nvSpPr>
        <p:spPr bwMode="auto">
          <a:xfrm flipH="0" flipV="0">
            <a:off x="4137788" y="2790108"/>
            <a:ext cx="7310007" cy="384510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Irine Khubua </a:t>
            </a:r>
            <a:endParaRPr lang="en-US"/>
          </a:p>
          <a:p>
            <a:pPr>
              <a:defRPr/>
            </a:pPr>
            <a:r>
              <a:rPr lang="bg-BG"/>
              <a:t>Kostadin Kostadinov</a:t>
            </a:r>
            <a:endParaRPr lang="bg-BG"/>
          </a:p>
          <a:p>
            <a:pPr>
              <a:defRPr/>
            </a:pPr>
            <a:r>
              <a:rPr lang="bg-BG"/>
              <a:t>Vihar Kotecha</a:t>
            </a:r>
            <a:endParaRPr lang="bg-BG"/>
          </a:p>
          <a:p>
            <a:pPr>
              <a:defRPr/>
            </a:pPr>
            <a:r>
              <a:rPr lang="bg-BG"/>
              <a:t>Olgha Kukhianidze</a:t>
            </a:r>
            <a:endParaRPr lang="bg-BG"/>
          </a:p>
          <a:p>
            <a:pPr>
              <a:defRPr/>
            </a:pPr>
            <a:r>
              <a:rPr lang="bg-BG"/>
              <a:t>Bojana Letic</a:t>
            </a:r>
            <a:endParaRPr lang="bg-BG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0">
            <a:off x="7195898" y="2854685"/>
            <a:ext cx="0" cy="301894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65169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Uncertainty</a:t>
            </a:r>
            <a:endParaRPr/>
          </a:p>
        </p:txBody>
      </p:sp>
      <p:sp>
        <p:nvSpPr>
          <p:cNvPr id="3099101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Investigating uncertainty &amp; diversity: (which sensitivity / scenario / subgroup analysis)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CEA plane, CEAC curve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threshold for the WTP of CUA and why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31304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Discussion of the expected outcomes</a:t>
            </a:r>
            <a:endParaRPr/>
          </a:p>
        </p:txBody>
      </p:sp>
      <p:sp>
        <p:nvSpPr>
          <p:cNvPr id="178111527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most important outcome(s) of study, based on the literature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Relationship of results with existing evidence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Limitations of design economic evaluation (bias)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Generalisability/transferability of the results to other settings and/or patient groups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Other relevant considerations to decision-maker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Issues of implementation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recommendations, and results based on this study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57602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Characteristics of the disease</a:t>
            </a:r>
            <a:endParaRPr/>
          </a:p>
        </p:txBody>
      </p:sp>
      <p:sp>
        <p:nvSpPr>
          <p:cNvPr id="169548614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Short explanation of the disease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Incidence and prevalence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Mortality, morbidity, quality of life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Costs (in monetary value), the burden to society (in QALY)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30160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Characteristics of patients</a:t>
            </a:r>
            <a:endParaRPr/>
          </a:p>
        </p:txBody>
      </p:sp>
      <p:sp>
        <p:nvSpPr>
          <p:cNvPr id="125843328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Age, gender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Cultural background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71968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Interventions and comparators</a:t>
            </a:r>
            <a:endParaRPr/>
          </a:p>
        </p:txBody>
      </p:sp>
      <p:sp>
        <p:nvSpPr>
          <p:cNvPr id="200040002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What is the background problem you want to solve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Available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Important health and/or cost consequences of these interventions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Which interventions will be compared in the economic evaluation and why?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137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Aim/research question</a:t>
            </a:r>
            <a:endParaRPr/>
          </a:p>
        </p:txBody>
      </p:sp>
      <p:sp>
        <p:nvSpPr>
          <p:cNvPr id="54411893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Answerable research question (Use PICOT, include perspective, target group, and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intervention and comparator, time horizon)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Expected efficiency based on evidence (hypothesis)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1494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Overall framing</a:t>
            </a:r>
            <a:endParaRPr/>
          </a:p>
        </p:txBody>
      </p:sp>
      <p:sp>
        <p:nvSpPr>
          <p:cNvPr id="1133048120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Objective of economic evaluation (e.g. reimbursement, standardisation of care)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Relevant audience(s); to whom will the results be of importance?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Time horizon and perspective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Target group (in and exclusion criteria e.g. age, gender, disease severity, co-morbidities)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Type of economic evaluation (CEA, CUA, and optional CMA, CBA)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Definition of incremental cost-effectiveness ratio (ICER)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Country and centres included (look at the relevant guidelines for that country)</a:t>
            </a:r>
            <a:endParaRPr sz="2400"/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Analytical approach, i.e. TBEE/MBEE (and why) and specifics for the design</a:t>
            </a:r>
            <a:endParaRPr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 sources and collection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31277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Costs</a:t>
            </a:r>
            <a:endParaRPr/>
          </a:p>
        </p:txBody>
      </p:sp>
      <p:sp>
        <p:nvSpPr>
          <p:cNvPr id="120270355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 of relevant cost categories (use a formal classification and societal perspective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 used for measurement of cost categories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sources for of cost prices (guidelines for costing)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Valuation; which method to use for paid work, unpaid work, informal care, etc.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Chosen cost price year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Discounting, look at guidelines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9416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Outcome measurement</a:t>
            </a:r>
            <a:endParaRPr/>
          </a:p>
        </p:txBody>
      </p:sp>
      <p:sp>
        <p:nvSpPr>
          <p:cNvPr id="72637243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Primary and secondary outcomes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Selected outcomes for effectiveness and utilities,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Instruments used for outcomes, and why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Valuation method to derive utilities (instruments, population)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0873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bg-BG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Synthesising costs and effects</a:t>
            </a:r>
            <a:endParaRPr/>
          </a:p>
        </p:txBody>
      </p:sp>
      <p:sp>
        <p:nvSpPr>
          <p:cNvPr id="115540258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Calculation of ICER/ICUR</a:t>
            </a:r>
            <a:endParaRPr lang="bg-BG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bg-BG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Interpretation of ICER; what does it mean, comparable studies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Широк екран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subject/>
  <dc:creator/>
  <cp:keywords/>
  <dc:description/>
  <dc:identifier/>
  <dc:language/>
  <cp:lastModifiedBy/>
  <cp:revision>5</cp:revision>
  <dcterms:created xsi:type="dcterms:W3CDTF">2012-08-15T19:42:41Z</dcterms:created>
  <dcterms:modified xsi:type="dcterms:W3CDTF">2022-10-10T07:07:22Z</dcterms:modified>
  <cp:category/>
  <cp:contentStatus/>
  <cp:version/>
</cp:coreProperties>
</file>