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removePersonalInfoOnSave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12192000" cy="6858000"/>
  <p:defaultTextStyle>
    <a:defPPr>
      <a:defRPr lang="bg-BG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presProps" Target="presProps.xml" /><Relationship Id="rId15" Type="http://schemas.openxmlformats.org/officeDocument/2006/relationships/tableStyles" Target="tableStyles.xml" /><Relationship Id="rId1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Shape 1059" hidden="0"/>
          <p:cNvSpPr>
            <a:spLocks noChangeArrowheads="1" noGrp="1"/>
          </p:cNvSpPr>
          <p:nvPr isPhoto="0" userDrawn="1"/>
        </p:nvSpPr>
        <p:spPr bwMode="auto">
          <a:xfrm>
            <a:off x="2396066" y="2291401"/>
            <a:ext cx="5452533" cy="41651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112" y="3116"/>
                </a:moveTo>
                <a:lnTo>
                  <a:pt x="22112" y="3116"/>
                </a:lnTo>
                <a:cubicBezTo>
                  <a:pt x="22112" y="3116"/>
                  <a:pt x="27356" y="0"/>
                  <a:pt x="30300" y="4263"/>
                </a:cubicBezTo>
                <a:lnTo>
                  <a:pt x="30300" y="4263"/>
                </a:lnTo>
                <a:cubicBezTo>
                  <a:pt x="33277" y="8577"/>
                  <a:pt x="36666" y="13779"/>
                  <a:pt x="39369" y="17410"/>
                </a:cubicBezTo>
                <a:lnTo>
                  <a:pt x="39369" y="17410"/>
                </a:lnTo>
                <a:cubicBezTo>
                  <a:pt x="41761" y="20624"/>
                  <a:pt x="43200" y="22708"/>
                  <a:pt x="40979" y="26940"/>
                </a:cubicBezTo>
                <a:lnTo>
                  <a:pt x="40979" y="26940"/>
                </a:lnTo>
                <a:cubicBezTo>
                  <a:pt x="39655" y="29461"/>
                  <a:pt x="35076" y="35072"/>
                  <a:pt x="32639" y="38623"/>
                </a:cubicBezTo>
                <a:lnTo>
                  <a:pt x="32639" y="38623"/>
                </a:lnTo>
                <a:cubicBezTo>
                  <a:pt x="30200" y="42175"/>
                  <a:pt x="26202" y="43200"/>
                  <a:pt x="23268" y="42185"/>
                </a:cubicBezTo>
                <a:lnTo>
                  <a:pt x="23268" y="42185"/>
                </a:lnTo>
                <a:cubicBezTo>
                  <a:pt x="20331" y="41168"/>
                  <a:pt x="11584" y="38623"/>
                  <a:pt x="6213" y="36974"/>
                </a:cubicBezTo>
                <a:lnTo>
                  <a:pt x="6213" y="36974"/>
                </a:lnTo>
                <a:cubicBezTo>
                  <a:pt x="1431" y="35502"/>
                  <a:pt x="0" y="32900"/>
                  <a:pt x="214" y="31157"/>
                </a:cubicBezTo>
                <a:lnTo>
                  <a:pt x="214" y="31157"/>
                </a:lnTo>
                <a:cubicBezTo>
                  <a:pt x="760" y="26703"/>
                  <a:pt x="1113" y="19920"/>
                  <a:pt x="1214" y="16042"/>
                </a:cubicBezTo>
                <a:lnTo>
                  <a:pt x="1214" y="16042"/>
                </a:lnTo>
                <a:cubicBezTo>
                  <a:pt x="1303" y="12626"/>
                  <a:pt x="4203" y="11313"/>
                  <a:pt x="6907" y="9989"/>
                </a:cubicBezTo>
                <a:lnTo>
                  <a:pt x="6907" y="9989"/>
                </a:lnTo>
                <a:cubicBezTo>
                  <a:pt x="9245" y="8843"/>
                  <a:pt x="19774" y="4261"/>
                  <a:pt x="22112" y="311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4" name="Shape 1060" hidden="0"/>
          <p:cNvSpPr>
            <a:spLocks noChangeArrowheads="1" noGrp="1"/>
          </p:cNvSpPr>
          <p:nvPr isPhoto="0" userDrawn="1"/>
        </p:nvSpPr>
        <p:spPr bwMode="auto">
          <a:xfrm>
            <a:off x="1309514" y="1839834"/>
            <a:ext cx="4011787" cy="1314324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0162" y="13104"/>
                </a:moveTo>
                <a:lnTo>
                  <a:pt x="40162" y="13104"/>
                </a:lnTo>
                <a:cubicBezTo>
                  <a:pt x="36799" y="16736"/>
                  <a:pt x="26204" y="28154"/>
                  <a:pt x="22676" y="31251"/>
                </a:cubicBezTo>
                <a:lnTo>
                  <a:pt x="22676" y="31251"/>
                </a:lnTo>
                <a:cubicBezTo>
                  <a:pt x="18513" y="34899"/>
                  <a:pt x="15093" y="37527"/>
                  <a:pt x="13136" y="38511"/>
                </a:cubicBezTo>
                <a:lnTo>
                  <a:pt x="13136" y="38511"/>
                </a:lnTo>
                <a:cubicBezTo>
                  <a:pt x="10861" y="39650"/>
                  <a:pt x="0" y="43200"/>
                  <a:pt x="422" y="38511"/>
                </a:cubicBezTo>
                <a:lnTo>
                  <a:pt x="422" y="38511"/>
                </a:lnTo>
                <a:cubicBezTo>
                  <a:pt x="750" y="34836"/>
                  <a:pt x="12785" y="17028"/>
                  <a:pt x="15584" y="14358"/>
                </a:cubicBezTo>
                <a:lnTo>
                  <a:pt x="15584" y="14358"/>
                </a:lnTo>
                <a:cubicBezTo>
                  <a:pt x="18382" y="11693"/>
                  <a:pt x="34508" y="0"/>
                  <a:pt x="36286" y="2133"/>
                </a:cubicBezTo>
                <a:lnTo>
                  <a:pt x="36286" y="2133"/>
                </a:lnTo>
                <a:cubicBezTo>
                  <a:pt x="38064" y="4272"/>
                  <a:pt x="43200" y="9825"/>
                  <a:pt x="40162" y="1310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5" name="Shape 1061" hidden="0"/>
          <p:cNvSpPr>
            <a:spLocks noChangeArrowheads="1" noGrp="1"/>
          </p:cNvSpPr>
          <p:nvPr isPhoto="0" userDrawn="1"/>
        </p:nvSpPr>
        <p:spPr bwMode="auto">
          <a:xfrm>
            <a:off x="6567030" y="4629133"/>
            <a:ext cx="5395523" cy="2231707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42680" y="32337"/>
                  <a:pt x="42264" y="24810"/>
                  <a:pt x="41982" y="22533"/>
                </a:cubicBezTo>
                <a:lnTo>
                  <a:pt x="41982" y="22533"/>
                </a:lnTo>
                <a:cubicBezTo>
                  <a:pt x="41353" y="17445"/>
                  <a:pt x="31020" y="10782"/>
                  <a:pt x="25434" y="7567"/>
                </a:cubicBezTo>
                <a:lnTo>
                  <a:pt x="25434" y="7567"/>
                </a:lnTo>
                <a:cubicBezTo>
                  <a:pt x="20461" y="4707"/>
                  <a:pt x="15752" y="0"/>
                  <a:pt x="10688" y="12771"/>
                </a:cubicBezTo>
                <a:lnTo>
                  <a:pt x="10688" y="12771"/>
                </a:lnTo>
                <a:cubicBezTo>
                  <a:pt x="5409" y="26085"/>
                  <a:pt x="2329" y="33891"/>
                  <a:pt x="451" y="39632"/>
                </a:cubicBezTo>
                <a:lnTo>
                  <a:pt x="451" y="39632"/>
                </a:lnTo>
                <a:cubicBezTo>
                  <a:pt x="180" y="40459"/>
                  <a:pt x="44" y="41820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6" name="Shape 1062" hidden="0"/>
          <p:cNvSpPr>
            <a:spLocks noChangeArrowheads="1" noGrp="1"/>
          </p:cNvSpPr>
          <p:nvPr isPhoto="0" userDrawn="1"/>
        </p:nvSpPr>
        <p:spPr bwMode="auto">
          <a:xfrm>
            <a:off x="389187" y="6100774"/>
            <a:ext cx="4968521" cy="75999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37750" y="34083"/>
                  <a:pt x="28707" y="20178"/>
                  <a:pt x="28707" y="20178"/>
                </a:cubicBezTo>
                <a:lnTo>
                  <a:pt x="28707" y="20178"/>
                </a:lnTo>
                <a:cubicBezTo>
                  <a:pt x="23196" y="11772"/>
                  <a:pt x="17935" y="0"/>
                  <a:pt x="14588" y="1341"/>
                </a:cubicBezTo>
                <a:lnTo>
                  <a:pt x="14588" y="1341"/>
                </a:lnTo>
                <a:cubicBezTo>
                  <a:pt x="11240" y="2673"/>
                  <a:pt x="6350" y="22671"/>
                  <a:pt x="1602" y="37718"/>
                </a:cubicBezTo>
                <a:lnTo>
                  <a:pt x="1602" y="37718"/>
                </a:lnTo>
                <a:cubicBezTo>
                  <a:pt x="1072" y="39393"/>
                  <a:pt x="536" y="41175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7" name="Shape 1063" hidden="0"/>
          <p:cNvSpPr>
            <a:spLocks noChangeArrowheads="1" noGrp="1"/>
          </p:cNvSpPr>
          <p:nvPr isPhoto="0" userDrawn="1"/>
        </p:nvSpPr>
        <p:spPr bwMode="auto">
          <a:xfrm>
            <a:off x="0" y="3254701"/>
            <a:ext cx="2099733" cy="3343682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43200"/>
                </a:moveTo>
                <a:lnTo>
                  <a:pt x="0" y="43200"/>
                </a:lnTo>
                <a:cubicBezTo>
                  <a:pt x="10450" y="39319"/>
                  <a:pt x="26476" y="34991"/>
                  <a:pt x="31760" y="32779"/>
                </a:cubicBezTo>
                <a:lnTo>
                  <a:pt x="31760" y="32779"/>
                </a:lnTo>
                <a:cubicBezTo>
                  <a:pt x="38554" y="29929"/>
                  <a:pt x="35982" y="23868"/>
                  <a:pt x="39587" y="11934"/>
                </a:cubicBezTo>
                <a:lnTo>
                  <a:pt x="39587" y="11934"/>
                </a:lnTo>
                <a:cubicBezTo>
                  <a:pt x="43199" y="0"/>
                  <a:pt x="33409" y="2565"/>
                  <a:pt x="25082" y="2041"/>
                </a:cubicBezTo>
                <a:lnTo>
                  <a:pt x="25082" y="2041"/>
                </a:lnTo>
                <a:cubicBezTo>
                  <a:pt x="14497" y="1374"/>
                  <a:pt x="7053" y="4621"/>
                  <a:pt x="0" y="7243"/>
                </a:cubicBezTo>
                <a:lnTo>
                  <a:pt x="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" name="Подзаголовок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4655839" y="2708919"/>
            <a:ext cx="6720745" cy="72007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  <p:sp>
        <p:nvSpPr>
          <p:cNvPr id="7" name="Заголовок 6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95833" y="1808820"/>
            <a:ext cx="6720745" cy="720079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839199" y="274639"/>
            <a:ext cx="2743200" cy="5851525"/>
          </a:xfrm>
        </p:spPr>
        <p:txBody>
          <a:bodyPr vert="eaVert"/>
          <a:lstStyle>
            <a:lvl1pPr algn="ctr"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609599" y="274639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963083" y="4406901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963083" y="2906713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609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97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09599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09599" y="217487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93370" y="217487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4" name="Нижний колонтитул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3" name="Нижний колонтитул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603" y="273049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4766732" y="273051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609603" y="1435102"/>
            <a:ext cx="4011084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 hidden="0"/>
          <p:cNvSpPr>
            <a:spLocks noGrp="1"/>
          </p:cNvSpPr>
          <p:nvPr isPhoto="0" userDrawn="0">
            <p:ph type="pic" idx="1" hasCustomPrompt="0"/>
          </p:nvPr>
        </p:nvSpPr>
        <p:spPr bwMode="auto">
          <a:xfrm>
            <a:off x="2389717" y="612774"/>
            <a:ext cx="7315200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059" hidden="0"/>
          <p:cNvSpPr>
            <a:spLocks noChangeArrowheads="1" noGrp="1"/>
          </p:cNvSpPr>
          <p:nvPr isPhoto="0" userDrawn="1"/>
        </p:nvSpPr>
        <p:spPr bwMode="auto">
          <a:xfrm>
            <a:off x="4976706" y="2"/>
            <a:ext cx="3058159" cy="8937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0"/>
                </a:moveTo>
                <a:lnTo>
                  <a:pt x="0" y="0"/>
                </a:lnTo>
                <a:cubicBezTo>
                  <a:pt x="1690" y="6213"/>
                  <a:pt x="3698" y="13338"/>
                  <a:pt x="6091" y="21902"/>
                </a:cubicBezTo>
                <a:lnTo>
                  <a:pt x="6091" y="21902"/>
                </a:lnTo>
                <a:cubicBezTo>
                  <a:pt x="12043" y="43199"/>
                  <a:pt x="17573" y="35347"/>
                  <a:pt x="23417" y="30579"/>
                </a:cubicBezTo>
                <a:lnTo>
                  <a:pt x="23417" y="30579"/>
                </a:lnTo>
                <a:cubicBezTo>
                  <a:pt x="29984" y="25223"/>
                  <a:pt x="42123" y="14119"/>
                  <a:pt x="42860" y="5640"/>
                </a:cubicBezTo>
                <a:lnTo>
                  <a:pt x="42860" y="5640"/>
                </a:lnTo>
                <a:cubicBezTo>
                  <a:pt x="42960" y="4507"/>
                  <a:pt x="43072" y="2479"/>
                  <a:pt x="4320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060" hidden="0"/>
          <p:cNvSpPr>
            <a:spLocks noChangeArrowheads="1" noGrp="1"/>
          </p:cNvSpPr>
          <p:nvPr isPhoto="0" userDrawn="1"/>
        </p:nvSpPr>
        <p:spPr bwMode="auto">
          <a:xfrm>
            <a:off x="-24679" y="1"/>
            <a:ext cx="1399539" cy="17975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1743" y="2484"/>
                </a:moveTo>
                <a:lnTo>
                  <a:pt x="31743" y="2484"/>
                </a:lnTo>
                <a:cubicBezTo>
                  <a:pt x="30428" y="1799"/>
                  <a:pt x="28450" y="1080"/>
                  <a:pt x="26054" y="0"/>
                </a:cubicBezTo>
                <a:lnTo>
                  <a:pt x="0" y="0"/>
                </a:lnTo>
                <a:lnTo>
                  <a:pt x="0" y="34200"/>
                </a:lnTo>
                <a:lnTo>
                  <a:pt x="0" y="34200"/>
                </a:lnTo>
                <a:cubicBezTo>
                  <a:pt x="7029" y="37461"/>
                  <a:pt x="14504" y="41491"/>
                  <a:pt x="25070" y="40664"/>
                </a:cubicBezTo>
                <a:lnTo>
                  <a:pt x="25070" y="40664"/>
                </a:lnTo>
                <a:cubicBezTo>
                  <a:pt x="33399" y="40015"/>
                  <a:pt x="43200" y="43200"/>
                  <a:pt x="39593" y="28375"/>
                </a:cubicBezTo>
                <a:lnTo>
                  <a:pt x="39593" y="28375"/>
                </a:lnTo>
                <a:cubicBezTo>
                  <a:pt x="35986" y="13550"/>
                  <a:pt x="38530" y="6023"/>
                  <a:pt x="31743" y="248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" name="Shape 1061" hidden="0"/>
          <p:cNvSpPr>
            <a:spLocks noChangeArrowheads="1" noGrp="1"/>
          </p:cNvSpPr>
          <p:nvPr isPhoto="0" userDrawn="1"/>
        </p:nvSpPr>
        <p:spPr bwMode="auto">
          <a:xfrm>
            <a:off x="1637456" y="1"/>
            <a:ext cx="3839633" cy="26096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2864" y="0"/>
                </a:moveTo>
                <a:lnTo>
                  <a:pt x="10583" y="0"/>
                </a:lnTo>
                <a:lnTo>
                  <a:pt x="10583" y="0"/>
                </a:lnTo>
                <a:cubicBezTo>
                  <a:pt x="9017" y="532"/>
                  <a:pt x="7515" y="1058"/>
                  <a:pt x="6214" y="1509"/>
                </a:cubicBezTo>
                <a:lnTo>
                  <a:pt x="6214" y="1509"/>
                </a:lnTo>
                <a:cubicBezTo>
                  <a:pt x="1428" y="3166"/>
                  <a:pt x="0" y="6109"/>
                  <a:pt x="212" y="8072"/>
                </a:cubicBezTo>
                <a:lnTo>
                  <a:pt x="212" y="8072"/>
                </a:lnTo>
                <a:cubicBezTo>
                  <a:pt x="758" y="13092"/>
                  <a:pt x="1111" y="20742"/>
                  <a:pt x="1212" y="25114"/>
                </a:cubicBezTo>
                <a:lnTo>
                  <a:pt x="1212" y="25114"/>
                </a:lnTo>
                <a:cubicBezTo>
                  <a:pt x="1301" y="28962"/>
                  <a:pt x="4204" y="30446"/>
                  <a:pt x="6906" y="31937"/>
                </a:cubicBezTo>
                <a:lnTo>
                  <a:pt x="6906" y="31937"/>
                </a:lnTo>
                <a:cubicBezTo>
                  <a:pt x="9246" y="33229"/>
                  <a:pt x="19775" y="38395"/>
                  <a:pt x="22112" y="39685"/>
                </a:cubicBezTo>
                <a:lnTo>
                  <a:pt x="22112" y="39685"/>
                </a:lnTo>
                <a:cubicBezTo>
                  <a:pt x="22112" y="39685"/>
                  <a:pt x="27355" y="43200"/>
                  <a:pt x="30298" y="38395"/>
                </a:cubicBezTo>
                <a:lnTo>
                  <a:pt x="30298" y="38395"/>
                </a:lnTo>
                <a:cubicBezTo>
                  <a:pt x="33277" y="33533"/>
                  <a:pt x="36665" y="27667"/>
                  <a:pt x="39367" y="23576"/>
                </a:cubicBezTo>
                <a:lnTo>
                  <a:pt x="39367" y="23576"/>
                </a:lnTo>
                <a:cubicBezTo>
                  <a:pt x="41761" y="19953"/>
                  <a:pt x="43200" y="17587"/>
                  <a:pt x="40977" y="12816"/>
                </a:cubicBezTo>
                <a:lnTo>
                  <a:pt x="40977" y="12816"/>
                </a:lnTo>
                <a:cubicBezTo>
                  <a:pt x="39697" y="10062"/>
                  <a:pt x="35347" y="3936"/>
                  <a:pt x="328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609599" y="6356351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165599" y="6356351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737599" y="6356351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>
        <a:spcBef>
          <a:spcPts val="0"/>
        </a:spcBef>
        <a:buNone/>
        <a:defRPr sz="44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лавие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 flipH="0" flipV="0">
            <a:off x="453686" y="320065"/>
            <a:ext cx="11074830" cy="2211737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bg-BG" sz="2800" b="0">
                <a:solidFill>
                  <a:schemeClr val="tx1"/>
                </a:solidFill>
                <a:latin typeface="Arial"/>
                <a:ea typeface="Arial"/>
                <a:cs typeface="Arial"/>
              </a:rPr>
              <a:t>RESEARCH PROPOSAL FOR </a:t>
            </a:r>
            <a:r>
              <a:rPr lang="bg-BG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ECONOMIC </a:t>
            </a:r>
            <a:r>
              <a:rPr lang="bg-BG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EVALUATION</a:t>
            </a:r>
            <a:r>
              <a:rPr lang="bg-BG" sz="2800" b="0" i="0" u="none" strike="noStrike" cap="none" spc="-16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br>
              <a:rPr lang="bg-BG" sz="2800" b="0" i="0" u="none" strike="noStrike" cap="none" spc="-16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bg-BG" sz="2800" b="0" i="0" u="none" strike="noStrike" cap="none" spc="-16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bg-BG" sz="2800" b="1" i="0" u="none" strike="noStrike" cap="none" spc="-16">
                <a:solidFill>
                  <a:schemeClr val="tx1"/>
                </a:solidFill>
                <a:latin typeface="Arial"/>
                <a:ea typeface="Arial"/>
                <a:cs typeface="Arial"/>
              </a:rPr>
              <a:t>GENETICS SCREENING</a:t>
            </a:r>
            <a:r>
              <a:rPr lang="bg-BG" sz="2800" b="0" i="0" u="none" strike="noStrike" cap="none" spc="-16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bg-BG" sz="2800" b="0" i="0" u="none" strike="noStrike" cap="none" spc="-16">
                <a:solidFill>
                  <a:schemeClr val="tx1"/>
                </a:solidFill>
                <a:latin typeface="Arial"/>
                <a:ea typeface="Arial"/>
                <a:cs typeface="Arial"/>
              </a:rPr>
              <a:t>FOR COLON CANCER</a:t>
            </a:r>
            <a:br>
              <a:rPr lang="bg-BG" sz="2800" b="0" i="0" u="none" strike="noStrike" cap="none" spc="-16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bg-BG" sz="2800" b="0" i="0" u="none" strike="noStrike" cap="none" spc="-16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endParaRPr sz="2800" b="1">
              <a:solidFill>
                <a:schemeClr val="tx1"/>
              </a:solidFill>
            </a:endParaRPr>
          </a:p>
        </p:txBody>
      </p:sp>
      <p:sp>
        <p:nvSpPr>
          <p:cNvPr id="3" name="Подзаглавие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271" y="2903118"/>
            <a:ext cx="6720745" cy="720079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Group 3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843669327" name="Подзаглавие 2" hidden="0"/>
          <p:cNvSpPr>
            <a:spLocks noGrp="1"/>
          </p:cNvSpPr>
          <p:nvPr isPhoto="0" userDrawn="0"/>
        </p:nvSpPr>
        <p:spPr bwMode="auto">
          <a:xfrm flipH="0" flipV="0">
            <a:off x="4328262" y="2772557"/>
            <a:ext cx="7410126" cy="3845100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r" defTabSz="914400">
              <a:spcBef>
                <a:spcPts val="0"/>
              </a:spcBef>
              <a:buFont typeface="Arial"/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spcBef>
                <a:spcPts val="0"/>
              </a:spcBef>
              <a:buFont typeface="Arial"/>
              <a:buNone/>
              <a:defRPr sz="2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spcBef>
                <a:spcPts val="0"/>
              </a:spcBef>
              <a:buFont typeface="Arial"/>
              <a:buNone/>
              <a:defRPr sz="2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spcBef>
                <a:spcPts val="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spcBef>
                <a:spcPts val="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spcBef>
                <a:spcPts val="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spcBef>
                <a:spcPts val="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spcBef>
                <a:spcPts val="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spcBef>
                <a:spcPts val="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>
                <a:solidFill>
                  <a:schemeClr val="tx1"/>
                </a:solidFill>
              </a:rPr>
              <a:t>Irine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sz="3600" i="1">
                <a:solidFill>
                  <a:schemeClr val="tx1"/>
                </a:solidFill>
              </a:rPr>
              <a:t>Khubua</a:t>
            </a:r>
            <a:r>
              <a:rPr lang="en-US" sz="3600">
                <a:solidFill>
                  <a:schemeClr val="tx1"/>
                </a:solidFill>
              </a:rPr>
              <a:t> </a:t>
            </a:r>
            <a:endParaRPr sz="3600">
              <a:solidFill>
                <a:schemeClr val="tx1"/>
              </a:solidFill>
            </a:endParaRPr>
          </a:p>
          <a:p>
            <a:pPr>
              <a:defRPr/>
            </a:pPr>
            <a:r>
              <a:rPr lang="bg-BG" b="1">
                <a:solidFill>
                  <a:schemeClr val="tx1"/>
                </a:solidFill>
              </a:rPr>
              <a:t>Kostadin</a:t>
            </a:r>
            <a:r>
              <a:rPr lang="bg-BG">
                <a:solidFill>
                  <a:schemeClr val="tx1"/>
                </a:solidFill>
              </a:rPr>
              <a:t> </a:t>
            </a:r>
            <a:r>
              <a:rPr lang="bg-BG" sz="3600" i="1">
                <a:solidFill>
                  <a:schemeClr val="tx1"/>
                </a:solidFill>
              </a:rPr>
              <a:t>Kostadinov</a:t>
            </a:r>
            <a:endParaRPr sz="3600">
              <a:solidFill>
                <a:schemeClr val="tx1"/>
              </a:solidFill>
            </a:endParaRPr>
          </a:p>
          <a:p>
            <a:pPr>
              <a:defRPr/>
            </a:pPr>
            <a:r>
              <a:rPr lang="bg-BG" b="1">
                <a:solidFill>
                  <a:schemeClr val="tx1"/>
                </a:solidFill>
              </a:rPr>
              <a:t>Vihar</a:t>
            </a:r>
            <a:r>
              <a:rPr lang="bg-BG">
                <a:solidFill>
                  <a:schemeClr val="tx1"/>
                </a:solidFill>
              </a:rPr>
              <a:t> </a:t>
            </a:r>
            <a:r>
              <a:rPr lang="bg-BG" sz="3600" i="1">
                <a:solidFill>
                  <a:schemeClr val="tx1"/>
                </a:solidFill>
              </a:rPr>
              <a:t>Kotecha</a:t>
            </a:r>
            <a:endParaRPr sz="3600">
              <a:solidFill>
                <a:schemeClr val="tx1"/>
              </a:solidFill>
            </a:endParaRPr>
          </a:p>
          <a:p>
            <a:pPr>
              <a:defRPr/>
            </a:pPr>
            <a:r>
              <a:rPr lang="bg-BG" b="1">
                <a:solidFill>
                  <a:schemeClr val="tx1"/>
                </a:solidFill>
              </a:rPr>
              <a:t>Olgha</a:t>
            </a:r>
            <a:r>
              <a:rPr lang="bg-BG">
                <a:solidFill>
                  <a:schemeClr val="tx1"/>
                </a:solidFill>
              </a:rPr>
              <a:t> </a:t>
            </a:r>
            <a:r>
              <a:rPr lang="bg-BG" sz="3600" i="1">
                <a:solidFill>
                  <a:schemeClr val="tx1"/>
                </a:solidFill>
              </a:rPr>
              <a:t>Kukhianidze</a:t>
            </a:r>
            <a:endParaRPr sz="3600">
              <a:solidFill>
                <a:schemeClr val="tx1"/>
              </a:solidFill>
            </a:endParaRPr>
          </a:p>
          <a:p>
            <a:pPr>
              <a:defRPr/>
            </a:pPr>
            <a:r>
              <a:rPr lang="bg-BG" b="1">
                <a:solidFill>
                  <a:schemeClr val="tx1"/>
                </a:solidFill>
              </a:rPr>
              <a:t>Bojana</a:t>
            </a:r>
            <a:r>
              <a:rPr lang="bg-BG">
                <a:solidFill>
                  <a:schemeClr val="tx1"/>
                </a:solidFill>
              </a:rPr>
              <a:t> </a:t>
            </a:r>
            <a:r>
              <a:rPr lang="bg-BG" sz="3600" i="1">
                <a:solidFill>
                  <a:schemeClr val="tx1"/>
                </a:solidFill>
              </a:rPr>
              <a:t>Letic</a:t>
            </a:r>
            <a:endParaRPr sz="3600" i="1">
              <a:solidFill>
                <a:schemeClr val="tx1"/>
              </a:solidFill>
            </a:endParaRPr>
          </a:p>
        </p:txBody>
      </p:sp>
      <p:cxnSp>
        <p:nvCxnSpPr>
          <p:cNvPr id="0" name="" hidden="0"/>
          <p:cNvCxnSpPr>
            <a:cxnSpLocks/>
          </p:cNvCxnSpPr>
          <p:nvPr isPhoto="0" userDrawn="0"/>
        </p:nvCxnSpPr>
        <p:spPr bwMode="auto">
          <a:xfrm flipH="0" flipV="0">
            <a:off x="7195898" y="2854685"/>
            <a:ext cx="0" cy="301894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465169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bg-BG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Uncertainty</a:t>
            </a:r>
            <a:endParaRPr/>
          </a:p>
        </p:txBody>
      </p:sp>
      <p:sp>
        <p:nvSpPr>
          <p:cNvPr id="309910196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Investigating uncertainty &amp; diversity: (which sensitivity / scenario / subgroup analysis)</a:t>
            </a: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CEA plane, CEAC curve</a:t>
            </a: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Chosen threshold for the WTP of CUA and why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55313048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bg-BG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Discussion of the expected outcomes</a:t>
            </a:r>
            <a:endParaRPr/>
          </a:p>
        </p:txBody>
      </p:sp>
      <p:sp>
        <p:nvSpPr>
          <p:cNvPr id="1781115270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 marL="0" indent="0">
              <a:buFont typeface="Arial"/>
              <a:buNone/>
              <a:defRPr/>
            </a:pP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Expected most important outcome(s) of study, based on the literature</a:t>
            </a: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Relationship of results with existing evidence</a:t>
            </a: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Limitations of design economic evaluation (bias)</a:t>
            </a: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Generalisability/transferability of the results to other settings and/or patient groups</a:t>
            </a: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Other relevant considerations to decision-maker</a:t>
            </a: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Issues of implementation</a:t>
            </a: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Expected recommendations, and results based on this study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09576028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bg-BG" sz="44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Characteristics of the disease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695486147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415869" y="2019946"/>
            <a:ext cx="10972800" cy="4525961"/>
          </a:xfrm>
        </p:spPr>
        <p:txBody>
          <a:bodyPr/>
          <a:lstStyle/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Short explanation of the disease</a:t>
            </a: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Incidence and prevalence</a:t>
            </a: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Mortality, morbidity, quality of life</a:t>
            </a: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Costs (in monetary value), the burden to society (in QALY)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6301605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bg-BG" sz="44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Characteristics of patients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258433282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Age, gender</a:t>
            </a: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Cultural background</a:t>
            </a: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38719686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bg-BG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Interventions and comparators</a:t>
            </a:r>
            <a:endParaRPr/>
          </a:p>
        </p:txBody>
      </p:sp>
      <p:sp>
        <p:nvSpPr>
          <p:cNvPr id="2000400029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What is the background problem you want to solve</a:t>
            </a: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Available interventions</a:t>
            </a: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Important health and/or cost consequences of these interventions</a:t>
            </a: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Which interventions will be compared in the economic evaluation and why?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9137211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bg-BG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Aim/research question</a:t>
            </a:r>
            <a:endParaRPr/>
          </a:p>
        </p:txBody>
      </p:sp>
      <p:sp>
        <p:nvSpPr>
          <p:cNvPr id="544118936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Answerable research question (Use PICOT, include perspective, target group, and</a:t>
            </a: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intervention and comparator, time horizon)</a:t>
            </a: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Expected efficiency based on evidence (hypothesis)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071494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bg-BG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Overall framing</a:t>
            </a:r>
            <a:endParaRPr/>
          </a:p>
        </p:txBody>
      </p:sp>
      <p:sp>
        <p:nvSpPr>
          <p:cNvPr id="1133048120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endParaRPr sz="24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Objective of economic evaluation (e.g. reimbursement, standardisation of care)</a:t>
            </a:r>
            <a:endParaRPr sz="24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Relevant audience(s); to whom will the results be of importance?</a:t>
            </a:r>
            <a:endParaRPr sz="24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Time horizon and perspective</a:t>
            </a:r>
            <a:endParaRPr sz="24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Target group (in and exclusion criteria e.g. age, gender, disease severity, co-morbidities)</a:t>
            </a:r>
            <a:endParaRPr sz="24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Type of economic evaluation (CEA, CUA, and optional CMA, CBA)</a:t>
            </a:r>
            <a:endParaRPr sz="24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Definition of incremental cost-effectiveness ratio (ICER)</a:t>
            </a:r>
            <a:endParaRPr sz="24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Country and centres included (look at the relevant guidelines for that country)</a:t>
            </a:r>
            <a:endParaRPr sz="2400"/>
          </a:p>
          <a:p>
            <a:pPr>
              <a:defRPr/>
            </a:pPr>
            <a:r>
              <a:rPr lang="bg-BG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Analytical approach, i.e. TBEE/MBEE (and why) and specifics for the design</a:t>
            </a:r>
            <a:endParaRPr sz="24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Data sources and collection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731277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bg-BG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Costs</a:t>
            </a:r>
            <a:endParaRPr/>
          </a:p>
        </p:txBody>
      </p:sp>
      <p:sp>
        <p:nvSpPr>
          <p:cNvPr id="120270355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 marL="0" indent="0">
              <a:buFont typeface="Arial"/>
              <a:buNone/>
              <a:defRPr/>
            </a:pP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Identification of relevant cost categories (use a formal classification and societal perspective</a:t>
            </a: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Instrument used for measurement of cost categories</a:t>
            </a: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Valuation; sources for of cost prices (guidelines for costing)</a:t>
            </a: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Valuation; which method to use for paid work, unpaid work, informal care, etc.</a:t>
            </a: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Chosen cost price year and why</a:t>
            </a: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Discounting, look at guidelines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37994161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bg-BG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Outcome measurement</a:t>
            </a:r>
            <a:endParaRPr/>
          </a:p>
        </p:txBody>
      </p:sp>
      <p:sp>
        <p:nvSpPr>
          <p:cNvPr id="726372431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Primary and secondary outcomes</a:t>
            </a: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Selected outcomes for effectiveness and utilities, and why</a:t>
            </a: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Instruments used for outcomes, and why</a:t>
            </a: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Valuation method to derive utilities (instruments, population)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3120873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bg-BG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Synthesising costs and effects</a:t>
            </a:r>
            <a:endParaRPr/>
          </a:p>
        </p:txBody>
      </p:sp>
      <p:sp>
        <p:nvSpPr>
          <p:cNvPr id="1155402581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Calculation of ICER/ICUR</a:t>
            </a: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Interpretation of ICER; what does it mean, comparable studies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Turtle">
  <a:themeElements>
    <a:clrScheme name="Aspect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Классическая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ONLYOFFICE/7.1.1.57</Application>
  <DocSecurity>0</DocSecurity>
  <PresentationFormat>Широк екран</PresentationFormat>
  <Paragraphs>0</Paragraphs>
  <Slides>11</Slides>
  <Notes>11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subject/>
  <dc:creator/>
  <cp:keywords/>
  <dc:description/>
  <dc:identifier/>
  <dc:language/>
  <cp:lastModifiedBy/>
  <cp:revision>8</cp:revision>
  <dcterms:created xsi:type="dcterms:W3CDTF">2012-08-15T19:42:41Z</dcterms:created>
  <dcterms:modified xsi:type="dcterms:W3CDTF">2022-10-10T13:18:16Z</dcterms:modified>
  <cp:category/>
  <cp:contentStatus/>
  <cp:version/>
</cp:coreProperties>
</file>