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removePersonalInfoOnSave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12192000" cy="6858000"/>
  <p:defaultTextStyle>
    <a:defPPr>
      <a:defRPr lang="en-GB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E9C6D210-C01E-772D-4893-AEC6653B4E0D}">
  <a:tblStyle styleId="{E9C6D210-C01E-772D-4893-AEC6653B4E0D}" styleName="Light Style 1">
    <a:wholeTbl>
      <a:tcTxStyle>
        <a:fontRef idx="minor"/>
        <a:schemeClr val="dk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solidFill>
                <a:schemeClr val="dk1"/>
              </a:solidFill>
            </a:ln>
          </a:top>
          <a:bottom>
            <a:ln w="12700">
              <a:solidFill>
                <a:schemeClr val="dk1"/>
              </a:solidFill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  <a:fill>
          <a:solidFill>
            <a:schemeClr val="dk1">
              <a:tint val="40000"/>
            </a:schemeClr>
          </a:solidFill>
        </a:fill>
      </a:tcStyle>
    </a:band2V>
    <a:lastCol>
      <a:tcTxStyle b="on">
        <a:fontRef idx="minor"/>
        <a:schemeClr val="dk1"/>
      </a:tcTxStyle>
      <a:tcStyle>
        <a:tcBdr/>
      </a:tcStyle>
    </a:lastCol>
    <a:firstCol>
      <a:tcTxStyle b="on">
        <a:fontRef idx="minor"/>
        <a:schemeClr val="dk1"/>
      </a:tcTxStyle>
      <a:tcStyle>
        <a:tcBdr/>
      </a:tcStyle>
    </a:firstCol>
    <a:lastRow>
      <a:tcTxStyle b="on">
        <a:fontRef idx="minor"/>
        <a:schemeClr val="dk1"/>
      </a:tcTxStyle>
      <a:tcStyle>
        <a:tcBdr>
          <a:top>
            <a:ln w="12700">
              <a:solidFill>
                <a:schemeClr val="dk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dk1"/>
      </a:tcTxStyle>
      <a:tcStyle>
        <a:tcBdr>
          <a:bottom>
            <a:ln w="12700">
              <a:solidFill>
                <a:schemeClr val="dk1"/>
              </a:solidFill>
            </a:ln>
          </a:bottom>
        </a:tcBdr>
        <a:fill>
          <a:solidFill>
            <a:schemeClr val="l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 hidden="0"/>
          <p:cNvSpPr>
            <a:spLocks noChangeArrowheads="1" noGrp="1"/>
          </p:cNvSpPr>
          <p:nvPr isPhoto="0"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 hidden="0"/>
          <p:cNvSpPr>
            <a:spLocks noChangeArrowheads="1" noGrp="1"/>
          </p:cNvSpPr>
          <p:nvPr isPhoto="0" userDrawn="1"/>
        </p:nvSpPr>
        <p:spPr bwMode="auto">
          <a:xfrm>
            <a:off x="1309514" y="1839834"/>
            <a:ext cx="4011787" cy="131432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 hidden="0"/>
          <p:cNvSpPr>
            <a:spLocks noChangeArrowheads="1" noGrp="1"/>
          </p:cNvSpPr>
          <p:nvPr isPhoto="0" userDrawn="1"/>
        </p:nvSpPr>
        <p:spPr bwMode="auto">
          <a:xfrm>
            <a:off x="6567030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 hidden="0"/>
          <p:cNvSpPr>
            <a:spLocks noChangeArrowheads="1" noGrp="1"/>
          </p:cNvSpPr>
          <p:nvPr isPhoto="0"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 hidden="0"/>
          <p:cNvSpPr>
            <a:spLocks noChangeArrowheads="1" noGrp="1"/>
          </p:cNvSpPr>
          <p:nvPr isPhoto="0"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  <p:sp>
        <p:nvSpPr>
          <p:cNvPr id="7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95833" y="1808820"/>
            <a:ext cx="6720745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 hidden="0"/>
          <p:cNvSpPr>
            <a:spLocks noChangeArrowheads="1" noGrp="1"/>
          </p:cNvSpPr>
          <p:nvPr isPhoto="0"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 hidden="0"/>
          <p:cNvSpPr>
            <a:spLocks noChangeArrowheads="1" noGrp="1"/>
          </p:cNvSpPr>
          <p:nvPr isPhoto="0"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 hidden="0"/>
          <p:cNvSpPr>
            <a:spLocks noChangeArrowheads="1" noGrp="1"/>
          </p:cNvSpPr>
          <p:nvPr isPhoto="0" userDrawn="1"/>
        </p:nvSpPr>
        <p:spPr bwMode="auto">
          <a:xfrm>
            <a:off x="1637456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i.org/10.1186/s12913-017-2652-y" TargetMode="Externa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лавие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453685" y="384640"/>
            <a:ext cx="11074830" cy="221173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bg-BG" sz="2800" b="0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  <a:t>RESEARCH PROPOSAL</a:t>
            </a:r>
            <a:br>
              <a:rPr lang="bg-BG" sz="2800" b="0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</a:br>
            <a:r>
              <a:rPr lang="bg-BG" sz="2800" b="0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  <a:t>  </a:t>
            </a:r>
            <a:r>
              <a:rPr lang="bg-BG" sz="2800" b="0" i="0" u="none" strike="noStrike" cap="none" spc="-16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  <a:t>DIGITAL WATCHS A-FIB SCRENING </a:t>
            </a:r>
            <a:br>
              <a:rPr lang="bg-BG" sz="2800" b="0" i="0" u="none" strike="noStrike" cap="none" spc="-16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</a:br>
            <a:r>
              <a:rPr lang="bg-BG" sz="2800" b="0" i="0" u="none" strike="noStrike" cap="none" spc="0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  <a:t>ECONOMIC </a:t>
            </a:r>
            <a:r>
              <a:rPr lang="bg-BG" sz="2800" b="0" i="0" u="none" strike="noStrike" cap="none" spc="0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  <a:t>EVALUATION</a:t>
            </a:r>
            <a:r>
              <a:rPr lang="bg-BG" sz="2800" b="0" i="0" u="none" strike="noStrike" cap="none" spc="-15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bg-BG" sz="2800" b="0" i="0" u="none" strike="noStrike" cap="none" spc="-16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 sz="2800" b="1">
              <a:solidFill>
                <a:schemeClr val="tx1"/>
              </a:solidFill>
            </a:endParaRPr>
          </a:p>
        </p:txBody>
      </p:sp>
      <p:sp>
        <p:nvSpPr>
          <p:cNvPr id="1843669327" name="Подзаглавие 2" hidden="0"/>
          <p:cNvSpPr>
            <a:spLocks noGrp="1"/>
          </p:cNvSpPr>
          <p:nvPr isPhoto="0" userDrawn="0"/>
        </p:nvSpPr>
        <p:spPr bwMode="auto">
          <a:xfrm flipH="0" flipV="0">
            <a:off x="4436210" y="2924568"/>
            <a:ext cx="7410125" cy="3347012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r" defTabSz="914400">
              <a:spcBef>
                <a:spcPts val="0"/>
              </a:spcBef>
              <a:buFont typeface="Arial"/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spcBef>
                <a:spcPts val="0"/>
              </a:spcBef>
              <a:buFont typeface="Arial"/>
              <a:buNone/>
              <a:defRPr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spcBef>
                <a:spcPts val="0"/>
              </a:spcBef>
              <a:buFont typeface="Arial"/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000" b="1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  <a:t>Irine</a:t>
            </a:r>
            <a:r>
              <a:rPr lang="en-US" sz="3000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en-US" sz="3000" i="1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  <a:t>Khubua</a:t>
            </a:r>
            <a:endParaRPr lang="en-US" sz="3000" i="1">
              <a:solidFill>
                <a:schemeClr val="tx1"/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bg-BG" sz="3000" b="1" i="0" u="none" strike="noStrike" cap="none" spc="0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  <a:t>Olgha</a:t>
            </a:r>
            <a:r>
              <a:rPr lang="bg-BG" sz="3000" b="0" i="0" u="none" strike="noStrike" cap="none" spc="0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bg-BG" sz="3000" b="0" i="1" u="none" strike="noStrike" cap="none" spc="0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  <a:t>Kukhianidze</a:t>
            </a:r>
            <a:endParaRPr lang="bg-BG" sz="1200" b="0" i="1" u="none" strike="noStrike" cap="none" spc="0">
              <a:solidFill>
                <a:schemeClr val="tx1"/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en-US" sz="3000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bg-BG" sz="3000" b="1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  <a:t>Kostadin</a:t>
            </a:r>
            <a:r>
              <a:rPr lang="bg-BG" sz="3000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bg-BG" sz="3000" i="1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  <a:t>Kostadinov</a:t>
            </a:r>
            <a:endParaRPr lang="bg-BG" sz="3000" b="0" i="1" u="none" strike="noStrike" cap="none" spc="0">
              <a:solidFill>
                <a:schemeClr val="tx1"/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bg-BG" sz="3000" b="1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  <a:t>Vihar</a:t>
            </a:r>
            <a:r>
              <a:rPr lang="bg-BG" sz="3000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bg-BG" sz="3000" i="1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  <a:t>Kotecha</a:t>
            </a:r>
            <a:endParaRPr lang="bg-BG" sz="3000" i="1">
              <a:solidFill>
                <a:schemeClr val="tx1"/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bg-BG" sz="3000" b="1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  <a:t>Bojana</a:t>
            </a:r>
            <a:r>
              <a:rPr lang="bg-BG" sz="3000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bg-BG" sz="3000" i="1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  <a:t>Letic</a:t>
            </a:r>
            <a:endParaRPr sz="3600" i="1">
              <a:solidFill>
                <a:schemeClr val="tx1"/>
              </a:solidFill>
              <a:latin typeface="DejaVu Serif"/>
              <a:ea typeface="DejaVu Serif"/>
              <a:cs typeface="DejaVu Serif"/>
            </a:endParaRPr>
          </a:p>
        </p:txBody>
      </p:sp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flipH="0" flipV="0">
            <a:off x="7195898" y="2854685"/>
            <a:ext cx="0" cy="301894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43047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5834637" y="2693712"/>
            <a:ext cx="1190624" cy="714375"/>
          </a:xfrm>
          <a:prstGeom prst="rect">
            <a:avLst/>
          </a:prstGeom>
        </p:spPr>
      </p:pic>
      <p:sp>
        <p:nvSpPr>
          <p:cNvPr id="396845692" name="" hidden="0"/>
          <p:cNvSpPr/>
          <p:nvPr isPhoto="0" userDrawn="0"/>
        </p:nvSpPr>
        <p:spPr bwMode="auto">
          <a:xfrm flipH="0" flipV="0">
            <a:off x="9127683" y="7022463"/>
            <a:ext cx="16110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141269568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5808443" y="5027337"/>
            <a:ext cx="1190624" cy="714375"/>
          </a:xfrm>
          <a:prstGeom prst="rect">
            <a:avLst/>
          </a:prstGeom>
        </p:spPr>
      </p:pic>
      <p:sp>
        <p:nvSpPr>
          <p:cNvPr id="374716833" name="" hidden="0"/>
          <p:cNvSpPr/>
          <p:nvPr isPhoto="0" userDrawn="0"/>
        </p:nvSpPr>
        <p:spPr bwMode="auto">
          <a:xfrm flipH="0" flipV="0">
            <a:off x="10389764" y="9118920"/>
            <a:ext cx="255348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59804530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5834637" y="4255456"/>
            <a:ext cx="1190624" cy="685238"/>
          </a:xfrm>
          <a:prstGeom prst="rect">
            <a:avLst/>
          </a:prstGeom>
        </p:spPr>
      </p:pic>
      <p:sp>
        <p:nvSpPr>
          <p:cNvPr id="1069474478" name="" hidden="0"/>
          <p:cNvSpPr/>
          <p:nvPr isPhoto="0" userDrawn="0"/>
        </p:nvSpPr>
        <p:spPr bwMode="auto">
          <a:xfrm>
            <a:off x="14581339" y="9081176"/>
            <a:ext cx="255204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124612467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5834637" y="3461974"/>
            <a:ext cx="1190624" cy="714375"/>
          </a:xfrm>
          <a:prstGeom prst="rect">
            <a:avLst/>
          </a:prstGeom>
        </p:spPr>
      </p:pic>
      <p:sp>
        <p:nvSpPr>
          <p:cNvPr id="1620788182" name="" hidden="0"/>
          <p:cNvSpPr/>
          <p:nvPr isPhoto="0" userDrawn="0"/>
        </p:nvSpPr>
        <p:spPr bwMode="auto">
          <a:xfrm rot="0" flipH="0" flipV="0">
            <a:off x="7677230" y="-95386"/>
            <a:ext cx="73663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472826168" name="" hidden="0"/>
          <p:cNvSpPr/>
          <p:nvPr isPhoto="0" userDrawn="0"/>
        </p:nvSpPr>
        <p:spPr bwMode="auto">
          <a:xfrm flipH="0" flipV="0">
            <a:off x="6153979" y="2693711"/>
            <a:ext cx="81228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723537842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flipH="0" flipV="0">
            <a:off x="915669" y="2693711"/>
            <a:ext cx="4234535" cy="3047999"/>
          </a:xfrm>
          <a:prstGeom prst="rect">
            <a:avLst/>
          </a:prstGeom>
        </p:spPr>
      </p:pic>
      <p:sp>
        <p:nvSpPr>
          <p:cNvPr id="853022108" name="" hidden="0"/>
          <p:cNvSpPr txBox="1"/>
          <p:nvPr isPhoto="0" userDrawn="0"/>
        </p:nvSpPr>
        <p:spPr bwMode="auto">
          <a:xfrm flipH="0" flipV="0">
            <a:off x="5462624" y="5886587"/>
            <a:ext cx="6320157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With the help and under the supervision of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53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120873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DejaVu Serif"/>
                <a:ea typeface="DejaVu Serif"/>
                <a:cs typeface="DejaVu Serif"/>
              </a:rPr>
              <a:t>Synthesising costs and effects</a:t>
            </a:r>
            <a:endParaRPr>
              <a:latin typeface="DejaVu Serif"/>
              <a:ea typeface="DejaVu Serif"/>
              <a:cs typeface="DejaVu Serif"/>
            </a:endParaRPr>
          </a:p>
        </p:txBody>
      </p:sp>
      <p:sp>
        <p:nvSpPr>
          <p:cNvPr id="115540258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                   COSTS (wwd) – COSTS (usual care)</a:t>
            </a:r>
            <a:endParaRPr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 marL="0" indent="0">
              <a:buFont typeface="Arial"/>
              <a:buNone/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ICER = —————————————————————</a:t>
            </a:r>
            <a:endParaRPr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 marL="0" indent="0">
              <a:buFont typeface="Arial"/>
              <a:buNone/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          N of pts. (AF wwd) – N of pts (usual care AF)</a:t>
            </a:r>
            <a:endParaRPr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465169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DejaVu Serif"/>
                <a:ea typeface="DejaVu Serif"/>
                <a:cs typeface="DejaVu Serif"/>
              </a:rPr>
              <a:t>Uncertainty</a:t>
            </a:r>
            <a:endParaRPr>
              <a:latin typeface="DejaVu Serif"/>
              <a:ea typeface="DejaVu Serif"/>
              <a:cs typeface="DejaVu Serif"/>
            </a:endParaRPr>
          </a:p>
        </p:txBody>
      </p:sp>
      <p:sp>
        <p:nvSpPr>
          <p:cNvPr id="309910196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Tornado plot and ICER plane. W</a:t>
            </a: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illingness-to-pay threshold of €22 000</a:t>
            </a:r>
            <a:endParaRPr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Probabilistic sensitivity analysis. </a:t>
            </a:r>
            <a:endParaRPr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 lvl="1">
              <a:buFont typeface="Arial"/>
              <a:buChar char="•"/>
              <a:defRPr/>
            </a:pPr>
            <a:r>
              <a:rPr lang="en-US" sz="2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For number of new diagnosed patient – Poisson distribution </a:t>
            </a:r>
            <a:r>
              <a:rPr lang="en-US" sz="2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with 20% Mean/SD ratio</a:t>
            </a:r>
            <a:endParaRPr sz="2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 lvl="1">
              <a:buFont typeface="Arial"/>
              <a:buChar char="•"/>
              <a:defRPr/>
            </a:pPr>
            <a:r>
              <a:rPr lang="en-US" sz="2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For costs – Log normal distribution. SD estimated by marked SD of the highest cost items </a:t>
            </a:r>
            <a:endParaRPr lang="en-US" sz="2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531304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DejaVu Serif"/>
                <a:ea typeface="DejaVu Serif"/>
                <a:cs typeface="DejaVu Serif"/>
              </a:rPr>
              <a:t>Discussion of the expected outcomes</a:t>
            </a:r>
            <a:endParaRPr>
              <a:latin typeface="DejaVu Serif"/>
              <a:ea typeface="DejaVu Serif"/>
              <a:cs typeface="DejaVu Serif"/>
            </a:endParaRPr>
          </a:p>
        </p:txBody>
      </p:sp>
      <p:sp>
        <p:nvSpPr>
          <p:cNvPr id="1781115270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8" y="1939226"/>
            <a:ext cx="10972800" cy="4525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0" indent="0">
              <a:buFont typeface="Arial"/>
              <a:buNone/>
              <a:defRPr/>
            </a:pPr>
            <a:endParaRPr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Expected most important outcome(s) of study</a:t>
            </a: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: WWD probably can be used as cost effective risk based screening </a:t>
            </a:r>
            <a:endParaRPr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Limitations of design economic evaluation (bias): </a:t>
            </a: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The model is simplified. </a:t>
            </a:r>
            <a:endParaRPr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Other relevant considerations to decision-maker:</a:t>
            </a: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 WWD may initially increase AF incidence which is associated with increased expenditures for treatment (AG)</a:t>
            </a:r>
            <a:endParaRPr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892728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References</a:t>
            </a:r>
            <a:endParaRPr/>
          </a:p>
        </p:txBody>
      </p:sp>
      <p:sp>
        <p:nvSpPr>
          <p:cNvPr id="3148832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19470" y="1551766"/>
            <a:ext cx="10972800" cy="4970435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 marL="217793" indent="-217793">
              <a:buFont typeface="Arial"/>
              <a:buAutoNum type="arabicPeriod"/>
              <a:defRPr/>
            </a:pPr>
            <a:r>
              <a:rPr lang="bg-BG" sz="1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Staerk L, Sherer JA, Ko D, Benjamin EJ, Helm RH. Atrial Fibrillation: Epidemiology, Pathophysiology, and Clinical Outcomes. Circ Res. 2017 Apr 28;120(9):1501-1517. doi: 10.1161/CIRCRESAHA.117.309732. PMID: 28450367; PMCID: PMC5500874.</a:t>
            </a:r>
            <a:endParaRPr sz="1600">
              <a:latin typeface="DejaVu Serif"/>
              <a:ea typeface="DejaVu Serif"/>
              <a:cs typeface="DejaVu Serif"/>
            </a:endParaRPr>
          </a:p>
          <a:p>
            <a:pPr marL="217793" indent="-217793">
              <a:buFont typeface="Arial"/>
              <a:buAutoNum type="arabicPeriod"/>
              <a:defRPr/>
            </a:pPr>
            <a:r>
              <a:rPr lang="bg-BG" sz="1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bg-BG" sz="1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Lippi G, Sanchis-Gomar F, Cervellin G. Global epidemiology of atrial fibrillation: An increasing epidemic and public health challenge. Int J Stroke. 2021 Feb;16(2):217-221. doi: 10.1177/1747493019897870. Epub 2020 Jan 19. Erratum in: Int J Stroke. 2020 Jan 28;:1747493020905964. PMID: 31955707.</a:t>
            </a:r>
            <a:endParaRPr sz="16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 marL="217793" indent="-217793">
              <a:buFont typeface="Arial"/>
              <a:buAutoNum type="arabicPeriod"/>
              <a:defRPr/>
            </a:pPr>
            <a:r>
              <a:rPr lang="bg-BG" sz="1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bg-BG" sz="1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Sankaranarayanan R, Kirkwood G, Visweswariah R, Fox DJ. How does Chronic Atrial Fibrillation Influence Mortality in the Modern Treatment Era? Curr Cardiol Rev. 2015;11(3):190-8. doi: 10.2174/1573403x10666140902143020. PMID: 25182145; PMCID: PMC4558350.</a:t>
            </a:r>
            <a:endParaRPr sz="16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 marL="217793" indent="-217793">
              <a:buFont typeface="Arial"/>
              <a:buAutoNum type="arabicPeriod"/>
              <a:defRPr/>
            </a:pPr>
            <a:r>
              <a:rPr sz="1600">
                <a:latin typeface="DejaVu Serif"/>
                <a:ea typeface="DejaVu Serif"/>
                <a:cs typeface="DejaVu Serif"/>
              </a:rPr>
              <a:t> </a:t>
            </a:r>
            <a:r>
              <a:rPr lang="bg-BG" sz="1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Johnsen, S.P., Dalby, L.W., Täckström, T. et al. Cost of illness of atrial fibrillation: a nationwide study of societal impact. BMC Health Serv Res 17, 714 (2017). </a:t>
            </a:r>
            <a:r>
              <a:rPr lang="bg-BG" sz="1600" b="0" i="0" u="sng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  <a:hlinkClick r:id="rId2" tooltip="https://doi.org/10.1186/s12913-017-2652-y"/>
              </a:rPr>
              <a:t>https://doi.org/10.1186/s12913-017-2652-y</a:t>
            </a:r>
            <a:endParaRPr sz="1600">
              <a:latin typeface="DejaVu Serif"/>
              <a:ea typeface="DejaVu Serif"/>
              <a:cs typeface="DejaVu Serif"/>
            </a:endParaRPr>
          </a:p>
          <a:p>
            <a:pPr marL="217793" indent="-217793">
              <a:buFont typeface="Arial"/>
              <a:buAutoNum type="arabicPeriod"/>
              <a:defRPr/>
            </a:pPr>
            <a:r>
              <a:rPr lang="bg-BG" sz="1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Quality of Life in Patients with Atrial Fibrillation: A Systematic Review </a:t>
            </a:r>
            <a:r>
              <a:rPr lang="bg-BG" sz="1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Thrall, Graham et al. </a:t>
            </a:r>
            <a:r>
              <a:rPr lang="bg-BG" sz="1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The American Journal of Medicine, Volume 119, Issue 5, 448.e1 - 448.e19</a:t>
            </a:r>
            <a:endParaRPr sz="16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 marL="217792" indent="-217792">
              <a:buFont typeface="Arial"/>
              <a:buAutoNum type="arabicPeriod"/>
              <a:defRPr/>
            </a:pPr>
            <a:r>
              <a:rPr lang="bg-BG" sz="1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Chen W, Khurshid S, Singer DE, Atlas SJ, Ashburner JM, Ellinor PT, McManus DD, Lubitz SA, Chhatwal J. Cost-effectiveness of Screening for Atrial Fibrillation Using Wearable Devices. JAMA Health Forum. 2022 Aug 5;3(8):e222419. doi: 10.1001/jamahealthforum.2022.2419. PMID: 36003419; PMCID: PMC9356321.</a:t>
            </a:r>
            <a:endParaRPr sz="16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 marL="217792" indent="-217792">
              <a:buFont typeface="Arial"/>
              <a:buAutoNum type="arabicPeriod"/>
              <a:defRPr/>
            </a:pPr>
            <a:r>
              <a:rPr lang="bg-BG" sz="1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Riva JJ, Malik KM, Burnie SJ, Endicott AR, Busse JW. What is your research question? An introduction to the PICOT format for clinicians. J Can Chiropr Assoc. 2012 Sep;56(3):167-71. PMID: 22997465; PMCID: PMC3430448.</a:t>
            </a:r>
            <a:endParaRPr sz="16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 marL="217791" indent="-217791">
              <a:buFont typeface="Arial"/>
              <a:buAutoNum type="arabicPeriod"/>
              <a:defRPr/>
            </a:pPr>
            <a:r>
              <a:rPr lang="bg-BG" sz="1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Jacobs MS, Kaasenbrood F, Postma MJ, van Hulst M, Tieleman RG. Cost-effectiveness of screening for atrial fibrillation in primary care with a handheld, single-lead electrocardiogram device in the Netherlands. Europace. 2018 Jan 1;20(1):12-18. doi: 10.1093/europace/euw285. PMID: 27733465.</a:t>
            </a:r>
            <a:endParaRPr sz="16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 marL="217791" indent="-217791">
              <a:buFont typeface="Arial"/>
              <a:buAutoNum type="arabicPeriod"/>
              <a:defRPr/>
            </a:pPr>
            <a:r>
              <a:rPr sz="1400" b="0" i="0" u="none">
                <a:solidFill>
                  <a:srgbClr val="212121"/>
                </a:solidFill>
                <a:latin typeface="DejaVu Serif"/>
                <a:ea typeface="DejaVu Serif"/>
                <a:cs typeface="DejaVu Serif"/>
              </a:rPr>
              <a:t>Sciera LK, Frost L, Dybro L, Poulsen PB. The cost-effectiveness of one-time opportunistic screening for atrial fibrillation in different age cohorts of inhabitants in Denmark aged 65 years and above: a Markov modelled analysis. Eur Heart J Qual Care Clin Outcomes. 2022 Mar 2;8(2):177-186. doi: 10.1093/ehjqcco/qcaa092. PMID: 33337469.</a:t>
            </a:r>
            <a:endParaRPr sz="1600" b="0">
              <a:latin typeface="DejaVu Serif"/>
              <a:ea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957602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  <a:t>Characteristics of the disease</a:t>
            </a:r>
            <a:endParaRPr>
              <a:solidFill>
                <a:schemeClr val="tx1"/>
              </a:solidFill>
              <a:latin typeface="DejaVu Serif"/>
              <a:ea typeface="DejaVu Serif"/>
              <a:cs typeface="DejaVu Serif"/>
            </a:endParaRPr>
          </a:p>
        </p:txBody>
      </p:sp>
      <p:sp>
        <p:nvSpPr>
          <p:cNvPr id="1695486147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367435" y="1417636"/>
            <a:ext cx="11661546" cy="5565612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GB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Atrial fibrillation (AF) is a condition characterised by an </a:t>
            </a:r>
            <a:r>
              <a:rPr lang="en-GB" sz="24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abnormal heart rhythm</a:t>
            </a:r>
            <a:endParaRPr sz="24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en-GB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Atrial fibrillation is </a:t>
            </a:r>
            <a:r>
              <a:rPr lang="en-GB" sz="24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difficult to diagnose </a:t>
            </a:r>
            <a:endParaRPr sz="24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en-GB" sz="24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Oral anticoagulation (OAC) can prevent AF-related strokes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en-GB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Baseline </a:t>
            </a:r>
            <a:r>
              <a:rPr lang="en-GB" sz="24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prevalence 7.2%</a:t>
            </a:r>
            <a:r>
              <a:rPr lang="en-GB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en-GB" sz="2400" b="0" i="0" u="none" strike="noStrike" cap="none" spc="0" baseline="3000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1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en-GB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Incidence rate </a:t>
            </a:r>
            <a:r>
              <a:rPr lang="en-GB" sz="24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31/100 per year</a:t>
            </a:r>
            <a:r>
              <a:rPr lang="en-GB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en-GB" sz="2400" b="0" i="0" u="none" strike="noStrike" cap="none" spc="0" baseline="3000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2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en-GB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Excess in all-cause mortality rates attributable to AF i</a:t>
            </a:r>
            <a:r>
              <a:rPr lang="en-GB" sz="24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s 50% for men, and 90% for women</a:t>
            </a:r>
            <a:r>
              <a:rPr lang="en-GB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.</a:t>
            </a:r>
            <a:r>
              <a:rPr lang="en-GB" sz="2400" b="0" i="0" u="none" strike="noStrike" cap="none" spc="0" baseline="3000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3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en-GB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Iceberg of morbidity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en-GB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Average 3-year societal costs </a:t>
            </a:r>
            <a:r>
              <a:rPr lang="en-GB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were estimated as </a:t>
            </a:r>
            <a:r>
              <a:rPr lang="en-GB" sz="24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€20,403–26,544 per patient</a:t>
            </a:r>
            <a:r>
              <a:rPr lang="en-GB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. The costs were highest during the </a:t>
            </a:r>
            <a:r>
              <a:rPr lang="en-GB" sz="24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first year after diagnosis</a:t>
            </a:r>
            <a:r>
              <a:rPr lang="en-GB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. </a:t>
            </a:r>
            <a:r>
              <a:rPr lang="en-GB" sz="24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Admission costs</a:t>
            </a:r>
            <a:r>
              <a:rPr lang="en-GB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 constituted the largest cost component </a:t>
            </a:r>
            <a:r>
              <a:rPr lang="en-GB" sz="2400" b="0" i="0" u="none" strike="noStrike" cap="none" spc="0" baseline="3000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4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en-GB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Pts. with AF reported a </a:t>
            </a:r>
            <a:r>
              <a:rPr lang="en-GB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reduced QoL compared </a:t>
            </a:r>
            <a:r>
              <a:rPr lang="en-GB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with healthy controls</a:t>
            </a:r>
            <a:r>
              <a:rPr lang="en-GB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en-GB" sz="2400" b="0" i="0" u="none" strike="noStrike" cap="none" spc="0" baseline="3000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5</a:t>
            </a:r>
            <a:endParaRPr lang="en-GB"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ans Light"/>
              <a:ea typeface="DejaVu Sans Light"/>
              <a:cs typeface="DejaVu Sans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3280920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 flipH="0" flipV="0">
            <a:off x="1641777" y="28576"/>
            <a:ext cx="8098292" cy="6807436"/>
          </a:xfrm>
          <a:prstGeom prst="rect">
            <a:avLst/>
          </a:prstGeom>
        </p:spPr>
      </p:pic>
      <p:sp>
        <p:nvSpPr>
          <p:cNvPr id="2135792244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1643F68-7CAC-B0F2-75B9-C4CC327CD4BF}" type="slidenum">
              <a:rPr lang="ru-RU"/>
              <a:t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91144965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rcRect l="0" t="0" r="55022" b="0"/>
          <a:stretch/>
        </p:blipFill>
        <p:spPr bwMode="auto">
          <a:xfrm rot="0" flipH="0" flipV="0">
            <a:off x="449622" y="1711909"/>
            <a:ext cx="4703798" cy="4194576"/>
          </a:xfrm>
          <a:prstGeom prst="rect">
            <a:avLst/>
          </a:prstGeom>
        </p:spPr>
      </p:pic>
      <p:pic>
        <p:nvPicPr>
          <p:cNvPr id="1703415709" name="" hidden="0"/>
          <p:cNvPicPr>
            <a:picLocks noChangeAspect="1"/>
          </p:cNvPicPr>
          <p:nvPr isPhoto="0" userDrawn="0"/>
        </p:nvPicPr>
        <p:blipFill>
          <a:blip r:embed="rId3"/>
          <a:srcRect l="45613" t="0" r="0" b="0"/>
          <a:stretch/>
        </p:blipFill>
        <p:spPr bwMode="auto">
          <a:xfrm flipH="0" flipV="0">
            <a:off x="5827749" y="1817085"/>
            <a:ext cx="5798491" cy="4089399"/>
          </a:xfrm>
          <a:prstGeom prst="rect">
            <a:avLst/>
          </a:prstGeom>
        </p:spPr>
      </p:pic>
      <p:sp>
        <p:nvSpPr>
          <p:cNvPr id="209011772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006474" y="-42861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DejaVu Serif"/>
                <a:ea typeface="DejaVu Serif"/>
                <a:cs typeface="DejaVu Serif"/>
              </a:rPr>
              <a:t> Interventions and comparators</a:t>
            </a:r>
            <a:endParaRPr>
              <a:latin typeface="DejaVu Serif"/>
              <a:ea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4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415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913721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DejaVu Serif"/>
                <a:ea typeface="DejaVu Serif"/>
                <a:cs typeface="DejaVu Serif"/>
              </a:rPr>
              <a:t>Aim/research question</a:t>
            </a:r>
            <a:endParaRPr/>
          </a:p>
        </p:txBody>
      </p:sp>
      <p:sp>
        <p:nvSpPr>
          <p:cNvPr id="544118936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Q: Is risk-based atrial fibrillation (AF) screening using wearable devices </a:t>
            </a:r>
            <a:r>
              <a:rPr lang="bg-BG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cost-effective</a:t>
            </a: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?</a:t>
            </a:r>
            <a:endParaRPr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</p:txBody>
      </p:sp>
      <p:graphicFrame>
        <p:nvGraphicFramePr>
          <p:cNvPr id="1224863057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1609724" y="2935159"/>
          <a:ext cx="8225595" cy="3540807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{E9C6D210-C01E-772D-4893-AEC6653B4E0D}</a:tableStyleId>
              </a:tblPr>
              <a:tblGrid>
                <a:gridCol w="2340000"/>
                <a:gridCol w="5885594"/>
              </a:tblGrid>
              <a:tr h="673713"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 sz="2400" b="1" i="0" u="none" strike="noStrike" cap="none" spc="0">
                          <a:solidFill>
                            <a:schemeClr val="dk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P</a:t>
                      </a:r>
                      <a:r>
                        <a:rPr lang="en-GB" sz="2400" b="0" i="0" u="none" strike="noStrike" cap="none" spc="0">
                          <a:solidFill>
                            <a:schemeClr val="dk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opulation</a:t>
                      </a:r>
                      <a:endParaRPr sz="2400" b="0"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GB" sz="2400" b="0">
                          <a:latin typeface="DejaVu Serif"/>
                          <a:ea typeface="DejaVu Serif"/>
                          <a:cs typeface="DejaVu Serif"/>
                        </a:rPr>
                        <a:t>Asymptomatic</a:t>
                      </a:r>
                      <a:r>
                        <a:rPr lang="en-GB" sz="2400" b="0">
                          <a:latin typeface="DejaVu Serif"/>
                          <a:ea typeface="DejaVu Serif"/>
                          <a:cs typeface="DejaVu Serif"/>
                        </a:rPr>
                        <a:t> </a:t>
                      </a:r>
                      <a:r>
                        <a:rPr lang="en-GB" sz="2400" b="0">
                          <a:latin typeface="DejaVu Serif"/>
                          <a:ea typeface="DejaVu Serif"/>
                          <a:cs typeface="DejaVu Serif"/>
                        </a:rPr>
                        <a:t>patients over the age of </a:t>
                      </a:r>
                      <a:r>
                        <a:rPr lang="en-GB" sz="2400" b="1">
                          <a:latin typeface="DejaVu Serif"/>
                          <a:ea typeface="DejaVu Serif"/>
                          <a:cs typeface="DejaVu Serif"/>
                        </a:rPr>
                        <a:t>5</a:t>
                      </a:r>
                      <a:r>
                        <a:rPr lang="en-GB" sz="2400" b="1">
                          <a:latin typeface="DejaVu Serif"/>
                          <a:ea typeface="DejaVu Serif"/>
                          <a:cs typeface="DejaVu Serif"/>
                        </a:rPr>
                        <a:t>0</a:t>
                      </a:r>
                      <a:r>
                        <a:rPr lang="en-GB" sz="2400" b="0">
                          <a:latin typeface="DejaVu Serif"/>
                          <a:ea typeface="DejaVu Serif"/>
                          <a:cs typeface="DejaVu Serif"/>
                        </a:rPr>
                        <a:t> with </a:t>
                      </a:r>
                      <a:r>
                        <a:rPr lang="en-GB" sz="2400" b="1">
                          <a:latin typeface="DejaVu Serif"/>
                          <a:ea typeface="DejaVu Serif"/>
                          <a:cs typeface="DejaVu Serif"/>
                        </a:rPr>
                        <a:t>2 or more risk factors</a:t>
                      </a:r>
                      <a:endParaRPr sz="2400" b="1"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/>
                </a:tc>
              </a:tr>
              <a:tr h="637419"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 sz="2400" b="1" i="0" u="none" strike="noStrike" cap="none" spc="0">
                          <a:solidFill>
                            <a:schemeClr val="dk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I</a:t>
                      </a:r>
                      <a:r>
                        <a:rPr lang="en-GB" sz="2400" b="0" i="0" u="none" strike="noStrike" cap="none" spc="0">
                          <a:solidFill>
                            <a:schemeClr val="dk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ntervention</a:t>
                      </a:r>
                      <a:endParaRPr sz="2400"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sz="2400">
                          <a:latin typeface="DejaVu Serif"/>
                          <a:ea typeface="DejaVu Serif"/>
                          <a:cs typeface="DejaVu Serif"/>
                        </a:rPr>
                        <a:t>Wrist wearable device  (watch)</a:t>
                      </a:r>
                      <a:endParaRPr sz="2400"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/>
                </a:tc>
              </a:tr>
              <a:tr h="628729"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 sz="2400" b="1" i="0" u="none" strike="noStrike" cap="none" spc="0">
                          <a:solidFill>
                            <a:schemeClr val="dk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C</a:t>
                      </a:r>
                      <a:r>
                        <a:rPr lang="en-GB" sz="2400" b="0" i="0" u="none" strike="noStrike" cap="none" spc="0">
                          <a:solidFill>
                            <a:schemeClr val="dk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omparison</a:t>
                      </a:r>
                      <a:endParaRPr sz="2400"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GB" sz="2400" b="0" i="0" u="none" strike="noStrike" cap="none" spc="0">
                          <a:solidFill>
                            <a:schemeClr val="dk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Usual care</a:t>
                      </a:r>
                      <a:endParaRPr sz="2400"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/>
                </a:tc>
              </a:tr>
              <a:tr h="628729"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 sz="2400" b="1" i="0" u="none" strike="noStrike" cap="none" spc="0">
                          <a:solidFill>
                            <a:schemeClr val="dk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O</a:t>
                      </a:r>
                      <a:r>
                        <a:rPr lang="en-GB" sz="2400" b="0" i="0" u="none" strike="noStrike" cap="none" spc="0">
                          <a:solidFill>
                            <a:schemeClr val="dk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utcome</a:t>
                      </a:r>
                      <a:endParaRPr sz="2400"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sz="2400" b="1">
                          <a:latin typeface="DejaVu Serif"/>
                          <a:ea typeface="DejaVu Serif"/>
                          <a:cs typeface="DejaVu Serif"/>
                        </a:rPr>
                        <a:t>Number</a:t>
                      </a:r>
                      <a:r>
                        <a:rPr sz="2400">
                          <a:latin typeface="DejaVu Serif"/>
                          <a:ea typeface="DejaVu Serif"/>
                          <a:cs typeface="DejaVu Serif"/>
                        </a:rPr>
                        <a:t> of patients diagnosed </a:t>
                      </a:r>
                      <a:r>
                        <a:rPr sz="2400">
                          <a:latin typeface="DejaVu Serif"/>
                          <a:ea typeface="DejaVu Serif"/>
                          <a:cs typeface="DejaVu Serif"/>
                        </a:rPr>
                        <a:t>Sensitivity/Specificity</a:t>
                      </a:r>
                      <a:endParaRPr sz="2400"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/>
                </a:tc>
              </a:tr>
              <a:tr h="628729"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 sz="2400" b="1" i="0" u="none" strike="noStrike" cap="none" spc="0">
                          <a:solidFill>
                            <a:schemeClr val="dk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T</a:t>
                      </a:r>
                      <a:r>
                        <a:rPr lang="en-GB" sz="2400" b="0" i="0" u="none" strike="noStrike" cap="none" spc="0">
                          <a:solidFill>
                            <a:schemeClr val="dk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ime</a:t>
                      </a:r>
                      <a:endParaRPr sz="2400"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sz="2400">
                          <a:latin typeface="DejaVu Serif"/>
                          <a:ea typeface="DejaVu Serif"/>
                          <a:cs typeface="DejaVu Serif"/>
                        </a:rPr>
                        <a:t>One year</a:t>
                      </a:r>
                      <a:endParaRPr sz="2400"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86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86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071494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DejaVu Serif"/>
                <a:ea typeface="DejaVu Serif"/>
                <a:cs typeface="DejaVu Serif"/>
              </a:rPr>
              <a:t>Overall framing</a:t>
            </a:r>
            <a:endParaRPr>
              <a:latin typeface="DejaVu Serif"/>
              <a:ea typeface="DejaVu Serif"/>
              <a:cs typeface="DejaVu Serif"/>
            </a:endParaRPr>
          </a:p>
        </p:txBody>
      </p:sp>
      <p:sp>
        <p:nvSpPr>
          <p:cNvPr id="1133048120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609597" y="1097795"/>
            <a:ext cx="11250646" cy="558584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0" indent="0">
              <a:buFont typeface="Arial"/>
              <a:buNone/>
              <a:defRPr/>
            </a:pPr>
            <a:endParaRPr sz="26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en-GB" sz="26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Objective</a:t>
            </a: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: Partial</a:t>
            </a: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 (or full) reimbursement of WWD for AF screening</a:t>
            </a:r>
            <a:endParaRPr sz="26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en-GB" sz="26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Relevant audience(s): </a:t>
            </a: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Decision makers (public funds)</a:t>
            </a:r>
            <a:endParaRPr sz="26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en-GB" sz="26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Time horizon and perspective</a:t>
            </a: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: 1-year evaluation and 10 cycles/ societal perspective </a:t>
            </a:r>
            <a:endParaRPr sz="26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en-GB" sz="26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Target group</a:t>
            </a: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: Hight risk individuals aged over 50 with know 2 or more RF</a:t>
            </a:r>
            <a:endParaRPr sz="26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en-GB" sz="26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Type of economic evaluation</a:t>
            </a: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 CEA</a:t>
            </a:r>
            <a:endParaRPr sz="26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en-GB" sz="26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Definition of incremental cost-effectiveness ratio (ICER)</a:t>
            </a:r>
            <a:r>
              <a:rPr sz="26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 –</a:t>
            </a:r>
            <a:r>
              <a:rPr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 Additional costs for one additional diagnosed patient</a:t>
            </a:r>
            <a:endParaRPr sz="26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en-GB" sz="26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Country</a:t>
            </a: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: Denmark</a:t>
            </a:r>
            <a:endParaRPr sz="26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en-GB" sz="26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Analytical approach</a:t>
            </a: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: Markov model with age dependent transition probability and pay-off</a:t>
            </a:r>
            <a:endParaRPr sz="26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en-GB" sz="26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Data sources and collection</a:t>
            </a:r>
            <a:r>
              <a:rPr sz="2600" b="1">
                <a:latin typeface="DejaVu Serif"/>
                <a:ea typeface="DejaVu Serif"/>
                <a:cs typeface="DejaVu Serif"/>
              </a:rPr>
              <a:t>:  </a:t>
            </a: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Register analyses</a:t>
            </a:r>
            <a:r>
              <a:rPr sz="2600" b="0">
                <a:latin typeface="DejaVu Serif"/>
                <a:ea typeface="DejaVu Serif"/>
                <a:cs typeface="DejaVu Serif"/>
              </a:rPr>
              <a:t> (</a:t>
            </a: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The National Patient Registry; </a:t>
            </a: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The National Health Insurance Service Registry; </a:t>
            </a: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Danish Heart Register</a:t>
            </a: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)</a:t>
            </a:r>
            <a:endParaRPr sz="2600" b="0">
              <a:latin typeface="DejaVu Serif"/>
              <a:ea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6560539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latin typeface="DejaVu Serif"/>
                <a:ea typeface="DejaVu Serif"/>
                <a:cs typeface="DejaVu Serif"/>
              </a:rPr>
              <a:t>Model specification</a:t>
            </a:r>
            <a:endParaRPr>
              <a:latin typeface="DejaVu Serif"/>
              <a:ea typeface="DejaVu Serif"/>
              <a:cs typeface="DejaVu Serif"/>
            </a:endParaRPr>
          </a:p>
        </p:txBody>
      </p:sp>
      <p:pic>
        <p:nvPicPr>
          <p:cNvPr id="58680502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 flipH="0" flipV="0">
            <a:off x="2536796" y="1336917"/>
            <a:ext cx="6756167" cy="4204977"/>
          </a:xfrm>
          <a:prstGeom prst="rect">
            <a:avLst/>
          </a:prstGeom>
        </p:spPr>
      </p:pic>
      <p:sp>
        <p:nvSpPr>
          <p:cNvPr id="1799014235" name="" hidden="0"/>
          <p:cNvSpPr txBox="1"/>
          <p:nvPr isPhoto="0" userDrawn="0"/>
        </p:nvSpPr>
        <p:spPr bwMode="auto">
          <a:xfrm flipH="0" flipV="0">
            <a:off x="6023389" y="6037881"/>
            <a:ext cx="5151361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/>
              <a:t>Transition probabilities and pay-off (values attach to state) depend on age </a:t>
            </a:r>
            <a:endParaRPr i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731277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DejaVu Serif"/>
                <a:ea typeface="DejaVu Serif"/>
                <a:cs typeface="DejaVu Serif"/>
              </a:rPr>
              <a:t>Costs</a:t>
            </a:r>
            <a:endParaRPr>
              <a:latin typeface="DejaVu Serif"/>
              <a:ea typeface="DejaVu Serif"/>
              <a:cs typeface="DejaVu Serif"/>
            </a:endParaRPr>
          </a:p>
        </p:txBody>
      </p:sp>
      <p:sp>
        <p:nvSpPr>
          <p:cNvPr id="120270355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496588" y="1417636"/>
            <a:ext cx="11467816" cy="539515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Direct costs:</a:t>
            </a: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 (medical and non-medical). Cost for WWD (and amortisation plan)*; patient education**; Patch device*; Holter-ECG***; 12 Lead ECG***; </a:t>
            </a: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Medical team time***; Patient transport costs**; </a:t>
            </a:r>
            <a:r>
              <a:rPr lang="en-GB" sz="3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Absence days</a:t>
            </a: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***</a:t>
            </a:r>
            <a:endParaRPr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Indirect costs:</a:t>
            </a: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 Social benefits saved due to timely treatment***; Permanent disability prevention (workplace and colleges)*, formal and non-formal caregivers (average wage per hour)**</a:t>
            </a:r>
            <a:endParaRPr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Costs data:</a:t>
            </a: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 Literature review*; Questionnaire***; Registry and HR Data**</a:t>
            </a:r>
            <a:endParaRPr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 marL="0" indent="0">
              <a:buFont typeface="Arial"/>
              <a:buNone/>
              <a:defRPr/>
            </a:pP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799416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DejaVu Serif"/>
                <a:ea typeface="DejaVu Serif"/>
                <a:cs typeface="DejaVu Serif"/>
              </a:rPr>
              <a:t>Outcome measurement</a:t>
            </a:r>
            <a:endParaRPr>
              <a:latin typeface="DejaVu Serif"/>
              <a:ea typeface="DejaVu Serif"/>
              <a:cs typeface="DejaVu Serif"/>
            </a:endParaRPr>
          </a:p>
        </p:txBody>
      </p:sp>
      <p:sp>
        <p:nvSpPr>
          <p:cNvPr id="72637243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609598" y="1955370"/>
            <a:ext cx="10972800" cy="480899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Primary</a:t>
            </a: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 outcome:</a:t>
            </a: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 Number of screen positive cases, mean ICER and diagnostic odds ratio of detecting new AF cases compared with usual care</a:t>
            </a:r>
            <a:endParaRPr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Secondary outcomes</a:t>
            </a: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:</a:t>
            </a: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 Real – world sensitivity and specificity, patients preferences </a:t>
            </a:r>
            <a:endParaRPr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Selected outcomes for effectiveness</a:t>
            </a: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: N and % difference of screen positive cases. ICD - 10 classification system </a:t>
            </a:r>
            <a:endParaRPr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Additional benefits:</a:t>
            </a: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erif"/>
                <a:ea typeface="DejaVu Serif"/>
                <a:cs typeface="DejaVu Serif"/>
              </a:rPr>
              <a:t> E- device sector growth</a:t>
            </a:r>
            <a:endParaRPr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erif"/>
              <a:ea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ONLYOFFICE/7.1.1.57</Application>
  <DocSecurity>0</DocSecurity>
  <PresentationFormat>Широк екран</PresentationFormat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subject/>
  <dc:creator/>
  <cp:keywords/>
  <dc:description/>
  <dc:identifier/>
  <dc:language/>
  <cp:lastModifiedBy/>
  <cp:revision>16</cp:revision>
  <dcterms:created xsi:type="dcterms:W3CDTF">2012-08-15T19:42:41Z</dcterms:created>
  <dcterms:modified xsi:type="dcterms:W3CDTF">2022-10-13T07:11:28Z</dcterms:modified>
  <cp:category/>
  <cp:contentStatus/>
  <cp:version/>
</cp:coreProperties>
</file>