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bg-BG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86/s12913-017-2652-y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453686" y="320065"/>
            <a:ext cx="11074830" cy="221173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RESEARCH PROPOSAL</a:t>
            </a:r>
            <a:b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bg-BG" sz="28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DIGITAL WATCHS A-FIB SCRENING </a:t>
            </a:r>
            <a:b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bg-B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ECONOMIC </a:t>
            </a:r>
            <a:r>
              <a:rPr lang="bg-B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EVALUATION</a:t>
            </a:r>
            <a:r>
              <a:rPr lang="bg-BG" sz="2800" b="0" i="0" u="none" strike="noStrike" cap="none" spc="-15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2800" b="0" i="0" u="none" strike="noStrike" cap="none" spc="-16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1843669327" name="Подзаглавие 2" hidden="0"/>
          <p:cNvSpPr>
            <a:spLocks noGrp="1"/>
          </p:cNvSpPr>
          <p:nvPr isPhoto="0" userDrawn="0"/>
        </p:nvSpPr>
        <p:spPr bwMode="auto">
          <a:xfrm flipH="0" flipV="0">
            <a:off x="4436211" y="2594004"/>
            <a:ext cx="7410126" cy="38451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Irine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3600" i="1">
                <a:solidFill>
                  <a:schemeClr val="tx1"/>
                </a:solidFill>
              </a:rPr>
              <a:t>Khubua</a:t>
            </a:r>
            <a:endParaRPr lang="en-US" sz="3600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sz="3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Olgha</a:t>
            </a:r>
            <a:r>
              <a:rPr lang="bg-BG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bg-BG" sz="36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Kukhianidze</a:t>
            </a:r>
            <a:r>
              <a:rPr lang="en-US" sz="3600">
                <a:solidFill>
                  <a:schemeClr val="tx1"/>
                </a:solidFill>
              </a:rPr>
              <a:t> 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Kostadin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Kostadinov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Vihar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Kotecha</a:t>
            </a:r>
            <a:endParaRPr sz="3600">
              <a:solidFill>
                <a:schemeClr val="tx1"/>
              </a:solidFill>
            </a:endParaRPr>
          </a:p>
          <a:p>
            <a:pPr>
              <a:defRPr/>
            </a:pPr>
            <a:r>
              <a:rPr lang="bg-BG" b="1">
                <a:solidFill>
                  <a:schemeClr val="tx1"/>
                </a:solidFill>
              </a:rPr>
              <a:t>Bojana</a:t>
            </a:r>
            <a:r>
              <a:rPr lang="bg-BG">
                <a:solidFill>
                  <a:schemeClr val="tx1"/>
                </a:solidFill>
              </a:rPr>
              <a:t> </a:t>
            </a:r>
            <a:r>
              <a:rPr lang="bg-BG" sz="3600" i="1">
                <a:solidFill>
                  <a:schemeClr val="tx1"/>
                </a:solidFill>
              </a:rPr>
              <a:t>Letic</a:t>
            </a:r>
            <a:endParaRPr sz="3600" i="1">
              <a:solidFill>
                <a:schemeClr val="tx1"/>
              </a:solidFill>
            </a:endParaRPr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195898" y="2854685"/>
            <a:ext cx="0" cy="30189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4304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834637" y="2693712"/>
            <a:ext cx="1190624" cy="714375"/>
          </a:xfrm>
          <a:prstGeom prst="rect">
            <a:avLst/>
          </a:prstGeom>
        </p:spPr>
      </p:pic>
      <p:sp>
        <p:nvSpPr>
          <p:cNvPr id="396845692" name="" hidden="0"/>
          <p:cNvSpPr/>
          <p:nvPr isPhoto="0" userDrawn="0"/>
        </p:nvSpPr>
        <p:spPr bwMode="auto">
          <a:xfrm flipH="0" flipV="0">
            <a:off x="9127684" y="7022464"/>
            <a:ext cx="16081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4126956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08443" y="5027337"/>
            <a:ext cx="1190624" cy="714375"/>
          </a:xfrm>
          <a:prstGeom prst="rect">
            <a:avLst/>
          </a:prstGeom>
        </p:spPr>
      </p:pic>
      <p:sp>
        <p:nvSpPr>
          <p:cNvPr id="374716833" name="" hidden="0"/>
          <p:cNvSpPr/>
          <p:nvPr isPhoto="0" userDrawn="0"/>
        </p:nvSpPr>
        <p:spPr bwMode="auto">
          <a:xfrm flipH="0" flipV="0">
            <a:off x="10389765" y="9118921"/>
            <a:ext cx="25506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5980453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834637" y="4255456"/>
            <a:ext cx="1190624" cy="685238"/>
          </a:xfrm>
          <a:prstGeom prst="rect">
            <a:avLst/>
          </a:prstGeom>
        </p:spPr>
      </p:pic>
      <p:sp>
        <p:nvSpPr>
          <p:cNvPr id="1069474478" name="" hidden="0"/>
          <p:cNvSpPr/>
          <p:nvPr isPhoto="0" userDrawn="0"/>
        </p:nvSpPr>
        <p:spPr bwMode="auto">
          <a:xfrm>
            <a:off x="14581340" y="90811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24612467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834637" y="3461974"/>
            <a:ext cx="1190624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087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Synthesising costs and effects</a:t>
            </a:r>
            <a:endParaRPr/>
          </a:p>
        </p:txBody>
      </p:sp>
      <p:sp>
        <p:nvSpPr>
          <p:cNvPr id="11554025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Calculation of ICER/ICUR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Interpretation of ICER; what does it mean, comparable studies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516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Uncertainty</a:t>
            </a:r>
            <a:endParaRPr/>
          </a:p>
        </p:txBody>
      </p:sp>
      <p:sp>
        <p:nvSpPr>
          <p:cNvPr id="3099101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Investigating uncertainty &amp; diversity: (which sensitivity / scenario / subgroup analysis)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CEA plane, CEAC curve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threshold for the WTP of CUA and why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3130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Discussion of the expected outcomes</a:t>
            </a:r>
            <a:endParaRPr/>
          </a:p>
        </p:txBody>
      </p:sp>
      <p:sp>
        <p:nvSpPr>
          <p:cNvPr id="17811152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most important outcome(s) of study, based on the literature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Relationship of results with existing evidence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Limitations of design economic evaluation (bias)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Generalisability/transferability of the results to other settings and/or patient groups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Other relevant considerations to decision-maker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Issues of implementation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recommendations, and results based on this study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9272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3148832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17793" indent="-217793">
              <a:buFont typeface="Arial"/>
              <a:buAutoNum type="arabicPeriod"/>
              <a:defRPr/>
            </a:pP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Staerk L, Sherer JA, Ko D, Benjamin EJ, Helm RH. Atrial Fibrillation: Epidemiology, Pathophysiology, and Clinical Outcomes. Circ Res. 2017 Apr 28;120(9):1501-1517. doi: 10.1161/CIRCRESAHA.117.309732. PMID: 28450367; PMCID: PMC5500874.</a:t>
            </a:r>
            <a:endParaRPr sz="1200"/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Lippi G, Sanchis-Gomar F, Cervellin G. Global epidemiology of atrial fibrillation: An increasing epidemic and public health challenge. Int J Stroke. 2021 Feb;16(2):217-221. doi: 10.1177/1747493019897870. Epub 2020 Jan 19. Erratum in: Int J Stroke. 2020 Jan 28;:1747493020905964. PMID: 31955707.</a:t>
            </a:r>
            <a:endParaRPr sz="1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Sankaranarayanan R, Kirkwood G, Visweswariah R, Fox DJ. How does Chronic Atrial Fibrillation Influence Mortality in the Modern Treatment Era? Curr Cardiol Rev. 2015;11(3):190-8. doi: 10.2174/1573403x10666140902143020. PMID: 25182145; PMCID: PMC4558350.</a:t>
            </a:r>
            <a:endParaRPr sz="1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17793" indent="-217793">
              <a:buFont typeface="Arial"/>
              <a:buAutoNum type="arabicPeriod"/>
              <a:defRPr/>
            </a:pPr>
            <a:r>
              <a:rPr sz="1200"/>
              <a:t>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Johnsen, S.P., Dalby, L.W., Täckström, T. et al. Cost of illness of atrial fibrillation: a nationwide study of societal impact. BMC Health Serv Res 17, 714 (2017). </a:t>
            </a:r>
            <a:r>
              <a:rPr lang="bg-BG" sz="12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hlinkClick r:id="rId2" tooltip="https://doi.org/10.1186/s12913-017-2652-y"/>
              </a:rPr>
              <a:t>https://doi.org/10.1186/s12913-017-2652-y</a:t>
            </a:r>
            <a:endParaRPr sz="1200"/>
          </a:p>
          <a:p>
            <a:pPr marL="217793" indent="-217793">
              <a:buFont typeface="Arial"/>
              <a:buAutoNum type="arabicPeriod"/>
              <a:defRPr/>
            </a:pP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Quality of Life in Patients with Atrial Fibrillation: A Systematic Review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Thrall, Graham et al. </a:t>
            </a:r>
            <a:r>
              <a:rPr lang="bg-BG" sz="1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The American Journal of Medicine, Volume 119, Issue 5, 448.e1 - 448.e19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576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Characteristics of the disease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95486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67436" y="1417637"/>
            <a:ext cx="11388759" cy="55656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Atrial fibrillation (AF) is a condition characterised by an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abnormal heart rhythm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Atrial fibrillation is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difficult to diagnose </a:t>
            </a:r>
            <a:endParaRPr lang="en-GB" sz="26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5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Oral anticoagulation (OAC) can prevent AF-related strokes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Baseline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prevalence 7.2%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 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1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Incidence rate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31/100 per year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 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2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Excess in all-cause mortality rates attributable to AF i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s 50% for men, and 90% for women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.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3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Iceberg of morbidity</a:t>
            </a:r>
            <a:endParaRPr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Average 3-year societal costs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were estimated as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€20,403–26,544 per patient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. The costs were highest during the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first year after diagnosis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. </a:t>
            </a:r>
            <a:r>
              <a:rPr lang="en-GB" sz="26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Admission costs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 constituted the largest cost component 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4</a:t>
            </a:r>
            <a:endParaRPr lang="en-GB"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  <a:p>
            <a:pPr>
              <a:defRPr/>
            </a:pP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Pts. with AF reported a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reduced QoL compared 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with healthy controls</a:t>
            </a:r>
            <a:r>
              <a:rPr lang="en-GB" sz="2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 </a:t>
            </a:r>
            <a:r>
              <a:rPr lang="en-GB" sz="2600" b="0" i="0" u="none" strike="noStrike" cap="none" spc="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DejaVu Sans Light"/>
                <a:ea typeface="DejaVu Sans Light"/>
                <a:cs typeface="DejaVu Sans Light"/>
              </a:rPr>
              <a:t>5</a:t>
            </a:r>
            <a:endParaRPr lang="en-GB" sz="26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DejaVu Sans Light"/>
              <a:ea typeface="DejaVu Sans Light"/>
              <a:cs typeface="DejaVu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78932307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846192" y="266700"/>
            <a:ext cx="8109056" cy="6319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114496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592499" y="1325657"/>
            <a:ext cx="10863167" cy="4579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7196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Interventions and comparators</a:t>
            </a:r>
            <a:endParaRPr/>
          </a:p>
        </p:txBody>
      </p:sp>
      <p:sp>
        <p:nvSpPr>
          <p:cNvPr id="20004000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What is the background problem you want to solve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Available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Important health and/or cost consequences of these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137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Aim/research question</a:t>
            </a:r>
            <a:endParaRPr/>
          </a:p>
        </p:txBody>
      </p:sp>
      <p:sp>
        <p:nvSpPr>
          <p:cNvPr id="5441189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Answerable research question (Use PICOT, include perspective, target group, and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intervention and comparator, time horizon)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efficiency based on evidence (hypothesis)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149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Overall framing</a:t>
            </a:r>
            <a:endParaRPr/>
          </a:p>
        </p:txBody>
      </p:sp>
      <p:sp>
        <p:nvSpPr>
          <p:cNvPr id="11330481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Objective of economic evaluation (e.g. reimbursement, standardisation of care)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Relevant audience(s); to whom will the results be of importance?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Time horizon and perspective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Target group (in and exclusion criteria e.g. age, gender, disease severity, co-morbidities)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Type of economic evaluation (CEA, CUA, and optional CMA, CBA)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Definition of incremental cost-effectiveness ratio (ICER)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Country and centres included (look at the relevant guidelines for that country)</a:t>
            </a:r>
            <a:endParaRPr sz="2400"/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Analytical approach, i.e. TBEE/MBEE (and why) and specifics for the design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 sources and collection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12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Costs</a:t>
            </a:r>
            <a:endParaRPr/>
          </a:p>
        </p:txBody>
      </p:sp>
      <p:sp>
        <p:nvSpPr>
          <p:cNvPr id="12027035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Identification of relevant cost categories (use a formal classification and societal perspective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 used for measurement of cost categories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sources for of cost prices (guidelines for costing)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which method to use for paid work, unpaid work, informal care, etc.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cost price year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Discounting, look at guidelines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941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Outcome measurement</a:t>
            </a:r>
            <a:endParaRPr/>
          </a:p>
        </p:txBody>
      </p:sp>
      <p:sp>
        <p:nvSpPr>
          <p:cNvPr id="7263724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Primary and secondary outcomes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Selected outcomes for effectiveness and utilities,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Instruments used for outcomes,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 method to derive utilities (instruments, population)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Широк екран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subject/>
  <dc:creator/>
  <cp:keywords/>
  <dc:description/>
  <dc:identifier/>
  <dc:language/>
  <cp:lastModifiedBy/>
  <cp:revision>11</cp:revision>
  <dcterms:created xsi:type="dcterms:W3CDTF">2012-08-15T19:42:41Z</dcterms:created>
  <dcterms:modified xsi:type="dcterms:W3CDTF">2022-10-12T06:34:50Z</dcterms:modified>
  <cp:category/>
  <cp:contentStatus/>
  <cp:version/>
</cp:coreProperties>
</file>