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9939156-E2FE-11F3-DCE5-9ED4FE0BEEB2}">
  <a:tblStyle styleId="{69939156-E2FE-11F3-DCE5-9ED4FE0BEEB2}" styleName="Light Style 1">
    <a:wholeTbl>
      <a:tcTxStyle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dk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86/s12913-017-2652-y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453685" y="384640"/>
            <a:ext cx="11074830" cy="221173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bg-BG" sz="2800" b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RESEARCH PROPOSAL</a:t>
            </a:r>
            <a:br>
              <a:rPr lang="bg-BG" sz="2800" b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</a:br>
            <a:r>
              <a:rPr lang="bg-BG" sz="2800" b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DIGITAL WATCHS A-FIB SCRENING </a:t>
            </a:r>
            <a:br>
              <a:rPr lang="bg-BG" sz="2800" b="0" i="0" u="none" strike="noStrike" cap="none" spc="-16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</a:br>
            <a:r>
              <a:rPr lang="bg-BG" sz="28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ECONOMIC </a:t>
            </a:r>
            <a:r>
              <a:rPr lang="bg-BG" sz="28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EVALUATION</a:t>
            </a:r>
            <a:r>
              <a:rPr lang="bg-BG" sz="2800" b="0" i="0" u="none" strike="noStrike" cap="none" spc="-15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1843669327" name="Подзаглавие 2" hidden="0"/>
          <p:cNvSpPr>
            <a:spLocks noGrp="1"/>
          </p:cNvSpPr>
          <p:nvPr isPhoto="0" userDrawn="0"/>
        </p:nvSpPr>
        <p:spPr bwMode="auto">
          <a:xfrm flipH="0" flipV="0">
            <a:off x="4436210" y="2924568"/>
            <a:ext cx="7410125" cy="334701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000" b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Irine</a:t>
            </a:r>
            <a:r>
              <a:rPr lang="en-US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en-US" sz="3000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Khubua</a:t>
            </a:r>
            <a:endParaRPr lang="en-US" sz="3000" i="1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bg-BG" sz="3000" b="1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Olgha</a:t>
            </a:r>
            <a:r>
              <a:rPr lang="bg-BG" sz="30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b="0" i="1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Kukhianidze</a:t>
            </a:r>
            <a:endParaRPr lang="bg-BG" sz="1200" b="0" i="1" u="none" strike="noStrike" cap="none" spc="0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US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b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Kostadin</a:t>
            </a:r>
            <a:r>
              <a:rPr lang="bg-BG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Kostadinov</a:t>
            </a:r>
            <a:endParaRPr lang="bg-BG" sz="3000" b="0" i="1" u="none" strike="noStrike" cap="none" spc="0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bg-BG" sz="3000" b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Vihar</a:t>
            </a:r>
            <a:r>
              <a:rPr lang="bg-BG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Kotecha</a:t>
            </a:r>
            <a:endParaRPr lang="bg-BG" sz="3000" i="1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bg-BG" sz="3000" b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Bojana</a:t>
            </a:r>
            <a:r>
              <a:rPr lang="bg-BG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Letic</a:t>
            </a:r>
            <a:endParaRPr sz="3600" i="1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195898" y="2854685"/>
            <a:ext cx="0" cy="30189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43047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34637" y="2693712"/>
            <a:ext cx="1190624" cy="714375"/>
          </a:xfrm>
          <a:prstGeom prst="rect">
            <a:avLst/>
          </a:prstGeom>
        </p:spPr>
      </p:pic>
      <p:sp>
        <p:nvSpPr>
          <p:cNvPr id="396845692" name="" hidden="0"/>
          <p:cNvSpPr/>
          <p:nvPr isPhoto="0" userDrawn="0"/>
        </p:nvSpPr>
        <p:spPr bwMode="auto">
          <a:xfrm flipH="0" flipV="0">
            <a:off x="9127683" y="7022463"/>
            <a:ext cx="16110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4126956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808443" y="5027337"/>
            <a:ext cx="1190624" cy="714375"/>
          </a:xfrm>
          <a:prstGeom prst="rect">
            <a:avLst/>
          </a:prstGeom>
        </p:spPr>
      </p:pic>
      <p:sp>
        <p:nvSpPr>
          <p:cNvPr id="374716833" name="" hidden="0"/>
          <p:cNvSpPr/>
          <p:nvPr isPhoto="0" userDrawn="0"/>
        </p:nvSpPr>
        <p:spPr bwMode="auto">
          <a:xfrm flipH="0" flipV="0">
            <a:off x="10389764" y="9118920"/>
            <a:ext cx="2553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5980453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834637" y="4255456"/>
            <a:ext cx="1190624" cy="685238"/>
          </a:xfrm>
          <a:prstGeom prst="rect">
            <a:avLst/>
          </a:prstGeom>
        </p:spPr>
      </p:pic>
      <p:sp>
        <p:nvSpPr>
          <p:cNvPr id="1069474478" name="" hidden="0"/>
          <p:cNvSpPr/>
          <p:nvPr isPhoto="0" userDrawn="0"/>
        </p:nvSpPr>
        <p:spPr bwMode="auto">
          <a:xfrm>
            <a:off x="14581339" y="9081176"/>
            <a:ext cx="25520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24612467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834637" y="3461974"/>
            <a:ext cx="1190624" cy="714375"/>
          </a:xfrm>
          <a:prstGeom prst="rect">
            <a:avLst/>
          </a:prstGeom>
        </p:spPr>
      </p:pic>
      <p:sp>
        <p:nvSpPr>
          <p:cNvPr id="1620788182" name="" hidden="0"/>
          <p:cNvSpPr/>
          <p:nvPr isPhoto="0" userDrawn="0"/>
        </p:nvSpPr>
        <p:spPr bwMode="auto">
          <a:xfrm rot="0" flipH="0" flipV="0">
            <a:off x="7677230" y="-95386"/>
            <a:ext cx="73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72826168" name="" hidden="0"/>
          <p:cNvSpPr/>
          <p:nvPr isPhoto="0" userDrawn="0"/>
        </p:nvSpPr>
        <p:spPr bwMode="auto">
          <a:xfrm flipH="0" flipV="0">
            <a:off x="6153979" y="2693711"/>
            <a:ext cx="8122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2353784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915669" y="2693711"/>
            <a:ext cx="4234535" cy="3047999"/>
          </a:xfrm>
          <a:prstGeom prst="rect">
            <a:avLst/>
          </a:prstGeom>
        </p:spPr>
      </p:pic>
      <p:sp>
        <p:nvSpPr>
          <p:cNvPr id="853022108" name="" hidden="0"/>
          <p:cNvSpPr txBox="1"/>
          <p:nvPr isPhoto="0" userDrawn="0"/>
        </p:nvSpPr>
        <p:spPr bwMode="auto">
          <a:xfrm flipH="0" flipV="0">
            <a:off x="5462624" y="5886587"/>
            <a:ext cx="632015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With the help and under the supervision of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3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2087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Synthesising costs and effects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11554025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                  COSTS (wwd) – COSTS (usual care)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ICER = —————————————————————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         N of pts. (AF wwd) – N of pts (usual care AF)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6516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Uncertainty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3099101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Tornado plot and ICER plane. W</a:t>
            </a: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illingness-to-pay threshold of €22 000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Probabilistic sensitivity analysis.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lvl="1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For number of new diagnosed patient – Poisson distribution </a:t>
            </a:r>
            <a:r>
              <a:rPr lang="en-US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with 20% Mean/SD ratio</a:t>
            </a:r>
            <a:endParaRPr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lvl="1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For costs – Log normal distribution. SD estimated by marked SD of the highest cost items </a:t>
            </a:r>
            <a:endParaRPr lang="en-US"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3130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Discussion of the expected outcomes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17811152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Expected most important outcome(s) of study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WWD probrably can be used as cost efective risk based screening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Limitations of design economic evaluation (bias):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Generalisability/transferability of the results to other settings and/or patient groups: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Other relevant considerations to decision-maker: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WWD may initially increase AF incidence which is associated with increased expenditures for treatment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Issues of implementation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9272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3148832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19470" y="1551766"/>
            <a:ext cx="10972800" cy="497043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17793" indent="-217793">
              <a:buFont typeface="Arial"/>
              <a:buAutoNum type="arabicPeriod"/>
              <a:defRPr/>
            </a:pP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Staerk L, Sherer JA, Ko D, Benjamin EJ, Helm RH. Atrial Fibrillation: Epidemiology, Pathophysiology, and Clinical Outcomes. Circ Res. 2017 Apr 28;120(9):1501-1517. doi: 10.1161/CIRCRESAHA.117.309732. PMID: 28450367; PMCID: PMC5500874.</a:t>
            </a:r>
            <a:endParaRPr sz="1400"/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Lippi G, Sanchis-Gomar F, Cervellin G. Global epidemiology of atrial fibrillation: An increasing epidemic and public health challenge. Int J Stroke. 2021 Feb;16(2):217-221. doi: 10.1177/1747493019897870. Epub 2020 Jan 19. Erratum in: Int J Stroke. 2020 Jan 28;:1747493020905964. PMID: 31955707.</a:t>
            </a:r>
            <a:endParaRPr sz="1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Sankaranarayanan R, Kirkwood G, Visweswariah R, Fox DJ. How does Chronic Atrial Fibrillation Influence Mortality in the Modern Treatment Era? Curr Cardiol Rev. 2015;11(3):190-8. doi: 10.2174/1573403x10666140902143020. PMID: 25182145; PMCID: PMC4558350.</a:t>
            </a:r>
            <a:endParaRPr sz="1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sz="1400"/>
              <a:t> </a:t>
            </a: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Johnsen, S.P., Dalby, L.W., Täckström, T. et al. Cost of illness of atrial fibrillation: a nationwide study of societal impact. BMC Health Serv Res 17, 714 (2017). </a:t>
            </a:r>
            <a:r>
              <a:rPr lang="bg-BG" sz="14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hlinkClick r:id="rId2" tooltip="https://doi.org/10.1186/s12913-017-2652-y"/>
              </a:rPr>
              <a:t>https://doi.org/10.1186/s12913-017-2652-y</a:t>
            </a:r>
            <a:endParaRPr sz="1400"/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Quality of Life in Patients with Atrial Fibrillation: A Systematic Review </a:t>
            </a: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Thrall, Graham et al. </a:t>
            </a: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The American Journal of Medicine, Volume 119, Issue 5, 448.e1 - 448.e19</a:t>
            </a:r>
            <a:endParaRPr lang="bg-BG" sz="1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2" indent="-217792">
              <a:buFont typeface="Arial"/>
              <a:buAutoNum type="arabicPeriod"/>
              <a:defRPr/>
            </a:pP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Chen W, Khurshid S, Singer DE, Atlas SJ, Ashburner JM, Ellinor PT, McManus DD, Lubitz SA, Chhatwal J. Cost-effectiveness of Screening for Atrial Fibrillation Using Wearable Devices. JAMA Health Forum. 2022 Aug 5;3(8):e222419. doi: 10.1001/jamahealthforum.2022.2419. PMID: 36003419; PMCID: PMC9356321.</a:t>
            </a:r>
            <a:endParaRPr lang="bg-BG" sz="1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2" indent="-217792">
              <a:buFont typeface="Arial"/>
              <a:buAutoNum type="arabicPeriod"/>
              <a:defRPr/>
            </a:pP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Riva JJ, Malik KM, Burnie SJ, Endicott AR, Busse JW. What is your research question? An introduction to the PICOT format for clinicians. J Can Chiropr Assoc. 2012 Sep;56(3):167-71. PMID: 22997465; PMCID: PMC3430448.</a:t>
            </a:r>
            <a:endParaRPr lang="bg-BG" sz="1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1" indent="-217791">
              <a:buFont typeface="Arial"/>
              <a:buAutoNum type="arabicPeriod"/>
              <a:defRPr/>
            </a:pPr>
            <a:r>
              <a:rPr lang="bg-BG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Jacobs MS, Kaasenbrood F, Postma MJ, van Hulst M, Tieleman RG. Cost-effectiveness of screening for atrial fibrillation in primary care with a handheld, single-lead electrocardiogram device in the Netherlands. Europace. 2018 Jan 1;20(1):12-18. doi: 10.1093/europace/euw285. PMID: 27733465.</a:t>
            </a:r>
            <a:endParaRPr lang="bg-BG" sz="1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1" indent="-217791">
              <a:buFont typeface="Arial"/>
              <a:buAutoNum type="arabicPeriod"/>
              <a:defRPr/>
            </a:pPr>
            <a:r>
              <a:rPr sz="1200" b="0" i="0" u="none">
                <a:solidFill>
                  <a:srgbClr val="212121"/>
                </a:solidFill>
                <a:latin typeface="Liberation Sans"/>
                <a:ea typeface="Liberation Sans"/>
                <a:cs typeface="Liberation Sans"/>
              </a:rPr>
              <a:t>Sciera LK, Frost L, Dybro L, Poulsen PB. The cost-effectiveness of one-time opportunistic screening for atrial fibrillation in different age cohorts of inhabitants in Denmark aged 65 years and above: a Markov modelled analysis. Eur Heart J Qual Care Clin Outcomes. 2022 Mar 2;8(2):177-186. doi: 10.1093/ehjqcco/qcaa092. PMID: 33337469.</a:t>
            </a:r>
            <a:endParaRPr lang="bg-BG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5760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Characteristics of the disease</a:t>
            </a:r>
            <a:endParaRPr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6954861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67435" y="1417636"/>
            <a:ext cx="11661546" cy="556561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Atrial fibrillation (AF) is a condition characterised by an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abnormal heart rhythm</a:t>
            </a:r>
            <a:endParaRPr sz="24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Atrial fibrillation is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difficult to diagnose </a:t>
            </a:r>
            <a:endParaRPr sz="24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Oral anticoagulation (OAC) can prevent AF-related strokes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Baseline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prevalence 7.2%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1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Incidence rate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31/100 per year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2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Excess in all-cause mortality rates attributable to AF i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s 50% for men, and 90% for women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.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3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Iceberg of morbidity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Average 3-year societal costs 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were estimated as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€20,403–26,544 per patient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. The costs were highest during the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first year after diagnosis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.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Admission costs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constituted the largest cost component 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4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Pts. with AF reported a 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reduced QoL compared 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with healthy controls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5</a:t>
            </a:r>
            <a:endParaRPr lang="en-GB"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28092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1641777" y="28576"/>
            <a:ext cx="8098292" cy="6807436"/>
          </a:xfrm>
          <a:prstGeom prst="rect">
            <a:avLst/>
          </a:prstGeom>
        </p:spPr>
      </p:pic>
      <p:sp>
        <p:nvSpPr>
          <p:cNvPr id="2135792244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1643F68-7CAC-B0F2-75B9-C4CC327CD4BF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114496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rcRect l="0" t="0" r="55022" b="0"/>
          <a:stretch/>
        </p:blipFill>
        <p:spPr bwMode="auto">
          <a:xfrm rot="0" flipH="0" flipV="0">
            <a:off x="449622" y="1711909"/>
            <a:ext cx="4703798" cy="4194576"/>
          </a:xfrm>
          <a:prstGeom prst="rect">
            <a:avLst/>
          </a:prstGeom>
        </p:spPr>
      </p:pic>
      <p:pic>
        <p:nvPicPr>
          <p:cNvPr id="1703415709" name="" hidden="0"/>
          <p:cNvPicPr>
            <a:picLocks noChangeAspect="1"/>
          </p:cNvPicPr>
          <p:nvPr isPhoto="0" userDrawn="0"/>
        </p:nvPicPr>
        <p:blipFill>
          <a:blip r:embed="rId3"/>
          <a:srcRect l="45613" t="0" r="0" b="0"/>
          <a:stretch/>
        </p:blipFill>
        <p:spPr bwMode="auto">
          <a:xfrm flipH="0" flipV="0">
            <a:off x="5827749" y="1817085"/>
            <a:ext cx="5798491" cy="4089399"/>
          </a:xfrm>
          <a:prstGeom prst="rect">
            <a:avLst/>
          </a:prstGeom>
        </p:spPr>
      </p:pic>
      <p:sp>
        <p:nvSpPr>
          <p:cNvPr id="209011772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06474" y="-42861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 Interventions and comparators</a:t>
            </a:r>
            <a:endParaRPr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4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41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137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Aim/research question</a:t>
            </a:r>
            <a:endParaRPr/>
          </a:p>
        </p:txBody>
      </p:sp>
      <p:sp>
        <p:nvSpPr>
          <p:cNvPr id="5441189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Q: Is risk-based atrial fibrillation (AF) screening using wearable devices </a:t>
            </a:r>
            <a:r>
              <a:rPr lang="bg-BG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cost-effective</a:t>
            </a: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?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</p:txBody>
      </p:sp>
      <p:graphicFrame>
        <p:nvGraphicFramePr>
          <p:cNvPr id="122486305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609724" y="2935159"/>
          <a:ext cx="8225595" cy="354080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{69939156-E2FE-11F3-DCE5-9ED4FE0BEEB2}</a:tableStyleId>
              </a:tblPr>
              <a:tblGrid>
                <a:gridCol w="2340000"/>
                <a:gridCol w="5885594"/>
              </a:tblGrid>
              <a:tr h="673713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P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opulation</a:t>
                      </a:r>
                      <a:endParaRPr sz="2400" b="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400" b="0">
                          <a:latin typeface="DejaVu Serif"/>
                          <a:ea typeface="DejaVu Serif"/>
                          <a:cs typeface="DejaVu Serif"/>
                        </a:rPr>
                        <a:t>Asymptomatic</a:t>
                      </a:r>
                      <a:r>
                        <a:rPr lang="en-GB" sz="2400" b="0">
                          <a:latin typeface="DejaVu Serif"/>
                          <a:ea typeface="DejaVu Serif"/>
                          <a:cs typeface="DejaVu Serif"/>
                        </a:rPr>
                        <a:t> </a:t>
                      </a:r>
                      <a:r>
                        <a:rPr lang="en-GB" sz="2400" b="0">
                          <a:latin typeface="DejaVu Serif"/>
                          <a:ea typeface="DejaVu Serif"/>
                          <a:cs typeface="DejaVu Serif"/>
                        </a:rPr>
                        <a:t>patients over the age of </a:t>
                      </a:r>
                      <a:r>
                        <a:rPr lang="en-GB" sz="2400" b="1">
                          <a:latin typeface="DejaVu Serif"/>
                          <a:ea typeface="DejaVu Serif"/>
                          <a:cs typeface="DejaVu Serif"/>
                        </a:rPr>
                        <a:t>5</a:t>
                      </a:r>
                      <a:r>
                        <a:rPr lang="en-GB" sz="2400" b="1">
                          <a:latin typeface="DejaVu Serif"/>
                          <a:ea typeface="DejaVu Serif"/>
                          <a:cs typeface="DejaVu Serif"/>
                        </a:rPr>
                        <a:t>0</a:t>
                      </a:r>
                      <a:r>
                        <a:rPr lang="en-GB" sz="2400" b="0">
                          <a:latin typeface="DejaVu Serif"/>
                          <a:ea typeface="DejaVu Serif"/>
                          <a:cs typeface="DejaVu Serif"/>
                        </a:rPr>
                        <a:t> with </a:t>
                      </a:r>
                      <a:r>
                        <a:rPr lang="en-GB" sz="2400" b="1">
                          <a:latin typeface="DejaVu Serif"/>
                          <a:ea typeface="DejaVu Serif"/>
                          <a:cs typeface="DejaVu Serif"/>
                        </a:rPr>
                        <a:t>2 or more risk factors</a:t>
                      </a:r>
                      <a:endParaRPr sz="2400" b="1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  <a:tr h="637419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I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ntervention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sz="2400">
                          <a:latin typeface="DejaVu Serif"/>
                          <a:ea typeface="DejaVu Serif"/>
                          <a:cs typeface="DejaVu Serif"/>
                        </a:rPr>
                        <a:t>Wrist wearable device  (watch)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  <a:tr h="628729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C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omparison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Usual care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  <a:tr h="628729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O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utcome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sz="2400" b="1">
                          <a:latin typeface="DejaVu Serif"/>
                          <a:ea typeface="DejaVu Serif"/>
                          <a:cs typeface="DejaVu Serif"/>
                        </a:rPr>
                        <a:t>Number</a:t>
                      </a:r>
                      <a:r>
                        <a:rPr sz="2400">
                          <a:latin typeface="DejaVu Serif"/>
                          <a:ea typeface="DejaVu Serif"/>
                          <a:cs typeface="DejaVu Serif"/>
                        </a:rPr>
                        <a:t> of patients diagnosed </a:t>
                      </a:r>
                      <a:r>
                        <a:rPr sz="2400">
                          <a:latin typeface="DejaVu Serif"/>
                          <a:ea typeface="DejaVu Serif"/>
                          <a:cs typeface="DejaVu Serif"/>
                        </a:rPr>
                        <a:t>Sensitivity/Specificity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  <a:tr h="628729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T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ime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sz="2400">
                          <a:latin typeface="DejaVu Serif"/>
                          <a:ea typeface="DejaVu Serif"/>
                          <a:cs typeface="DejaVu Serif"/>
                        </a:rPr>
                        <a:t>One year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86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86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7149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Overall framing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11330481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7" y="1097795"/>
            <a:ext cx="11250646" cy="55858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Objective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Partial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(or full) reimbursement of WWD for AF screening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Relevant audience(s):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Decision makers (public funds)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Time horizon and perspective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1-year evaluation and 10 cycles/ societal perspective 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Target group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Hight risk individuals aged over 50 with know 2 or more RF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Type of economic evaluation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CEA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Definition of incremental cost-effectiveness ratio (ICER)</a:t>
            </a:r>
            <a:r>
              <a:rPr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–</a:t>
            </a:r>
            <a:r>
              <a:rPr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Additional costs for one additional diagnosed patient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Country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Denmark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Analytical approach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Markov model with age dependent transition probability and pay-off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Data sources and collection</a:t>
            </a:r>
            <a:r>
              <a:rPr sz="2600" b="1">
                <a:latin typeface="DejaVu Serif"/>
                <a:ea typeface="DejaVu Serif"/>
                <a:cs typeface="DejaVu Serif"/>
              </a:rPr>
              <a:t>: 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Register analyses</a:t>
            </a:r>
            <a:r>
              <a:rPr sz="2600" b="0">
                <a:latin typeface="DejaVu Serif"/>
                <a:ea typeface="DejaVu Serif"/>
                <a:cs typeface="DejaVu Serif"/>
              </a:rPr>
              <a:t> (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The National Patient Registry;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The National Health Insurance Service Registry;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Danish Heart Register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)</a:t>
            </a:r>
            <a:endParaRPr sz="2600" b="0"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65605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DejaVu Serif"/>
                <a:ea typeface="DejaVu Serif"/>
                <a:cs typeface="DejaVu Serif"/>
              </a:rPr>
              <a:t>Model specification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pic>
        <p:nvPicPr>
          <p:cNvPr id="5868050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536796" y="1336917"/>
            <a:ext cx="6756167" cy="4204977"/>
          </a:xfrm>
          <a:prstGeom prst="rect">
            <a:avLst/>
          </a:prstGeom>
        </p:spPr>
      </p:pic>
      <p:sp>
        <p:nvSpPr>
          <p:cNvPr id="1799014235" name="" hidden="0"/>
          <p:cNvSpPr txBox="1"/>
          <p:nvPr isPhoto="0" userDrawn="0"/>
        </p:nvSpPr>
        <p:spPr bwMode="auto">
          <a:xfrm flipH="0" flipV="0">
            <a:off x="6023389" y="6037881"/>
            <a:ext cx="5151361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Transition probabilities and pay-off (values attach to state) depend on age 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127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Costs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12027035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96588" y="1417636"/>
            <a:ext cx="11467816" cy="53951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Direct costs: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(medical and non-medical). Cost for WWD (and amortisation plan)*; patient education**; Patch device*; Holter-ECG***; 12 Lead ECG***;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Medical team time***; Patient transport costs**; </a:t>
            </a:r>
            <a:r>
              <a:rPr lang="en-GB" sz="3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Absence days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***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Indirect costs: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Social benefits saved due to timely treatment***; Permanent disability prevention (workplace and colleges)*, formal and non-formal caregivers (average wage per hour)**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Costs data: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Literature review*; Questionnaire***; Registry and HR Data**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9941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Outcome measurement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7263724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955370"/>
            <a:ext cx="10972800" cy="480899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Primary</a:t>
            </a: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outcome: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Number of screen positive cases, mean ICER and diagnostic odds ratio of detecting new AF cases compared with usual care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Secondary outcomes</a:t>
            </a: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Real – world sensitivity and specificity, patients preferences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Selected outcomes for effectiveness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N and % difference of screen positive cases. ICD - 10 classification system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Additional benefits: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E- device sector growth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Широк екран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subject/>
  <dc:creator/>
  <cp:keywords/>
  <dc:description/>
  <dc:identifier/>
  <dc:language/>
  <cp:lastModifiedBy/>
  <cp:revision>16</cp:revision>
  <dcterms:created xsi:type="dcterms:W3CDTF">2012-08-15T19:42:41Z</dcterms:created>
  <dcterms:modified xsi:type="dcterms:W3CDTF">2022-10-13T07:03:09Z</dcterms:modified>
  <cp:category/>
  <cp:contentStatus/>
  <cp:version/>
</cp:coreProperties>
</file>