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sldIdLst>
    <p:sldId id="256" r:id="rId2"/>
  </p:sldIdLst>
  <p:sldSz cx="25199975"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B70"/>
    <a:srgbClr val="137A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521" autoAdjust="0"/>
  </p:normalViewPr>
  <p:slideViewPr>
    <p:cSldViewPr snapToGrid="0">
      <p:cViewPr>
        <p:scale>
          <a:sx n="33" d="100"/>
          <a:sy n="33" d="100"/>
        </p:scale>
        <p:origin x="219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F89437-B015-4335-A375-6BD4DB3C1D19}" type="datetimeFigureOut">
              <a:rPr lang="bg-BG" smtClean="0"/>
              <a:t>6.5.2025 г.</a:t>
            </a:fld>
            <a:endParaRPr lang="bg-BG"/>
          </a:p>
        </p:txBody>
      </p:sp>
      <p:sp>
        <p:nvSpPr>
          <p:cNvPr id="4" name="Slide Image Placeholder 3"/>
          <p:cNvSpPr>
            <a:spLocks noGrp="1" noRot="1" noChangeAspect="1"/>
          </p:cNvSpPr>
          <p:nvPr>
            <p:ph type="sldImg" idx="2"/>
          </p:nvPr>
        </p:nvSpPr>
        <p:spPr>
          <a:xfrm>
            <a:off x="2349500" y="1143000"/>
            <a:ext cx="21590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2B2C31-D897-4AD2-A8CF-A4715AF4F1BD}" type="slidenum">
              <a:rPr lang="bg-BG" smtClean="0"/>
              <a:t>‹#›</a:t>
            </a:fld>
            <a:endParaRPr lang="bg-BG"/>
          </a:p>
        </p:txBody>
      </p:sp>
    </p:spTree>
    <p:extLst>
      <p:ext uri="{BB962C8B-B14F-4D97-AF65-F5344CB8AC3E}">
        <p14:creationId xmlns:p14="http://schemas.microsoft.com/office/powerpoint/2010/main" val="1634276761"/>
      </p:ext>
    </p:extLst>
  </p:cSld>
  <p:clrMap bg1="lt1" tx1="dk1" bg2="lt2" tx2="dk2" accent1="accent1" accent2="accent2" accent3="accent3" accent4="accent4" accent5="accent5" accent6="accent6" hlink="hlink" folHlink="folHlink"/>
  <p:notesStyle>
    <a:lvl1pPr marL="0" algn="l" defTabSz="2764688" rtl="0" eaLnBrk="1" latinLnBrk="0" hangingPunct="1">
      <a:defRPr sz="3628" kern="1200">
        <a:solidFill>
          <a:schemeClr val="tx1"/>
        </a:solidFill>
        <a:latin typeface="+mn-lt"/>
        <a:ea typeface="+mn-ea"/>
        <a:cs typeface="+mn-cs"/>
      </a:defRPr>
    </a:lvl1pPr>
    <a:lvl2pPr marL="1382344" algn="l" defTabSz="2764688" rtl="0" eaLnBrk="1" latinLnBrk="0" hangingPunct="1">
      <a:defRPr sz="3628" kern="1200">
        <a:solidFill>
          <a:schemeClr val="tx1"/>
        </a:solidFill>
        <a:latin typeface="+mn-lt"/>
        <a:ea typeface="+mn-ea"/>
        <a:cs typeface="+mn-cs"/>
      </a:defRPr>
    </a:lvl2pPr>
    <a:lvl3pPr marL="2764688" algn="l" defTabSz="2764688" rtl="0" eaLnBrk="1" latinLnBrk="0" hangingPunct="1">
      <a:defRPr sz="3628" kern="1200">
        <a:solidFill>
          <a:schemeClr val="tx1"/>
        </a:solidFill>
        <a:latin typeface="+mn-lt"/>
        <a:ea typeface="+mn-ea"/>
        <a:cs typeface="+mn-cs"/>
      </a:defRPr>
    </a:lvl3pPr>
    <a:lvl4pPr marL="4147033" algn="l" defTabSz="2764688" rtl="0" eaLnBrk="1" latinLnBrk="0" hangingPunct="1">
      <a:defRPr sz="3628" kern="1200">
        <a:solidFill>
          <a:schemeClr val="tx1"/>
        </a:solidFill>
        <a:latin typeface="+mn-lt"/>
        <a:ea typeface="+mn-ea"/>
        <a:cs typeface="+mn-cs"/>
      </a:defRPr>
    </a:lvl4pPr>
    <a:lvl5pPr marL="5529377" algn="l" defTabSz="2764688" rtl="0" eaLnBrk="1" latinLnBrk="0" hangingPunct="1">
      <a:defRPr sz="3628" kern="1200">
        <a:solidFill>
          <a:schemeClr val="tx1"/>
        </a:solidFill>
        <a:latin typeface="+mn-lt"/>
        <a:ea typeface="+mn-ea"/>
        <a:cs typeface="+mn-cs"/>
      </a:defRPr>
    </a:lvl5pPr>
    <a:lvl6pPr marL="6911721" algn="l" defTabSz="2764688" rtl="0" eaLnBrk="1" latinLnBrk="0" hangingPunct="1">
      <a:defRPr sz="3628" kern="1200">
        <a:solidFill>
          <a:schemeClr val="tx1"/>
        </a:solidFill>
        <a:latin typeface="+mn-lt"/>
        <a:ea typeface="+mn-ea"/>
        <a:cs typeface="+mn-cs"/>
      </a:defRPr>
    </a:lvl6pPr>
    <a:lvl7pPr marL="8294065" algn="l" defTabSz="2764688" rtl="0" eaLnBrk="1" latinLnBrk="0" hangingPunct="1">
      <a:defRPr sz="3628" kern="1200">
        <a:solidFill>
          <a:schemeClr val="tx1"/>
        </a:solidFill>
        <a:latin typeface="+mn-lt"/>
        <a:ea typeface="+mn-ea"/>
        <a:cs typeface="+mn-cs"/>
      </a:defRPr>
    </a:lvl7pPr>
    <a:lvl8pPr marL="9676409" algn="l" defTabSz="2764688" rtl="0" eaLnBrk="1" latinLnBrk="0" hangingPunct="1">
      <a:defRPr sz="3628" kern="1200">
        <a:solidFill>
          <a:schemeClr val="tx1"/>
        </a:solidFill>
        <a:latin typeface="+mn-lt"/>
        <a:ea typeface="+mn-ea"/>
        <a:cs typeface="+mn-cs"/>
      </a:defRPr>
    </a:lvl8pPr>
    <a:lvl9pPr marL="11058754" algn="l" defTabSz="2764688" rtl="0" eaLnBrk="1" latinLnBrk="0" hangingPunct="1">
      <a:defRPr sz="362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5"/>
          </p:nvPr>
        </p:nvSpPr>
        <p:spPr/>
        <p:txBody>
          <a:bodyPr/>
          <a:lstStyle/>
          <a:p>
            <a:fld id="{4D2B2C31-D897-4AD2-A8CF-A4715AF4F1BD}" type="slidenum">
              <a:rPr lang="bg-BG" smtClean="0"/>
              <a:t>1</a:t>
            </a:fld>
            <a:endParaRPr lang="bg-BG"/>
          </a:p>
        </p:txBody>
      </p:sp>
    </p:spTree>
    <p:extLst>
      <p:ext uri="{BB962C8B-B14F-4D97-AF65-F5344CB8AC3E}">
        <p14:creationId xmlns:p14="http://schemas.microsoft.com/office/powerpoint/2010/main" val="3149456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9998" y="5891626"/>
            <a:ext cx="21419979" cy="12533242"/>
          </a:xfrm>
        </p:spPr>
        <p:txBody>
          <a:bodyPr anchor="b"/>
          <a:lstStyle>
            <a:lvl1pPr algn="ctr">
              <a:defRPr sz="16535"/>
            </a:lvl1pPr>
          </a:lstStyle>
          <a:p>
            <a:r>
              <a:rPr lang="en-US"/>
              <a:t>Click to edit Master title style</a:t>
            </a:r>
            <a:endParaRPr lang="en-US" dirty="0"/>
          </a:p>
        </p:txBody>
      </p:sp>
      <p:sp>
        <p:nvSpPr>
          <p:cNvPr id="3" name="Subtitle 2"/>
          <p:cNvSpPr>
            <a:spLocks noGrp="1"/>
          </p:cNvSpPr>
          <p:nvPr>
            <p:ph type="subTitle" idx="1"/>
          </p:nvPr>
        </p:nvSpPr>
        <p:spPr>
          <a:xfrm>
            <a:off x="3149997" y="18908198"/>
            <a:ext cx="18899981" cy="8691601"/>
          </a:xfrm>
        </p:spPr>
        <p:txBody>
          <a:bodyPr/>
          <a:lstStyle>
            <a:lvl1pPr marL="0" indent="0" algn="ctr">
              <a:buNone/>
              <a:defRPr sz="6614"/>
            </a:lvl1pPr>
            <a:lvl2pPr marL="1259997" indent="0" algn="ctr">
              <a:buNone/>
              <a:defRPr sz="5512"/>
            </a:lvl2pPr>
            <a:lvl3pPr marL="2519995" indent="0" algn="ctr">
              <a:buNone/>
              <a:defRPr sz="4961"/>
            </a:lvl3pPr>
            <a:lvl4pPr marL="3779992" indent="0" algn="ctr">
              <a:buNone/>
              <a:defRPr sz="4409"/>
            </a:lvl4pPr>
            <a:lvl5pPr marL="5039990" indent="0" algn="ctr">
              <a:buNone/>
              <a:defRPr sz="4409"/>
            </a:lvl5pPr>
            <a:lvl6pPr marL="6299987" indent="0" algn="ctr">
              <a:buNone/>
              <a:defRPr sz="4409"/>
            </a:lvl6pPr>
            <a:lvl7pPr marL="7559985" indent="0" algn="ctr">
              <a:buNone/>
              <a:defRPr sz="4409"/>
            </a:lvl7pPr>
            <a:lvl8pPr marL="8819982" indent="0" algn="ctr">
              <a:buNone/>
              <a:defRPr sz="4409"/>
            </a:lvl8pPr>
            <a:lvl9pPr marL="10079980" indent="0" algn="ctr">
              <a:buNone/>
              <a:defRPr sz="440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01183A-227F-4590-8892-A902259E06B8}" type="datetimeFigureOut">
              <a:rPr lang="bg-BG" smtClean="0"/>
              <a:t>6.5.2025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C41E3685-AB8F-400A-AE21-DB21270CF6A5}" type="slidenum">
              <a:rPr lang="bg-BG" smtClean="0"/>
              <a:t>‹#›</a:t>
            </a:fld>
            <a:endParaRPr lang="bg-BG"/>
          </a:p>
        </p:txBody>
      </p:sp>
    </p:spTree>
    <p:extLst>
      <p:ext uri="{BB962C8B-B14F-4D97-AF65-F5344CB8AC3E}">
        <p14:creationId xmlns:p14="http://schemas.microsoft.com/office/powerpoint/2010/main" val="3021093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1183A-227F-4590-8892-A902259E06B8}" type="datetimeFigureOut">
              <a:rPr lang="bg-BG" smtClean="0"/>
              <a:t>6.5.2025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C41E3685-AB8F-400A-AE21-DB21270CF6A5}" type="slidenum">
              <a:rPr lang="bg-BG" smtClean="0"/>
              <a:t>‹#›</a:t>
            </a:fld>
            <a:endParaRPr lang="bg-BG"/>
          </a:p>
        </p:txBody>
      </p:sp>
    </p:spTree>
    <p:extLst>
      <p:ext uri="{BB962C8B-B14F-4D97-AF65-F5344CB8AC3E}">
        <p14:creationId xmlns:p14="http://schemas.microsoft.com/office/powerpoint/2010/main" val="316042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3733" y="1916653"/>
            <a:ext cx="5433745" cy="3050811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32500" y="1916653"/>
            <a:ext cx="15986234" cy="3050811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1183A-227F-4590-8892-A902259E06B8}" type="datetimeFigureOut">
              <a:rPr lang="bg-BG" smtClean="0"/>
              <a:t>6.5.2025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C41E3685-AB8F-400A-AE21-DB21270CF6A5}" type="slidenum">
              <a:rPr lang="bg-BG" smtClean="0"/>
              <a:t>‹#›</a:t>
            </a:fld>
            <a:endParaRPr lang="bg-BG"/>
          </a:p>
        </p:txBody>
      </p:sp>
    </p:spTree>
    <p:extLst>
      <p:ext uri="{BB962C8B-B14F-4D97-AF65-F5344CB8AC3E}">
        <p14:creationId xmlns:p14="http://schemas.microsoft.com/office/powerpoint/2010/main" val="1863225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1183A-227F-4590-8892-A902259E06B8}" type="datetimeFigureOut">
              <a:rPr lang="bg-BG" smtClean="0"/>
              <a:t>6.5.2025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C41E3685-AB8F-400A-AE21-DB21270CF6A5}" type="slidenum">
              <a:rPr lang="bg-BG" smtClean="0"/>
              <a:t>‹#›</a:t>
            </a:fld>
            <a:endParaRPr lang="bg-BG"/>
          </a:p>
        </p:txBody>
      </p:sp>
    </p:spTree>
    <p:extLst>
      <p:ext uri="{BB962C8B-B14F-4D97-AF65-F5344CB8AC3E}">
        <p14:creationId xmlns:p14="http://schemas.microsoft.com/office/powerpoint/2010/main" val="3695102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9375" y="8974945"/>
            <a:ext cx="21734978" cy="14974888"/>
          </a:xfrm>
        </p:spPr>
        <p:txBody>
          <a:bodyPr anchor="b"/>
          <a:lstStyle>
            <a:lvl1pPr>
              <a:defRPr sz="16535"/>
            </a:lvl1pPr>
          </a:lstStyle>
          <a:p>
            <a:r>
              <a:rPr lang="en-US"/>
              <a:t>Click to edit Master title style</a:t>
            </a:r>
            <a:endParaRPr lang="en-US" dirty="0"/>
          </a:p>
        </p:txBody>
      </p:sp>
      <p:sp>
        <p:nvSpPr>
          <p:cNvPr id="3" name="Text Placeholder 2"/>
          <p:cNvSpPr>
            <a:spLocks noGrp="1"/>
          </p:cNvSpPr>
          <p:nvPr>
            <p:ph type="body" idx="1"/>
          </p:nvPr>
        </p:nvSpPr>
        <p:spPr>
          <a:xfrm>
            <a:off x="1719375" y="24091502"/>
            <a:ext cx="21734978" cy="7874940"/>
          </a:xfrm>
        </p:spPr>
        <p:txBody>
          <a:bodyPr/>
          <a:lstStyle>
            <a:lvl1pPr marL="0" indent="0">
              <a:buNone/>
              <a:defRPr sz="6614">
                <a:solidFill>
                  <a:schemeClr val="tx1">
                    <a:tint val="82000"/>
                  </a:schemeClr>
                </a:solidFill>
              </a:defRPr>
            </a:lvl1pPr>
            <a:lvl2pPr marL="1259997" indent="0">
              <a:buNone/>
              <a:defRPr sz="5512">
                <a:solidFill>
                  <a:schemeClr val="tx1">
                    <a:tint val="82000"/>
                  </a:schemeClr>
                </a:solidFill>
              </a:defRPr>
            </a:lvl2pPr>
            <a:lvl3pPr marL="2519995" indent="0">
              <a:buNone/>
              <a:defRPr sz="4961">
                <a:solidFill>
                  <a:schemeClr val="tx1">
                    <a:tint val="82000"/>
                  </a:schemeClr>
                </a:solidFill>
              </a:defRPr>
            </a:lvl3pPr>
            <a:lvl4pPr marL="3779992" indent="0">
              <a:buNone/>
              <a:defRPr sz="4409">
                <a:solidFill>
                  <a:schemeClr val="tx1">
                    <a:tint val="82000"/>
                  </a:schemeClr>
                </a:solidFill>
              </a:defRPr>
            </a:lvl4pPr>
            <a:lvl5pPr marL="5039990" indent="0">
              <a:buNone/>
              <a:defRPr sz="4409">
                <a:solidFill>
                  <a:schemeClr val="tx1">
                    <a:tint val="82000"/>
                  </a:schemeClr>
                </a:solidFill>
              </a:defRPr>
            </a:lvl5pPr>
            <a:lvl6pPr marL="6299987" indent="0">
              <a:buNone/>
              <a:defRPr sz="4409">
                <a:solidFill>
                  <a:schemeClr val="tx1">
                    <a:tint val="82000"/>
                  </a:schemeClr>
                </a:solidFill>
              </a:defRPr>
            </a:lvl6pPr>
            <a:lvl7pPr marL="7559985" indent="0">
              <a:buNone/>
              <a:defRPr sz="4409">
                <a:solidFill>
                  <a:schemeClr val="tx1">
                    <a:tint val="82000"/>
                  </a:schemeClr>
                </a:solidFill>
              </a:defRPr>
            </a:lvl7pPr>
            <a:lvl8pPr marL="8819982" indent="0">
              <a:buNone/>
              <a:defRPr sz="4409">
                <a:solidFill>
                  <a:schemeClr val="tx1">
                    <a:tint val="82000"/>
                  </a:schemeClr>
                </a:solidFill>
              </a:defRPr>
            </a:lvl8pPr>
            <a:lvl9pPr marL="10079980" indent="0">
              <a:buNone/>
              <a:defRPr sz="4409">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01183A-227F-4590-8892-A902259E06B8}" type="datetimeFigureOut">
              <a:rPr lang="bg-BG" smtClean="0"/>
              <a:t>6.5.2025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C41E3685-AB8F-400A-AE21-DB21270CF6A5}" type="slidenum">
              <a:rPr lang="bg-BG" smtClean="0"/>
              <a:t>‹#›</a:t>
            </a:fld>
            <a:endParaRPr lang="bg-BG"/>
          </a:p>
        </p:txBody>
      </p:sp>
    </p:spTree>
    <p:extLst>
      <p:ext uri="{BB962C8B-B14F-4D97-AF65-F5344CB8AC3E}">
        <p14:creationId xmlns:p14="http://schemas.microsoft.com/office/powerpoint/2010/main" val="829026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32498" y="9583264"/>
            <a:ext cx="10709989"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757488" y="9583264"/>
            <a:ext cx="10709989" cy="228415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01183A-227F-4590-8892-A902259E06B8}" type="datetimeFigureOut">
              <a:rPr lang="bg-BG" smtClean="0"/>
              <a:t>6.5.2025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C41E3685-AB8F-400A-AE21-DB21270CF6A5}" type="slidenum">
              <a:rPr lang="bg-BG" smtClean="0"/>
              <a:t>‹#›</a:t>
            </a:fld>
            <a:endParaRPr lang="bg-BG"/>
          </a:p>
        </p:txBody>
      </p:sp>
    </p:spTree>
    <p:extLst>
      <p:ext uri="{BB962C8B-B14F-4D97-AF65-F5344CB8AC3E}">
        <p14:creationId xmlns:p14="http://schemas.microsoft.com/office/powerpoint/2010/main" val="1888734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781" y="1916661"/>
            <a:ext cx="21734978" cy="69582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35783" y="8824938"/>
            <a:ext cx="10660769"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Click to edit Master text styles</a:t>
            </a:r>
          </a:p>
        </p:txBody>
      </p:sp>
      <p:sp>
        <p:nvSpPr>
          <p:cNvPr id="4" name="Content Placeholder 3"/>
          <p:cNvSpPr>
            <a:spLocks noGrp="1"/>
          </p:cNvSpPr>
          <p:nvPr>
            <p:ph sz="half" idx="2"/>
          </p:nvPr>
        </p:nvSpPr>
        <p:spPr>
          <a:xfrm>
            <a:off x="1735783" y="13149904"/>
            <a:ext cx="10660769"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757489" y="8824938"/>
            <a:ext cx="10713272"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Click to edit Master text styles</a:t>
            </a:r>
          </a:p>
        </p:txBody>
      </p:sp>
      <p:sp>
        <p:nvSpPr>
          <p:cNvPr id="6" name="Content Placeholder 5"/>
          <p:cNvSpPr>
            <a:spLocks noGrp="1"/>
          </p:cNvSpPr>
          <p:nvPr>
            <p:ph sz="quarter" idx="4"/>
          </p:nvPr>
        </p:nvSpPr>
        <p:spPr>
          <a:xfrm>
            <a:off x="12757489" y="13149904"/>
            <a:ext cx="10713272" cy="19341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01183A-227F-4590-8892-A902259E06B8}" type="datetimeFigureOut">
              <a:rPr lang="bg-BG" smtClean="0"/>
              <a:t>6.5.2025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C41E3685-AB8F-400A-AE21-DB21270CF6A5}" type="slidenum">
              <a:rPr lang="bg-BG" smtClean="0"/>
              <a:t>‹#›</a:t>
            </a:fld>
            <a:endParaRPr lang="bg-BG"/>
          </a:p>
        </p:txBody>
      </p:sp>
    </p:spTree>
    <p:extLst>
      <p:ext uri="{BB962C8B-B14F-4D97-AF65-F5344CB8AC3E}">
        <p14:creationId xmlns:p14="http://schemas.microsoft.com/office/powerpoint/2010/main" val="306474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01183A-227F-4590-8892-A902259E06B8}" type="datetimeFigureOut">
              <a:rPr lang="bg-BG" smtClean="0"/>
              <a:t>6.5.2025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C41E3685-AB8F-400A-AE21-DB21270CF6A5}" type="slidenum">
              <a:rPr lang="bg-BG" smtClean="0"/>
              <a:t>‹#›</a:t>
            </a:fld>
            <a:endParaRPr lang="bg-BG"/>
          </a:p>
        </p:txBody>
      </p:sp>
    </p:spTree>
    <p:extLst>
      <p:ext uri="{BB962C8B-B14F-4D97-AF65-F5344CB8AC3E}">
        <p14:creationId xmlns:p14="http://schemas.microsoft.com/office/powerpoint/2010/main" val="2429374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01183A-227F-4590-8892-A902259E06B8}" type="datetimeFigureOut">
              <a:rPr lang="bg-BG" smtClean="0"/>
              <a:t>6.5.2025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C41E3685-AB8F-400A-AE21-DB21270CF6A5}" type="slidenum">
              <a:rPr lang="bg-BG" smtClean="0"/>
              <a:t>‹#›</a:t>
            </a:fld>
            <a:endParaRPr lang="bg-BG"/>
          </a:p>
        </p:txBody>
      </p:sp>
    </p:spTree>
    <p:extLst>
      <p:ext uri="{BB962C8B-B14F-4D97-AF65-F5344CB8AC3E}">
        <p14:creationId xmlns:p14="http://schemas.microsoft.com/office/powerpoint/2010/main" val="429076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Content Placeholder 2"/>
          <p:cNvSpPr>
            <a:spLocks noGrp="1"/>
          </p:cNvSpPr>
          <p:nvPr>
            <p:ph idx="1"/>
          </p:nvPr>
        </p:nvSpPr>
        <p:spPr>
          <a:xfrm>
            <a:off x="10713272" y="5183304"/>
            <a:ext cx="12757487" cy="25583147"/>
          </a:xfrm>
        </p:spPr>
        <p:txBody>
          <a:bodyPr/>
          <a:lstStyle>
            <a:lvl1pPr>
              <a:defRPr sz="8819"/>
            </a:lvl1pPr>
            <a:lvl2pPr>
              <a:defRPr sz="7717"/>
            </a:lvl2pPr>
            <a:lvl3pPr>
              <a:defRPr sz="6614"/>
            </a:lvl3pPr>
            <a:lvl4pPr>
              <a:defRPr sz="5512"/>
            </a:lvl4pPr>
            <a:lvl5pPr>
              <a:defRPr sz="5512"/>
            </a:lvl5pPr>
            <a:lvl6pPr>
              <a:defRPr sz="5512"/>
            </a:lvl6pPr>
            <a:lvl7pPr>
              <a:defRPr sz="5512"/>
            </a:lvl7pPr>
            <a:lvl8pPr>
              <a:defRPr sz="5512"/>
            </a:lvl8pPr>
            <a:lvl9pPr>
              <a:defRPr sz="551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Click to edit Master text styles</a:t>
            </a:r>
          </a:p>
        </p:txBody>
      </p:sp>
      <p:sp>
        <p:nvSpPr>
          <p:cNvPr id="5" name="Date Placeholder 4"/>
          <p:cNvSpPr>
            <a:spLocks noGrp="1"/>
          </p:cNvSpPr>
          <p:nvPr>
            <p:ph type="dt" sz="half" idx="10"/>
          </p:nvPr>
        </p:nvSpPr>
        <p:spPr/>
        <p:txBody>
          <a:bodyPr/>
          <a:lstStyle/>
          <a:p>
            <a:fld id="{2B01183A-227F-4590-8892-A902259E06B8}" type="datetimeFigureOut">
              <a:rPr lang="bg-BG" smtClean="0"/>
              <a:t>6.5.2025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C41E3685-AB8F-400A-AE21-DB21270CF6A5}" type="slidenum">
              <a:rPr lang="bg-BG" smtClean="0"/>
              <a:t>‹#›</a:t>
            </a:fld>
            <a:endParaRPr lang="bg-BG"/>
          </a:p>
        </p:txBody>
      </p:sp>
    </p:spTree>
    <p:extLst>
      <p:ext uri="{BB962C8B-B14F-4D97-AF65-F5344CB8AC3E}">
        <p14:creationId xmlns:p14="http://schemas.microsoft.com/office/powerpoint/2010/main" val="2682940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endParaRPr lang="en-US" dirty="0"/>
          </a:p>
        </p:txBody>
      </p:sp>
      <p:sp>
        <p:nvSpPr>
          <p:cNvPr id="3" name="Picture Placeholder 2"/>
          <p:cNvSpPr>
            <a:spLocks noGrp="1" noChangeAspect="1"/>
          </p:cNvSpPr>
          <p:nvPr>
            <p:ph type="pic" idx="1"/>
          </p:nvPr>
        </p:nvSpPr>
        <p:spPr>
          <a:xfrm>
            <a:off x="10713272" y="5183304"/>
            <a:ext cx="12757487" cy="25583147"/>
          </a:xfrm>
        </p:spPr>
        <p:txBody>
          <a:bodyPr anchor="t"/>
          <a:lstStyle>
            <a:lvl1pPr marL="0" indent="0">
              <a:buNone/>
              <a:defRPr sz="8819"/>
            </a:lvl1pPr>
            <a:lvl2pPr marL="1259997" indent="0">
              <a:buNone/>
              <a:defRPr sz="7717"/>
            </a:lvl2pPr>
            <a:lvl3pPr marL="2519995" indent="0">
              <a:buNone/>
              <a:defRPr sz="6614"/>
            </a:lvl3pPr>
            <a:lvl4pPr marL="3779992" indent="0">
              <a:buNone/>
              <a:defRPr sz="5512"/>
            </a:lvl4pPr>
            <a:lvl5pPr marL="5039990" indent="0">
              <a:buNone/>
              <a:defRPr sz="5512"/>
            </a:lvl5pPr>
            <a:lvl6pPr marL="6299987" indent="0">
              <a:buNone/>
              <a:defRPr sz="5512"/>
            </a:lvl6pPr>
            <a:lvl7pPr marL="7559985" indent="0">
              <a:buNone/>
              <a:defRPr sz="5512"/>
            </a:lvl7pPr>
            <a:lvl8pPr marL="8819982" indent="0">
              <a:buNone/>
              <a:defRPr sz="5512"/>
            </a:lvl8pPr>
            <a:lvl9pPr marL="10079980" indent="0">
              <a:buNone/>
              <a:defRPr sz="5512"/>
            </a:lvl9pPr>
          </a:lstStyle>
          <a:p>
            <a:r>
              <a:rPr lang="en-US"/>
              <a:t>Click icon to add picture</a:t>
            </a:r>
            <a:endParaRPr lang="en-US" dirty="0"/>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Click to edit Master text styles</a:t>
            </a:r>
          </a:p>
        </p:txBody>
      </p:sp>
      <p:sp>
        <p:nvSpPr>
          <p:cNvPr id="5" name="Date Placeholder 4"/>
          <p:cNvSpPr>
            <a:spLocks noGrp="1"/>
          </p:cNvSpPr>
          <p:nvPr>
            <p:ph type="dt" sz="half" idx="10"/>
          </p:nvPr>
        </p:nvSpPr>
        <p:spPr/>
        <p:txBody>
          <a:bodyPr/>
          <a:lstStyle/>
          <a:p>
            <a:fld id="{2B01183A-227F-4590-8892-A902259E06B8}" type="datetimeFigureOut">
              <a:rPr lang="bg-BG" smtClean="0"/>
              <a:t>6.5.2025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C41E3685-AB8F-400A-AE21-DB21270CF6A5}" type="slidenum">
              <a:rPr lang="bg-BG" smtClean="0"/>
              <a:t>‹#›</a:t>
            </a:fld>
            <a:endParaRPr lang="bg-BG"/>
          </a:p>
        </p:txBody>
      </p:sp>
    </p:spTree>
    <p:extLst>
      <p:ext uri="{BB962C8B-B14F-4D97-AF65-F5344CB8AC3E}">
        <p14:creationId xmlns:p14="http://schemas.microsoft.com/office/powerpoint/2010/main" val="3563769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2499" y="1916661"/>
            <a:ext cx="21734978" cy="69582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732499" y="9583264"/>
            <a:ext cx="21734978" cy="22841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32498" y="33366432"/>
            <a:ext cx="5669994" cy="1916653"/>
          </a:xfrm>
          <a:prstGeom prst="rect">
            <a:avLst/>
          </a:prstGeom>
        </p:spPr>
        <p:txBody>
          <a:bodyPr vert="horz" lIns="91440" tIns="45720" rIns="91440" bIns="45720" rtlCol="0" anchor="ctr"/>
          <a:lstStyle>
            <a:lvl1pPr algn="l">
              <a:defRPr sz="3307">
                <a:solidFill>
                  <a:schemeClr val="tx1">
                    <a:tint val="82000"/>
                  </a:schemeClr>
                </a:solidFill>
              </a:defRPr>
            </a:lvl1pPr>
          </a:lstStyle>
          <a:p>
            <a:fld id="{2B01183A-227F-4590-8892-A902259E06B8}" type="datetimeFigureOut">
              <a:rPr lang="bg-BG" smtClean="0"/>
              <a:t>6.5.2025 г.</a:t>
            </a:fld>
            <a:endParaRPr lang="bg-BG"/>
          </a:p>
        </p:txBody>
      </p:sp>
      <p:sp>
        <p:nvSpPr>
          <p:cNvPr id="5" name="Footer Placeholder 4"/>
          <p:cNvSpPr>
            <a:spLocks noGrp="1"/>
          </p:cNvSpPr>
          <p:nvPr>
            <p:ph type="ftr" sz="quarter" idx="3"/>
          </p:nvPr>
        </p:nvSpPr>
        <p:spPr>
          <a:xfrm>
            <a:off x="8347492" y="33366432"/>
            <a:ext cx="8504992" cy="1916653"/>
          </a:xfrm>
          <a:prstGeom prst="rect">
            <a:avLst/>
          </a:prstGeom>
        </p:spPr>
        <p:txBody>
          <a:bodyPr vert="horz" lIns="91440" tIns="45720" rIns="91440" bIns="45720" rtlCol="0" anchor="ctr"/>
          <a:lstStyle>
            <a:lvl1pPr algn="ctr">
              <a:defRPr sz="3307">
                <a:solidFill>
                  <a:schemeClr val="tx1">
                    <a:tint val="82000"/>
                  </a:schemeClr>
                </a:solidFill>
              </a:defRPr>
            </a:lvl1pPr>
          </a:lstStyle>
          <a:p>
            <a:endParaRPr lang="bg-BG"/>
          </a:p>
        </p:txBody>
      </p:sp>
      <p:sp>
        <p:nvSpPr>
          <p:cNvPr id="6" name="Slide Number Placeholder 5"/>
          <p:cNvSpPr>
            <a:spLocks noGrp="1"/>
          </p:cNvSpPr>
          <p:nvPr>
            <p:ph type="sldNum" sz="quarter" idx="4"/>
          </p:nvPr>
        </p:nvSpPr>
        <p:spPr>
          <a:xfrm>
            <a:off x="17797483" y="33366432"/>
            <a:ext cx="5669994" cy="1916653"/>
          </a:xfrm>
          <a:prstGeom prst="rect">
            <a:avLst/>
          </a:prstGeom>
        </p:spPr>
        <p:txBody>
          <a:bodyPr vert="horz" lIns="91440" tIns="45720" rIns="91440" bIns="45720" rtlCol="0" anchor="ctr"/>
          <a:lstStyle>
            <a:lvl1pPr algn="r">
              <a:defRPr sz="3307">
                <a:solidFill>
                  <a:schemeClr val="tx1">
                    <a:tint val="82000"/>
                  </a:schemeClr>
                </a:solidFill>
              </a:defRPr>
            </a:lvl1pPr>
          </a:lstStyle>
          <a:p>
            <a:fld id="{C41E3685-AB8F-400A-AE21-DB21270CF6A5}" type="slidenum">
              <a:rPr lang="bg-BG" smtClean="0"/>
              <a:t>‹#›</a:t>
            </a:fld>
            <a:endParaRPr lang="bg-BG"/>
          </a:p>
        </p:txBody>
      </p:sp>
    </p:spTree>
    <p:extLst>
      <p:ext uri="{BB962C8B-B14F-4D97-AF65-F5344CB8AC3E}">
        <p14:creationId xmlns:p14="http://schemas.microsoft.com/office/powerpoint/2010/main" val="149624222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2519995" rtl="0" eaLnBrk="1" latinLnBrk="0" hangingPunct="1">
        <a:lnSpc>
          <a:spcPct val="90000"/>
        </a:lnSpc>
        <a:spcBef>
          <a:spcPct val="0"/>
        </a:spcBef>
        <a:buNone/>
        <a:defRPr sz="12126" kern="1200">
          <a:solidFill>
            <a:schemeClr val="tx1"/>
          </a:solidFill>
          <a:latin typeface="+mj-lt"/>
          <a:ea typeface="+mj-ea"/>
          <a:cs typeface="+mj-cs"/>
        </a:defRPr>
      </a:lvl1pPr>
    </p:titleStyle>
    <p:bodyStyle>
      <a:lvl1pPr marL="629999" indent="-629999" algn="l" defTabSz="2519995" rtl="0" eaLnBrk="1" latinLnBrk="0" hangingPunct="1">
        <a:lnSpc>
          <a:spcPct val="90000"/>
        </a:lnSpc>
        <a:spcBef>
          <a:spcPts val="2756"/>
        </a:spcBef>
        <a:buFont typeface="Arial" panose="020B0604020202020204" pitchFamily="34" charset="0"/>
        <a:buChar char="•"/>
        <a:defRPr sz="7717" kern="1200">
          <a:solidFill>
            <a:schemeClr val="tx1"/>
          </a:solidFill>
          <a:latin typeface="+mn-lt"/>
          <a:ea typeface="+mn-ea"/>
          <a:cs typeface="+mn-cs"/>
        </a:defRPr>
      </a:lvl1pPr>
      <a:lvl2pPr marL="1889996" indent="-629999" algn="l" defTabSz="2519995" rtl="0" eaLnBrk="1" latinLnBrk="0" hangingPunct="1">
        <a:lnSpc>
          <a:spcPct val="90000"/>
        </a:lnSpc>
        <a:spcBef>
          <a:spcPts val="1378"/>
        </a:spcBef>
        <a:buFont typeface="Arial" panose="020B0604020202020204" pitchFamily="34" charset="0"/>
        <a:buChar char="•"/>
        <a:defRPr sz="6614" kern="1200">
          <a:solidFill>
            <a:schemeClr val="tx1"/>
          </a:solidFill>
          <a:latin typeface="+mn-lt"/>
          <a:ea typeface="+mn-ea"/>
          <a:cs typeface="+mn-cs"/>
        </a:defRPr>
      </a:lvl2pPr>
      <a:lvl3pPr marL="3149994" indent="-629999" algn="l" defTabSz="2519995" rtl="0" eaLnBrk="1" latinLnBrk="0" hangingPunct="1">
        <a:lnSpc>
          <a:spcPct val="90000"/>
        </a:lnSpc>
        <a:spcBef>
          <a:spcPts val="1378"/>
        </a:spcBef>
        <a:buFont typeface="Arial" panose="020B0604020202020204" pitchFamily="34" charset="0"/>
        <a:buChar char="•"/>
        <a:defRPr sz="5512" kern="1200">
          <a:solidFill>
            <a:schemeClr val="tx1"/>
          </a:solidFill>
          <a:latin typeface="+mn-lt"/>
          <a:ea typeface="+mn-ea"/>
          <a:cs typeface="+mn-cs"/>
        </a:defRPr>
      </a:lvl3pPr>
      <a:lvl4pPr marL="440999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4pPr>
      <a:lvl5pPr marL="566998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5pPr>
      <a:lvl6pPr marL="6929986"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6pPr>
      <a:lvl7pPr marL="8189984"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7pPr>
      <a:lvl8pPr marL="944998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8pPr>
      <a:lvl9pPr marL="1070997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9pPr>
    </p:bodyStyle>
    <p:otherStyle>
      <a:defPPr>
        <a:defRPr lang="en-US"/>
      </a:defPPr>
      <a:lvl1pPr marL="0" algn="l" defTabSz="2519995" rtl="0" eaLnBrk="1" latinLnBrk="0" hangingPunct="1">
        <a:defRPr sz="4961" kern="1200">
          <a:solidFill>
            <a:schemeClr val="tx1"/>
          </a:solidFill>
          <a:latin typeface="+mn-lt"/>
          <a:ea typeface="+mn-ea"/>
          <a:cs typeface="+mn-cs"/>
        </a:defRPr>
      </a:lvl1pPr>
      <a:lvl2pPr marL="1259997" algn="l" defTabSz="2519995" rtl="0" eaLnBrk="1" latinLnBrk="0" hangingPunct="1">
        <a:defRPr sz="4961" kern="1200">
          <a:solidFill>
            <a:schemeClr val="tx1"/>
          </a:solidFill>
          <a:latin typeface="+mn-lt"/>
          <a:ea typeface="+mn-ea"/>
          <a:cs typeface="+mn-cs"/>
        </a:defRPr>
      </a:lvl2pPr>
      <a:lvl3pPr marL="2519995" algn="l" defTabSz="2519995" rtl="0" eaLnBrk="1" latinLnBrk="0" hangingPunct="1">
        <a:defRPr sz="4961" kern="1200">
          <a:solidFill>
            <a:schemeClr val="tx1"/>
          </a:solidFill>
          <a:latin typeface="+mn-lt"/>
          <a:ea typeface="+mn-ea"/>
          <a:cs typeface="+mn-cs"/>
        </a:defRPr>
      </a:lvl3pPr>
      <a:lvl4pPr marL="3779992" algn="l" defTabSz="2519995" rtl="0" eaLnBrk="1" latinLnBrk="0" hangingPunct="1">
        <a:defRPr sz="4961" kern="1200">
          <a:solidFill>
            <a:schemeClr val="tx1"/>
          </a:solidFill>
          <a:latin typeface="+mn-lt"/>
          <a:ea typeface="+mn-ea"/>
          <a:cs typeface="+mn-cs"/>
        </a:defRPr>
      </a:lvl4pPr>
      <a:lvl5pPr marL="5039990" algn="l" defTabSz="2519995" rtl="0" eaLnBrk="1" latinLnBrk="0" hangingPunct="1">
        <a:defRPr sz="4961" kern="1200">
          <a:solidFill>
            <a:schemeClr val="tx1"/>
          </a:solidFill>
          <a:latin typeface="+mn-lt"/>
          <a:ea typeface="+mn-ea"/>
          <a:cs typeface="+mn-cs"/>
        </a:defRPr>
      </a:lvl5pPr>
      <a:lvl6pPr marL="6299987" algn="l" defTabSz="2519995" rtl="0" eaLnBrk="1" latinLnBrk="0" hangingPunct="1">
        <a:defRPr sz="4961" kern="1200">
          <a:solidFill>
            <a:schemeClr val="tx1"/>
          </a:solidFill>
          <a:latin typeface="+mn-lt"/>
          <a:ea typeface="+mn-ea"/>
          <a:cs typeface="+mn-cs"/>
        </a:defRPr>
      </a:lvl6pPr>
      <a:lvl7pPr marL="7559985" algn="l" defTabSz="2519995" rtl="0" eaLnBrk="1" latinLnBrk="0" hangingPunct="1">
        <a:defRPr sz="4961" kern="1200">
          <a:solidFill>
            <a:schemeClr val="tx1"/>
          </a:solidFill>
          <a:latin typeface="+mn-lt"/>
          <a:ea typeface="+mn-ea"/>
          <a:cs typeface="+mn-cs"/>
        </a:defRPr>
      </a:lvl7pPr>
      <a:lvl8pPr marL="8819982" algn="l" defTabSz="2519995" rtl="0" eaLnBrk="1" latinLnBrk="0" hangingPunct="1">
        <a:defRPr sz="4961" kern="1200">
          <a:solidFill>
            <a:schemeClr val="tx1"/>
          </a:solidFill>
          <a:latin typeface="+mn-lt"/>
          <a:ea typeface="+mn-ea"/>
          <a:cs typeface="+mn-cs"/>
        </a:defRPr>
      </a:lvl8pPr>
      <a:lvl9pPr marL="10079980" algn="l" defTabSz="2519995" rtl="0" eaLnBrk="1" latinLnBrk="0" hangingPunct="1">
        <a:defRPr sz="4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10000"/>
            <a:lum/>
          </a:blip>
          <a:srcRect/>
          <a:stretch>
            <a:fillRect l="-35000" r="-26000"/>
          </a:stretch>
        </a:blipFill>
        <a:effectLst/>
      </p:bgPr>
    </p:bg>
    <p:spTree>
      <p:nvGrpSpPr>
        <p:cNvPr id="1" name=""/>
        <p:cNvGrpSpPr/>
        <p:nvPr/>
      </p:nvGrpSpPr>
      <p:grpSpPr>
        <a:xfrm>
          <a:off x="0" y="0"/>
          <a:ext cx="0" cy="0"/>
          <a:chOff x="0" y="0"/>
          <a:chExt cx="0" cy="0"/>
        </a:xfrm>
      </p:grpSpPr>
      <p:sp>
        <p:nvSpPr>
          <p:cNvPr id="11" name="Rectangle 5">
            <a:extLst>
              <a:ext uri="{FF2B5EF4-FFF2-40B4-BE49-F238E27FC236}">
                <a16:creationId xmlns:a16="http://schemas.microsoft.com/office/drawing/2014/main" id="{E37EBBBB-9FEF-F2B6-E6A1-77FC7CCF1E05}"/>
              </a:ext>
            </a:extLst>
          </p:cNvPr>
          <p:cNvSpPr>
            <a:spLocks noChangeArrowheads="1"/>
          </p:cNvSpPr>
          <p:nvPr/>
        </p:nvSpPr>
        <p:spPr bwMode="auto">
          <a:xfrm rot="10800000" flipV="1">
            <a:off x="-1" y="103678"/>
            <a:ext cx="25199975" cy="3847207"/>
          </a:xfrm>
          <a:prstGeom prst="rect">
            <a:avLst/>
          </a:prstGeom>
          <a:solidFill>
            <a:schemeClr val="accent1">
              <a:lumMod val="20000"/>
              <a:lumOff val="80000"/>
              <a:alpha val="85000"/>
            </a:schemeClr>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bg-BG" altLang="bg-BG" sz="4800" b="1" i="0" u="none" strike="noStrike" cap="none" normalizeH="0" baseline="0" dirty="0">
              <a:ln>
                <a:noFill/>
              </a:ln>
              <a:solidFill>
                <a:schemeClr val="tx1"/>
              </a:solidFill>
              <a:effectLst/>
              <a:latin typeface="Fira Sans Condensed" panose="020B05030500000200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bg-BG" altLang="bg-BG" sz="5000" b="1" i="0" u="none" strike="noStrike" cap="none" normalizeH="0" baseline="0" dirty="0">
                <a:ln>
                  <a:noFill/>
                </a:ln>
                <a:solidFill>
                  <a:schemeClr val="tx1"/>
                </a:solidFill>
                <a:effectLst/>
                <a:latin typeface="Fira Sans Condensed" panose="020B0503050000020004" pitchFamily="34" charset="0"/>
              </a:rPr>
              <a:t>A RAPID REVIEW OF HEALTH OUTCOMES ASSOCIATED </a:t>
            </a:r>
          </a:p>
          <a:p>
            <a:pPr marL="0" marR="0" lvl="0" indent="0" algn="ctr" defTabSz="914400" rtl="0" eaLnBrk="0" fontAlgn="base" latinLnBrk="0" hangingPunct="0">
              <a:lnSpc>
                <a:spcPct val="100000"/>
              </a:lnSpc>
              <a:spcBef>
                <a:spcPct val="0"/>
              </a:spcBef>
              <a:spcAft>
                <a:spcPct val="0"/>
              </a:spcAft>
              <a:buClrTx/>
              <a:buSzTx/>
              <a:buFontTx/>
              <a:buNone/>
              <a:tabLst/>
            </a:pPr>
            <a:r>
              <a:rPr kumimoji="0" lang="bg-BG" altLang="bg-BG" sz="5000" b="1" i="0" u="none" strike="noStrike" cap="none" normalizeH="0" baseline="0" dirty="0">
                <a:ln>
                  <a:noFill/>
                </a:ln>
                <a:solidFill>
                  <a:schemeClr val="tx1"/>
                </a:solidFill>
                <a:effectLst/>
                <a:latin typeface="Fira Sans Condensed" panose="020B0503050000020004" pitchFamily="34" charset="0"/>
              </a:rPr>
              <a:t>WITH THE FOOD ENVIRONMENT IN CITIES</a:t>
            </a:r>
            <a:endParaRPr kumimoji="0" lang="en-US" altLang="bg-BG" sz="5000" b="1" i="0" u="none" strike="noStrike" cap="none" normalizeH="0" baseline="0" dirty="0">
              <a:ln>
                <a:noFill/>
              </a:ln>
              <a:solidFill>
                <a:schemeClr val="tx1"/>
              </a:solidFill>
              <a:effectLst/>
              <a:latin typeface="Fira Sans Condensed" panose="020B05030500000200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bg-BG" altLang="bg-BG" sz="4800" b="1" i="0" u="none" strike="noStrike" cap="none" normalizeH="0" baseline="0" dirty="0">
              <a:ln>
                <a:noFill/>
              </a:ln>
              <a:solidFill>
                <a:schemeClr val="tx1"/>
              </a:solidFill>
              <a:effectLst/>
              <a:latin typeface="Fira Sans Condensed" panose="020B05030500000200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bg-BG" altLang="bg-BG" sz="4800" b="1" i="0" u="none" strike="noStrike" cap="none" normalizeH="0" baseline="0" dirty="0">
              <a:ln>
                <a:noFill/>
              </a:ln>
              <a:solidFill>
                <a:schemeClr val="tx1"/>
              </a:solidFill>
              <a:effectLst/>
              <a:latin typeface="Fira Sans Condensed" panose="020B0503050000020004" pitchFamily="34" charset="0"/>
            </a:endParaRPr>
          </a:p>
        </p:txBody>
      </p:sp>
      <p:sp>
        <p:nvSpPr>
          <p:cNvPr id="12" name="TextBox 11">
            <a:extLst>
              <a:ext uri="{FF2B5EF4-FFF2-40B4-BE49-F238E27FC236}">
                <a16:creationId xmlns:a16="http://schemas.microsoft.com/office/drawing/2014/main" id="{593450DF-DCC8-AF37-5510-6034A0571327}"/>
              </a:ext>
            </a:extLst>
          </p:cNvPr>
          <p:cNvSpPr txBox="1"/>
          <p:nvPr/>
        </p:nvSpPr>
        <p:spPr>
          <a:xfrm>
            <a:off x="859555" y="3265542"/>
            <a:ext cx="21125837" cy="3980577"/>
          </a:xfrm>
          <a:prstGeom prst="rect">
            <a:avLst/>
          </a:prstGeom>
          <a:noFill/>
          <a:ln>
            <a:noFill/>
          </a:ln>
        </p:spPr>
        <p:txBody>
          <a:bodyPr wrap="square" rtlCol="0">
            <a:spAutoFit/>
          </a:bodyPr>
          <a:lstStyle/>
          <a:p>
            <a:pPr algn="l">
              <a:buNone/>
            </a:pPr>
            <a:r>
              <a:rPr lang="bg-BG" sz="3200" b="0" i="0" dirty="0">
                <a:solidFill>
                  <a:srgbClr val="000000"/>
                </a:solidFill>
                <a:effectLst/>
                <a:latin typeface="Fira Sans Condensed" panose="020B0503050000020004" pitchFamily="34" charset="0"/>
              </a:rPr>
              <a:t>                                      </a:t>
            </a:r>
            <a:r>
              <a:rPr lang="en-US" sz="3200" b="0" i="0" dirty="0">
                <a:solidFill>
                  <a:srgbClr val="000000"/>
                </a:solidFill>
                <a:effectLst/>
                <a:latin typeface="Fira Sans Condensed" panose="020B0503050000020004" pitchFamily="34" charset="0"/>
              </a:rPr>
              <a:t>Kostadin </a:t>
            </a:r>
            <a:r>
              <a:rPr lang="en-US" sz="3200" b="1" i="1" u="sng" dirty="0">
                <a:solidFill>
                  <a:srgbClr val="000000"/>
                </a:solidFill>
                <a:effectLst/>
                <a:latin typeface="Fira Sans Condensed" panose="020B0503050000020004" pitchFamily="34" charset="0"/>
              </a:rPr>
              <a:t>Kostadinov</a:t>
            </a:r>
            <a:r>
              <a:rPr lang="en-US" sz="3200" b="0" i="0" dirty="0">
                <a:solidFill>
                  <a:srgbClr val="000000"/>
                </a:solidFill>
                <a:effectLst/>
                <a:latin typeface="Fira Sans Condensed" panose="020B0503050000020004" pitchFamily="34" charset="0"/>
              </a:rPr>
              <a:t> </a:t>
            </a:r>
            <a:r>
              <a:rPr lang="en-US" sz="3200" b="0" i="0" baseline="30000" dirty="0">
                <a:solidFill>
                  <a:srgbClr val="000000"/>
                </a:solidFill>
                <a:effectLst/>
                <a:latin typeface="Fira Sans Condensed" panose="020B0503050000020004" pitchFamily="34" charset="0"/>
              </a:rPr>
              <a:t>1,2,3</a:t>
            </a:r>
            <a:r>
              <a:rPr lang="en-US" sz="3200" b="0" i="0" dirty="0">
                <a:solidFill>
                  <a:srgbClr val="000000"/>
                </a:solidFill>
                <a:effectLst/>
                <a:latin typeface="Fira Sans Condensed" panose="020B0503050000020004" pitchFamily="34" charset="0"/>
              </a:rPr>
              <a:t>; Donka </a:t>
            </a:r>
            <a:r>
              <a:rPr lang="en-US" sz="3200" b="1" i="1" dirty="0">
                <a:solidFill>
                  <a:srgbClr val="000000"/>
                </a:solidFill>
                <a:effectLst/>
                <a:latin typeface="Fira Sans Condensed" panose="020B0503050000020004" pitchFamily="34" charset="0"/>
              </a:rPr>
              <a:t>Dimitrova</a:t>
            </a:r>
            <a:r>
              <a:rPr lang="en-US" sz="3200" b="0" i="0" dirty="0">
                <a:solidFill>
                  <a:srgbClr val="000000"/>
                </a:solidFill>
                <a:effectLst/>
                <a:latin typeface="Fira Sans Condensed" panose="020B0503050000020004" pitchFamily="34" charset="0"/>
              </a:rPr>
              <a:t> </a:t>
            </a:r>
            <a:r>
              <a:rPr lang="en-US" sz="3200" b="0" i="0" baseline="30000" dirty="0">
                <a:solidFill>
                  <a:srgbClr val="000000"/>
                </a:solidFill>
                <a:effectLst/>
                <a:latin typeface="Fira Sans Condensed" panose="020B0503050000020004" pitchFamily="34" charset="0"/>
              </a:rPr>
              <a:t>2,3,4</a:t>
            </a:r>
            <a:r>
              <a:rPr lang="en-US" sz="3200" b="0" i="0" dirty="0">
                <a:solidFill>
                  <a:srgbClr val="000000"/>
                </a:solidFill>
                <a:effectLst/>
                <a:latin typeface="Fira Sans Condensed" panose="020B0503050000020004" pitchFamily="34" charset="0"/>
              </a:rPr>
              <a:t>; Marco </a:t>
            </a:r>
            <a:r>
              <a:rPr lang="en-US" sz="3200" b="1" i="1" dirty="0">
                <a:solidFill>
                  <a:srgbClr val="000000"/>
                </a:solidFill>
                <a:effectLst/>
                <a:latin typeface="Fira Sans Condensed" panose="020B0503050000020004" pitchFamily="34" charset="0"/>
              </a:rPr>
              <a:t>Helbich</a:t>
            </a:r>
            <a:r>
              <a:rPr lang="en-US" sz="3200" b="0" i="0" dirty="0">
                <a:solidFill>
                  <a:srgbClr val="000000"/>
                </a:solidFill>
                <a:effectLst/>
                <a:latin typeface="Fira Sans Condensed" panose="020B0503050000020004" pitchFamily="34" charset="0"/>
              </a:rPr>
              <a:t> </a:t>
            </a:r>
            <a:r>
              <a:rPr lang="en-US" sz="3200" b="0" i="0" baseline="30000" dirty="0">
                <a:solidFill>
                  <a:srgbClr val="000000"/>
                </a:solidFill>
                <a:effectLst/>
                <a:latin typeface="Fira Sans Condensed" panose="020B0503050000020004" pitchFamily="34" charset="0"/>
              </a:rPr>
              <a:t>2,3,5</a:t>
            </a:r>
            <a:r>
              <a:rPr lang="en-US" sz="3200" b="0" i="0" dirty="0">
                <a:solidFill>
                  <a:srgbClr val="000000"/>
                </a:solidFill>
                <a:effectLst/>
                <a:latin typeface="Fira Sans Condensed" panose="020B0503050000020004" pitchFamily="34" charset="0"/>
              </a:rPr>
              <a:t>; Angel</a:t>
            </a:r>
            <a:r>
              <a:rPr lang="bg-BG" sz="3200" b="0" i="0" dirty="0">
                <a:solidFill>
                  <a:srgbClr val="000000"/>
                </a:solidFill>
                <a:effectLst/>
                <a:latin typeface="Fira Sans Condensed" panose="020B0503050000020004" pitchFamily="34" charset="0"/>
              </a:rPr>
              <a:t> </a:t>
            </a:r>
            <a:r>
              <a:rPr lang="en-US" sz="3200" b="1" i="1" dirty="0">
                <a:solidFill>
                  <a:srgbClr val="000000"/>
                </a:solidFill>
                <a:effectLst/>
                <a:latin typeface="Fira Sans Condensed" panose="020B0503050000020004" pitchFamily="34" charset="0"/>
              </a:rPr>
              <a:t>Burov</a:t>
            </a:r>
            <a:r>
              <a:rPr lang="en-US" sz="3200" b="0" i="0" dirty="0">
                <a:solidFill>
                  <a:srgbClr val="000000"/>
                </a:solidFill>
                <a:effectLst/>
                <a:latin typeface="Fira Sans Condensed" panose="020B0503050000020004" pitchFamily="34" charset="0"/>
              </a:rPr>
              <a:t> </a:t>
            </a:r>
            <a:r>
              <a:rPr lang="en-US" sz="3200" b="0" i="0" baseline="30000" dirty="0">
                <a:solidFill>
                  <a:srgbClr val="000000"/>
                </a:solidFill>
                <a:effectLst/>
                <a:latin typeface="Fira Sans Condensed" panose="020B0503050000020004" pitchFamily="34" charset="0"/>
              </a:rPr>
              <a:t>2,3,6</a:t>
            </a:r>
            <a:r>
              <a:rPr lang="en-US" sz="3200" b="0" i="0" dirty="0">
                <a:solidFill>
                  <a:srgbClr val="000000"/>
                </a:solidFill>
                <a:effectLst/>
                <a:latin typeface="Fira Sans Condensed" panose="020B0503050000020004" pitchFamily="34" charset="0"/>
              </a:rPr>
              <a:t>; Angel </a:t>
            </a:r>
            <a:r>
              <a:rPr lang="en-US" sz="3200" b="1" i="1" dirty="0" err="1">
                <a:solidFill>
                  <a:srgbClr val="000000"/>
                </a:solidFill>
                <a:effectLst/>
                <a:latin typeface="Fira Sans Condensed" panose="020B0503050000020004" pitchFamily="34" charset="0"/>
              </a:rPr>
              <a:t>Dzhambov</a:t>
            </a:r>
            <a:r>
              <a:rPr lang="en-US" sz="3200" b="0" i="0" dirty="0">
                <a:solidFill>
                  <a:srgbClr val="000000"/>
                </a:solidFill>
                <a:effectLst/>
                <a:latin typeface="Fira Sans Condensed" panose="020B0503050000020004" pitchFamily="34" charset="0"/>
              </a:rPr>
              <a:t> </a:t>
            </a:r>
            <a:r>
              <a:rPr lang="en-US" sz="3200" b="0" i="0" baseline="30000" dirty="0">
                <a:solidFill>
                  <a:srgbClr val="000000"/>
                </a:solidFill>
                <a:effectLst/>
                <a:latin typeface="Fira Sans Condensed" panose="020B0503050000020004" pitchFamily="34" charset="0"/>
              </a:rPr>
              <a:t>2,3</a:t>
            </a:r>
          </a:p>
          <a:p>
            <a:pPr algn="l">
              <a:buNone/>
            </a:pPr>
            <a:endParaRPr lang="en-US" sz="3200" b="0" i="0" baseline="30000" dirty="0">
              <a:solidFill>
                <a:srgbClr val="000000"/>
              </a:solidFill>
              <a:effectLst/>
              <a:latin typeface="Fira Sans Condensed" panose="020B0503050000020004" pitchFamily="34" charset="0"/>
            </a:endParaRPr>
          </a:p>
          <a:p>
            <a:pPr algn="l">
              <a:buNone/>
            </a:pPr>
            <a:endParaRPr lang="bg-BG" sz="2000" b="0" i="0" baseline="30000" dirty="0">
              <a:solidFill>
                <a:srgbClr val="000000"/>
              </a:solidFill>
              <a:effectLst/>
              <a:latin typeface="Fira Sans Condensed" panose="020B0503050000020004" pitchFamily="34" charset="0"/>
            </a:endParaRPr>
          </a:p>
          <a:p>
            <a:pPr algn="just">
              <a:buNone/>
            </a:pPr>
            <a:r>
              <a:rPr lang="en-US" sz="2400" b="0" i="0" baseline="30000" dirty="0">
                <a:solidFill>
                  <a:srgbClr val="000000"/>
                </a:solidFill>
                <a:effectLst/>
                <a:latin typeface="Fira Sans Condensed" panose="020B0503050000020004" pitchFamily="34" charset="0"/>
              </a:rPr>
              <a:t>1. </a:t>
            </a:r>
            <a:r>
              <a:rPr lang="en-US" sz="2400" b="0" i="0" dirty="0">
                <a:solidFill>
                  <a:srgbClr val="000000"/>
                </a:solidFill>
                <a:effectLst/>
                <a:latin typeface="Fira Sans Condensed" panose="020B0503050000020004" pitchFamily="34" charset="0"/>
              </a:rPr>
              <a:t>Department of Social Medicine and Public Health, Faculty of Public Health, Medical University of</a:t>
            </a:r>
            <a:r>
              <a:rPr lang="bg-BG" sz="2400" b="0" i="0" dirty="0">
                <a:solidFill>
                  <a:srgbClr val="000000"/>
                </a:solidFill>
                <a:effectLst/>
                <a:latin typeface="Fira Sans Condensed" panose="020B0503050000020004" pitchFamily="34" charset="0"/>
              </a:rPr>
              <a:t> </a:t>
            </a:r>
            <a:r>
              <a:rPr lang="en-US" sz="2400" b="0" i="0" dirty="0">
                <a:solidFill>
                  <a:srgbClr val="000000"/>
                </a:solidFill>
                <a:effectLst/>
                <a:latin typeface="Fira Sans Condensed" panose="020B0503050000020004" pitchFamily="34" charset="0"/>
              </a:rPr>
              <a:t>Plovdiv, Plovdiv, Bulgaria;</a:t>
            </a:r>
          </a:p>
          <a:p>
            <a:pPr algn="just">
              <a:buNone/>
            </a:pPr>
            <a:r>
              <a:rPr lang="en-US" sz="2400" b="0" i="0" baseline="30000" dirty="0">
                <a:solidFill>
                  <a:srgbClr val="000000"/>
                </a:solidFill>
                <a:effectLst/>
                <a:latin typeface="Fira Sans Condensed" panose="020B0503050000020004" pitchFamily="34" charset="0"/>
              </a:rPr>
              <a:t>2. </a:t>
            </a:r>
            <a:r>
              <a:rPr lang="en-US" sz="2400" b="0" i="0" dirty="0">
                <a:solidFill>
                  <a:srgbClr val="000000"/>
                </a:solidFill>
                <a:effectLst/>
                <a:latin typeface="Fira Sans Condensed" panose="020B0503050000020004" pitchFamily="34" charset="0"/>
              </a:rPr>
              <a:t>Health and Quality of Life in a Green and Sustainable Environment Research Group, Strategic</a:t>
            </a:r>
            <a:r>
              <a:rPr lang="bg-BG" sz="2400" b="0" i="0" dirty="0">
                <a:solidFill>
                  <a:srgbClr val="000000"/>
                </a:solidFill>
                <a:effectLst/>
                <a:latin typeface="Fira Sans Condensed" panose="020B0503050000020004" pitchFamily="34" charset="0"/>
              </a:rPr>
              <a:t> </a:t>
            </a:r>
            <a:r>
              <a:rPr lang="en-US" sz="2400" b="0" i="0" dirty="0">
                <a:solidFill>
                  <a:srgbClr val="000000"/>
                </a:solidFill>
                <a:effectLst/>
                <a:latin typeface="Fira Sans Condensed" panose="020B0503050000020004" pitchFamily="34" charset="0"/>
              </a:rPr>
              <a:t>Research and Innovation Program for the Development of MU - Plovdiv, Medical University of</a:t>
            </a:r>
            <a:r>
              <a:rPr lang="bg-BG" sz="2400" b="0" i="0" dirty="0">
                <a:solidFill>
                  <a:srgbClr val="000000"/>
                </a:solidFill>
                <a:effectLst/>
                <a:latin typeface="Fira Sans Condensed" panose="020B0503050000020004" pitchFamily="34" charset="0"/>
              </a:rPr>
              <a:t> </a:t>
            </a:r>
            <a:r>
              <a:rPr lang="en-US" sz="2400" b="0" i="0" dirty="0">
                <a:solidFill>
                  <a:srgbClr val="000000"/>
                </a:solidFill>
                <a:effectLst/>
                <a:latin typeface="Fira Sans Condensed" panose="020B0503050000020004" pitchFamily="34" charset="0"/>
              </a:rPr>
              <a:t>Plovdiv, Plovdiv, Bulgaria;</a:t>
            </a:r>
          </a:p>
          <a:p>
            <a:pPr algn="just">
              <a:buNone/>
            </a:pPr>
            <a:r>
              <a:rPr lang="en-US" sz="2400" b="0" i="0" baseline="30000" dirty="0">
                <a:solidFill>
                  <a:srgbClr val="000000"/>
                </a:solidFill>
                <a:effectLst/>
                <a:latin typeface="Fira Sans Condensed" panose="020B0503050000020004" pitchFamily="34" charset="0"/>
              </a:rPr>
              <a:t>3. </a:t>
            </a:r>
            <a:r>
              <a:rPr lang="en-US" sz="2400" b="0" i="0" dirty="0">
                <a:solidFill>
                  <a:srgbClr val="000000"/>
                </a:solidFill>
                <a:effectLst/>
                <a:latin typeface="Fira Sans Condensed" panose="020B0503050000020004" pitchFamily="34" charset="0"/>
              </a:rPr>
              <a:t>Environmental Health Division, Research Institute at Medical University of Plovdiv, Medical</a:t>
            </a:r>
            <a:r>
              <a:rPr lang="bg-BG" sz="2400" b="0" i="0" dirty="0">
                <a:solidFill>
                  <a:srgbClr val="000000"/>
                </a:solidFill>
                <a:effectLst/>
                <a:latin typeface="Fira Sans Condensed" panose="020B0503050000020004" pitchFamily="34" charset="0"/>
              </a:rPr>
              <a:t> </a:t>
            </a:r>
            <a:r>
              <a:rPr lang="en-US" sz="2400" b="0" i="0" dirty="0">
                <a:solidFill>
                  <a:srgbClr val="000000"/>
                </a:solidFill>
                <a:effectLst/>
                <a:latin typeface="Fira Sans Condensed" panose="020B0503050000020004" pitchFamily="34" charset="0"/>
              </a:rPr>
              <a:t>University of Plovdiv, Plovdiv, Bulgaria;</a:t>
            </a:r>
          </a:p>
          <a:p>
            <a:pPr algn="just">
              <a:buNone/>
            </a:pPr>
            <a:r>
              <a:rPr lang="en-US" sz="2400" b="0" i="0" baseline="30000" dirty="0">
                <a:solidFill>
                  <a:srgbClr val="000000"/>
                </a:solidFill>
                <a:effectLst/>
                <a:latin typeface="Fira Sans Condensed" panose="020B0503050000020004" pitchFamily="34" charset="0"/>
              </a:rPr>
              <a:t>4. </a:t>
            </a:r>
            <a:r>
              <a:rPr lang="en-US" sz="2400" b="0" i="0" dirty="0">
                <a:solidFill>
                  <a:srgbClr val="000000"/>
                </a:solidFill>
                <a:effectLst/>
                <a:latin typeface="Fira Sans Condensed" panose="020B0503050000020004" pitchFamily="34" charset="0"/>
              </a:rPr>
              <a:t>Department of Health management and health economics, Faculty of Public health, Medical</a:t>
            </a:r>
            <a:r>
              <a:rPr lang="bg-BG" sz="2400" b="0" i="0" dirty="0">
                <a:solidFill>
                  <a:srgbClr val="000000"/>
                </a:solidFill>
                <a:effectLst/>
                <a:latin typeface="Fira Sans Condensed" panose="020B0503050000020004" pitchFamily="34" charset="0"/>
              </a:rPr>
              <a:t> </a:t>
            </a:r>
            <a:r>
              <a:rPr lang="en-US" sz="2400" b="0" i="0" dirty="0">
                <a:solidFill>
                  <a:srgbClr val="000000"/>
                </a:solidFill>
                <a:effectLst/>
                <a:latin typeface="Fira Sans Condensed" panose="020B0503050000020004" pitchFamily="34" charset="0"/>
              </a:rPr>
              <a:t>University of Plovdiv, Plovdiv, Bulgaria;</a:t>
            </a:r>
          </a:p>
          <a:p>
            <a:pPr algn="just">
              <a:buNone/>
            </a:pPr>
            <a:r>
              <a:rPr lang="en-US" sz="2400" b="0" i="0" baseline="30000" dirty="0">
                <a:solidFill>
                  <a:srgbClr val="000000"/>
                </a:solidFill>
                <a:effectLst/>
                <a:latin typeface="Fira Sans Condensed" panose="020B0503050000020004" pitchFamily="34" charset="0"/>
              </a:rPr>
              <a:t>5. </a:t>
            </a:r>
            <a:r>
              <a:rPr lang="en-US" sz="2400" b="0" i="0" dirty="0">
                <a:solidFill>
                  <a:srgbClr val="000000"/>
                </a:solidFill>
                <a:effectLst/>
                <a:latin typeface="Fira Sans Condensed" panose="020B0503050000020004" pitchFamily="34" charset="0"/>
              </a:rPr>
              <a:t>Department of Human Geography and Spatial Planning, Faculty of Geosciences, Utrecht</a:t>
            </a:r>
            <a:r>
              <a:rPr lang="bg-BG" sz="2400" b="0" i="0" dirty="0">
                <a:solidFill>
                  <a:srgbClr val="000000"/>
                </a:solidFill>
                <a:effectLst/>
                <a:latin typeface="Fira Sans Condensed" panose="020B0503050000020004" pitchFamily="34" charset="0"/>
              </a:rPr>
              <a:t> </a:t>
            </a:r>
            <a:r>
              <a:rPr lang="en-US" sz="2400" b="0" i="0" dirty="0">
                <a:solidFill>
                  <a:srgbClr val="000000"/>
                </a:solidFill>
                <a:effectLst/>
                <a:latin typeface="Fira Sans Condensed" panose="020B0503050000020004" pitchFamily="34" charset="0"/>
              </a:rPr>
              <a:t>University, the Netherlands;</a:t>
            </a:r>
          </a:p>
          <a:p>
            <a:pPr algn="just">
              <a:buNone/>
            </a:pPr>
            <a:r>
              <a:rPr lang="en-US" sz="2400" b="0" i="0" baseline="30000" dirty="0">
                <a:solidFill>
                  <a:srgbClr val="000000"/>
                </a:solidFill>
                <a:effectLst/>
                <a:latin typeface="Fira Sans Condensed" panose="020B0503050000020004" pitchFamily="34" charset="0"/>
              </a:rPr>
              <a:t>6. </a:t>
            </a:r>
            <a:r>
              <a:rPr lang="en-US" sz="2400" b="0" i="0" dirty="0">
                <a:solidFill>
                  <a:srgbClr val="000000"/>
                </a:solidFill>
                <a:effectLst/>
                <a:latin typeface="Fira Sans Condensed" panose="020B0503050000020004" pitchFamily="34" charset="0"/>
              </a:rPr>
              <a:t>Department of Urban Planning, Faculty of Architecture, University of Architecture, Civil Engineering</a:t>
            </a:r>
            <a:r>
              <a:rPr lang="bg-BG" sz="2400" b="0" i="0" dirty="0">
                <a:solidFill>
                  <a:srgbClr val="000000"/>
                </a:solidFill>
                <a:effectLst/>
                <a:latin typeface="Fira Sans Condensed" panose="020B0503050000020004" pitchFamily="34" charset="0"/>
              </a:rPr>
              <a:t> </a:t>
            </a:r>
            <a:r>
              <a:rPr lang="en-US" sz="2400" b="0" i="0" dirty="0">
                <a:solidFill>
                  <a:srgbClr val="000000"/>
                </a:solidFill>
                <a:effectLst/>
                <a:latin typeface="Fira Sans Condensed" panose="020B0503050000020004" pitchFamily="34" charset="0"/>
              </a:rPr>
              <a:t>and Geodesy, Sofia, Bulgaria.</a:t>
            </a:r>
          </a:p>
          <a:p>
            <a:endParaRPr lang="bg-BG" dirty="0">
              <a:latin typeface="Fira Sans Condensed" panose="020B0503050000020004" pitchFamily="34" charset="0"/>
            </a:endParaRPr>
          </a:p>
        </p:txBody>
      </p:sp>
      <p:sp>
        <p:nvSpPr>
          <p:cNvPr id="16" name="Rectangle 15">
            <a:extLst>
              <a:ext uri="{FF2B5EF4-FFF2-40B4-BE49-F238E27FC236}">
                <a16:creationId xmlns:a16="http://schemas.microsoft.com/office/drawing/2014/main" id="{CDFB5F56-E74F-3B7F-1C30-370653E63D2C}"/>
              </a:ext>
            </a:extLst>
          </p:cNvPr>
          <p:cNvSpPr/>
          <p:nvPr/>
        </p:nvSpPr>
        <p:spPr>
          <a:xfrm>
            <a:off x="545074" y="7050783"/>
            <a:ext cx="8834899" cy="1203278"/>
          </a:xfrm>
          <a:prstGeom prst="rect">
            <a:avLst/>
          </a:prstGeom>
          <a:solidFill>
            <a:schemeClr val="accent4">
              <a:alpha val="10000"/>
            </a:schemeClr>
          </a:solidFill>
          <a:ln>
            <a:solidFill>
              <a:schemeClr val="tx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6000" b="1" dirty="0">
                <a:solidFill>
                  <a:schemeClr val="tx1"/>
                </a:solidFill>
                <a:effectLst>
                  <a:outerShdw blurRad="38100" dist="38100" dir="2700000" algn="tl">
                    <a:srgbClr val="000000">
                      <a:alpha val="43137"/>
                    </a:srgbClr>
                  </a:outerShdw>
                </a:effectLst>
                <a:latin typeface="Fira Sans Condensed" panose="020B0503050000020004" pitchFamily="34" charset="0"/>
                <a:ea typeface="Linux Biolinum G" panose="02000503000000000000" pitchFamily="2" charset="0"/>
                <a:cs typeface="Linux Biolinum G" panose="02000503000000000000" pitchFamily="2" charset="0"/>
              </a:rPr>
              <a:t>Introduction</a:t>
            </a:r>
            <a:endParaRPr lang="bg-BG" b="1" dirty="0">
              <a:solidFill>
                <a:schemeClr val="tx1"/>
              </a:solidFill>
              <a:effectLst>
                <a:outerShdw blurRad="38100" dist="38100" dir="2700000" algn="tl">
                  <a:srgbClr val="000000">
                    <a:alpha val="43137"/>
                  </a:srgbClr>
                </a:outerShdw>
              </a:effectLst>
              <a:latin typeface="Fira Sans Condensed" panose="020B0503050000020004" pitchFamily="34" charset="0"/>
              <a:ea typeface="Linux Biolinum G" panose="02000503000000000000" pitchFamily="2" charset="0"/>
              <a:cs typeface="Linux Biolinum G" panose="02000503000000000000" pitchFamily="2" charset="0"/>
            </a:endParaRPr>
          </a:p>
        </p:txBody>
      </p:sp>
      <p:sp>
        <p:nvSpPr>
          <p:cNvPr id="18" name="Rectangle 17">
            <a:extLst>
              <a:ext uri="{FF2B5EF4-FFF2-40B4-BE49-F238E27FC236}">
                <a16:creationId xmlns:a16="http://schemas.microsoft.com/office/drawing/2014/main" id="{D107BEAF-3F04-90AD-ED2B-1E789EFE6A44}"/>
              </a:ext>
            </a:extLst>
          </p:cNvPr>
          <p:cNvSpPr/>
          <p:nvPr/>
        </p:nvSpPr>
        <p:spPr>
          <a:xfrm>
            <a:off x="545073" y="19875066"/>
            <a:ext cx="8834899" cy="1203278"/>
          </a:xfrm>
          <a:prstGeom prst="rect">
            <a:avLst/>
          </a:prstGeom>
          <a:solidFill>
            <a:schemeClr val="accent4">
              <a:alpha val="10000"/>
            </a:schemeClr>
          </a:solidFill>
          <a:ln>
            <a:solidFill>
              <a:schemeClr val="tx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6000" b="1" dirty="0">
                <a:solidFill>
                  <a:schemeClr val="tx1"/>
                </a:solidFill>
                <a:effectLst>
                  <a:outerShdw blurRad="38100" dist="38100" dir="2700000" algn="tl">
                    <a:srgbClr val="000000">
                      <a:alpha val="43137"/>
                    </a:srgbClr>
                  </a:outerShdw>
                </a:effectLst>
                <a:latin typeface="Fira Sans Condensed" panose="020B0503050000020004" pitchFamily="34" charset="0"/>
                <a:ea typeface="Linux Biolinum G" panose="02000503000000000000" pitchFamily="2" charset="0"/>
                <a:cs typeface="Linux Biolinum G" panose="02000503000000000000" pitchFamily="2" charset="0"/>
              </a:rPr>
              <a:t>Materials and Methods</a:t>
            </a:r>
            <a:endParaRPr lang="bg-BG" sz="6000" b="1" dirty="0">
              <a:solidFill>
                <a:schemeClr val="tx1"/>
              </a:solidFill>
              <a:effectLst>
                <a:outerShdw blurRad="38100" dist="38100" dir="2700000" algn="tl">
                  <a:srgbClr val="000000">
                    <a:alpha val="43137"/>
                  </a:srgbClr>
                </a:outerShdw>
              </a:effectLst>
              <a:latin typeface="Fira Sans Condensed" panose="020B0503050000020004" pitchFamily="34" charset="0"/>
              <a:ea typeface="Linux Biolinum G" panose="02000503000000000000" pitchFamily="2" charset="0"/>
              <a:cs typeface="Linux Biolinum G" panose="02000503000000000000" pitchFamily="2" charset="0"/>
            </a:endParaRPr>
          </a:p>
        </p:txBody>
      </p:sp>
      <p:sp>
        <p:nvSpPr>
          <p:cNvPr id="19" name="Rectangle 18">
            <a:extLst>
              <a:ext uri="{FF2B5EF4-FFF2-40B4-BE49-F238E27FC236}">
                <a16:creationId xmlns:a16="http://schemas.microsoft.com/office/drawing/2014/main" id="{33E8248E-58C0-2A72-AAD9-33F93ED1BC6E}"/>
              </a:ext>
            </a:extLst>
          </p:cNvPr>
          <p:cNvSpPr/>
          <p:nvPr/>
        </p:nvSpPr>
        <p:spPr>
          <a:xfrm>
            <a:off x="545073" y="25970852"/>
            <a:ext cx="8834899" cy="1203278"/>
          </a:xfrm>
          <a:prstGeom prst="rect">
            <a:avLst/>
          </a:prstGeom>
          <a:solidFill>
            <a:schemeClr val="accent4">
              <a:alpha val="10000"/>
            </a:schemeClr>
          </a:solidFill>
          <a:ln>
            <a:solidFill>
              <a:schemeClr val="tx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6000" b="1" dirty="0">
                <a:solidFill>
                  <a:schemeClr val="tx1"/>
                </a:solidFill>
                <a:effectLst>
                  <a:outerShdw blurRad="38100" dist="38100" dir="2700000" algn="tl">
                    <a:srgbClr val="000000">
                      <a:alpha val="43137"/>
                    </a:srgbClr>
                  </a:outerShdw>
                </a:effectLst>
                <a:latin typeface="Fira Sans Condensed" panose="020B0503050000020004" pitchFamily="34" charset="0"/>
                <a:ea typeface="Linux Biolinum G" panose="02000503000000000000" pitchFamily="2" charset="0"/>
                <a:cs typeface="Linux Biolinum G" panose="02000503000000000000" pitchFamily="2" charset="0"/>
              </a:rPr>
              <a:t>Results</a:t>
            </a:r>
            <a:endParaRPr lang="bg-BG" sz="6000" b="1" dirty="0">
              <a:solidFill>
                <a:schemeClr val="tx1"/>
              </a:solidFill>
              <a:effectLst>
                <a:outerShdw blurRad="38100" dist="38100" dir="2700000" algn="tl">
                  <a:srgbClr val="000000">
                    <a:alpha val="43137"/>
                  </a:srgbClr>
                </a:outerShdw>
              </a:effectLst>
              <a:latin typeface="Fira Sans Condensed" panose="020B0503050000020004" pitchFamily="34" charset="0"/>
              <a:ea typeface="Linux Biolinum G" panose="02000503000000000000" pitchFamily="2" charset="0"/>
              <a:cs typeface="Linux Biolinum G" panose="02000503000000000000" pitchFamily="2" charset="0"/>
            </a:endParaRPr>
          </a:p>
        </p:txBody>
      </p:sp>
      <p:sp>
        <p:nvSpPr>
          <p:cNvPr id="20" name="Rectangle 19">
            <a:extLst>
              <a:ext uri="{FF2B5EF4-FFF2-40B4-BE49-F238E27FC236}">
                <a16:creationId xmlns:a16="http://schemas.microsoft.com/office/drawing/2014/main" id="{D3F60A66-2C4D-7B99-E514-84587ACBEE6B}"/>
              </a:ext>
            </a:extLst>
          </p:cNvPr>
          <p:cNvSpPr/>
          <p:nvPr/>
        </p:nvSpPr>
        <p:spPr>
          <a:xfrm>
            <a:off x="12599987" y="19875066"/>
            <a:ext cx="8834899" cy="1203278"/>
          </a:xfrm>
          <a:prstGeom prst="rect">
            <a:avLst/>
          </a:prstGeom>
          <a:solidFill>
            <a:schemeClr val="accent4">
              <a:alpha val="10000"/>
            </a:schemeClr>
          </a:solidFill>
          <a:ln>
            <a:solidFill>
              <a:schemeClr val="tx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6000" b="1" dirty="0">
                <a:solidFill>
                  <a:schemeClr val="tx1"/>
                </a:solidFill>
                <a:latin typeface="Fira Sans Condensed" panose="020B0503050000020004" pitchFamily="34" charset="0"/>
                <a:ea typeface="Linux Biolinum G" panose="02000503000000000000" pitchFamily="2" charset="0"/>
                <a:cs typeface="Linux Biolinum G" panose="02000503000000000000" pitchFamily="2" charset="0"/>
              </a:rPr>
              <a:t>Discussion</a:t>
            </a:r>
            <a:endParaRPr lang="bg-BG" sz="6000" b="1" dirty="0">
              <a:solidFill>
                <a:schemeClr val="tx1"/>
              </a:solidFill>
              <a:latin typeface="Fira Sans Condensed" panose="020B0503050000020004" pitchFamily="34" charset="0"/>
              <a:ea typeface="Linux Biolinum G" panose="02000503000000000000" pitchFamily="2" charset="0"/>
              <a:cs typeface="Linux Biolinum G" panose="02000503000000000000" pitchFamily="2" charset="0"/>
            </a:endParaRPr>
          </a:p>
        </p:txBody>
      </p:sp>
      <p:sp>
        <p:nvSpPr>
          <p:cNvPr id="21" name="Rectangle 20">
            <a:extLst>
              <a:ext uri="{FF2B5EF4-FFF2-40B4-BE49-F238E27FC236}">
                <a16:creationId xmlns:a16="http://schemas.microsoft.com/office/drawing/2014/main" id="{2CE3CF54-0542-B09A-D566-7B82A82EA850}"/>
              </a:ext>
            </a:extLst>
          </p:cNvPr>
          <p:cNvSpPr/>
          <p:nvPr/>
        </p:nvSpPr>
        <p:spPr>
          <a:xfrm>
            <a:off x="12922526" y="27410688"/>
            <a:ext cx="8834899" cy="1203278"/>
          </a:xfrm>
          <a:prstGeom prst="rect">
            <a:avLst/>
          </a:prstGeom>
          <a:solidFill>
            <a:schemeClr val="accent4">
              <a:alpha val="10000"/>
            </a:schemeClr>
          </a:solidFill>
          <a:ln>
            <a:solidFill>
              <a:schemeClr val="tx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6000" b="1" dirty="0">
                <a:solidFill>
                  <a:schemeClr val="tx1"/>
                </a:solidFill>
                <a:effectLst>
                  <a:outerShdw blurRad="38100" dist="38100" dir="2700000" algn="tl">
                    <a:srgbClr val="000000">
                      <a:alpha val="43137"/>
                    </a:srgbClr>
                  </a:outerShdw>
                </a:effectLst>
                <a:latin typeface="Fira Sans Condensed" panose="020B0503050000020004" pitchFamily="34" charset="0"/>
                <a:ea typeface="Linux Biolinum G" panose="02000503000000000000" pitchFamily="2" charset="0"/>
                <a:cs typeface="Linux Biolinum G" panose="02000503000000000000" pitchFamily="2" charset="0"/>
              </a:rPr>
              <a:t>Policy implications</a:t>
            </a:r>
            <a:endParaRPr lang="bg-BG" sz="6000" b="1" dirty="0">
              <a:solidFill>
                <a:schemeClr val="tx1"/>
              </a:solidFill>
              <a:effectLst>
                <a:outerShdw blurRad="38100" dist="38100" dir="2700000" algn="tl">
                  <a:srgbClr val="000000">
                    <a:alpha val="43137"/>
                  </a:srgbClr>
                </a:outerShdw>
              </a:effectLst>
              <a:latin typeface="Fira Sans Condensed" panose="020B0503050000020004" pitchFamily="34" charset="0"/>
              <a:ea typeface="Linux Biolinum G" panose="02000503000000000000" pitchFamily="2" charset="0"/>
              <a:cs typeface="Linux Biolinum G" panose="02000503000000000000" pitchFamily="2" charset="0"/>
            </a:endParaRPr>
          </a:p>
        </p:txBody>
      </p:sp>
      <p:sp>
        <p:nvSpPr>
          <p:cNvPr id="22" name="Rectangle 21">
            <a:extLst>
              <a:ext uri="{FF2B5EF4-FFF2-40B4-BE49-F238E27FC236}">
                <a16:creationId xmlns:a16="http://schemas.microsoft.com/office/drawing/2014/main" id="{2AF5BC06-1B4D-AA2C-1AE5-664336DFEBCC}"/>
              </a:ext>
            </a:extLst>
          </p:cNvPr>
          <p:cNvSpPr/>
          <p:nvPr/>
        </p:nvSpPr>
        <p:spPr>
          <a:xfrm>
            <a:off x="13049584" y="33192280"/>
            <a:ext cx="6716662" cy="1321364"/>
          </a:xfrm>
          <a:prstGeom prst="rect">
            <a:avLst/>
          </a:prstGeom>
          <a:solidFill>
            <a:schemeClr val="accent4">
              <a:alpha val="10000"/>
            </a:schemeClr>
          </a:solidFill>
          <a:ln>
            <a:solidFill>
              <a:schemeClr val="tx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6000" b="1" dirty="0">
                <a:solidFill>
                  <a:schemeClr val="tx1"/>
                </a:solidFill>
                <a:effectLst>
                  <a:outerShdw blurRad="38100" dist="38100" dir="2700000" algn="tl">
                    <a:srgbClr val="000000">
                      <a:alpha val="43137"/>
                    </a:srgbClr>
                  </a:outerShdw>
                </a:effectLst>
                <a:latin typeface="Fira Sans Condensed" panose="020B0503050000020004" pitchFamily="34" charset="0"/>
                <a:ea typeface="Linux Biolinum G" panose="02000503000000000000" pitchFamily="2" charset="0"/>
                <a:cs typeface="Linux Biolinum G" panose="02000503000000000000" pitchFamily="2" charset="0"/>
              </a:rPr>
              <a:t>References</a:t>
            </a:r>
            <a:endParaRPr lang="bg-BG" sz="6000" b="1" dirty="0">
              <a:solidFill>
                <a:schemeClr val="tx1"/>
              </a:solidFill>
              <a:effectLst>
                <a:outerShdw blurRad="38100" dist="38100" dir="2700000" algn="tl">
                  <a:srgbClr val="000000">
                    <a:alpha val="43137"/>
                  </a:srgbClr>
                </a:outerShdw>
              </a:effectLst>
              <a:latin typeface="Fira Sans Condensed" panose="020B0503050000020004" pitchFamily="34" charset="0"/>
              <a:ea typeface="Linux Biolinum G" panose="02000503000000000000" pitchFamily="2" charset="0"/>
              <a:cs typeface="Linux Biolinum G" panose="02000503000000000000" pitchFamily="2" charset="0"/>
            </a:endParaRPr>
          </a:p>
        </p:txBody>
      </p:sp>
      <p:sp>
        <p:nvSpPr>
          <p:cNvPr id="23" name="TextBox 22">
            <a:extLst>
              <a:ext uri="{FF2B5EF4-FFF2-40B4-BE49-F238E27FC236}">
                <a16:creationId xmlns:a16="http://schemas.microsoft.com/office/drawing/2014/main" id="{0D942014-0FB4-0624-286F-A20F6BAE18A4}"/>
              </a:ext>
            </a:extLst>
          </p:cNvPr>
          <p:cNvSpPr txBox="1"/>
          <p:nvPr/>
        </p:nvSpPr>
        <p:spPr>
          <a:xfrm>
            <a:off x="12922526" y="20875030"/>
            <a:ext cx="11995368" cy="5909310"/>
          </a:xfrm>
          <a:prstGeom prst="rect">
            <a:avLst/>
          </a:prstGeom>
          <a:solidFill>
            <a:schemeClr val="accent6">
              <a:alpha val="15000"/>
            </a:schemeClr>
          </a:solidFill>
          <a:ln>
            <a:solidFill>
              <a:schemeClr val="accent1">
                <a:lumMod val="75000"/>
              </a:schemeClr>
            </a:solidFill>
          </a:ln>
        </p:spPr>
        <p:txBody>
          <a:bodyPr wrap="square" rtlCol="0">
            <a:spAutoFit/>
          </a:bodyPr>
          <a:lstStyle/>
          <a:p>
            <a:pPr algn="just">
              <a:buNone/>
            </a:pPr>
            <a:endParaRPr lang="en-US" sz="3600" dirty="0">
              <a:latin typeface="Fira Sans" panose="020B0503050000020004" pitchFamily="34" charset="0"/>
              <a:cs typeface="Roboto Serif" pitchFamily="2" charset="0"/>
            </a:endParaRPr>
          </a:p>
          <a:p>
            <a:pPr algn="just">
              <a:buNone/>
            </a:pPr>
            <a:r>
              <a:rPr lang="en-US" sz="3600" dirty="0">
                <a:latin typeface="Fira Sans" panose="020B0503050000020004" pitchFamily="34" charset="0"/>
                <a:cs typeface="Roboto Serif" pitchFamily="2" charset="0"/>
              </a:rPr>
              <a:t>This review highlights consistent associations between unhealthy food environments and poor health outcomes in urban settings. Dietary patterns influenced by exposure to ultra-processed foods and food deserts may also affect pregnancy outcomes, such as gestational diabetes and hypertension. However, the reviewed studies varied widely in their definitions and methods, limiting comparability and causal interpretation.</a:t>
            </a:r>
          </a:p>
          <a:p>
            <a:pPr algn="just"/>
            <a:endParaRPr lang="bg-BG" dirty="0"/>
          </a:p>
        </p:txBody>
      </p:sp>
      <p:sp>
        <p:nvSpPr>
          <p:cNvPr id="24" name="TextBox 23">
            <a:extLst>
              <a:ext uri="{FF2B5EF4-FFF2-40B4-BE49-F238E27FC236}">
                <a16:creationId xmlns:a16="http://schemas.microsoft.com/office/drawing/2014/main" id="{476C9F9D-5ACB-855F-BA6C-2F2C12C0E15D}"/>
              </a:ext>
            </a:extLst>
          </p:cNvPr>
          <p:cNvSpPr txBox="1"/>
          <p:nvPr/>
        </p:nvSpPr>
        <p:spPr>
          <a:xfrm>
            <a:off x="13049584" y="28442516"/>
            <a:ext cx="11868310" cy="3416320"/>
          </a:xfrm>
          <a:prstGeom prst="rect">
            <a:avLst/>
          </a:prstGeom>
          <a:solidFill>
            <a:schemeClr val="accent6">
              <a:alpha val="15000"/>
            </a:schemeClr>
          </a:solidFill>
          <a:ln>
            <a:solidFill>
              <a:schemeClr val="accent1">
                <a:lumMod val="75000"/>
              </a:schemeClr>
            </a:solidFill>
          </a:ln>
        </p:spPr>
        <p:txBody>
          <a:bodyPr wrap="square" rtlCol="0">
            <a:spAutoFit/>
          </a:bodyPr>
          <a:lstStyle/>
          <a:p>
            <a:pPr algn="just"/>
            <a:endParaRPr lang="en-US" sz="3600" dirty="0">
              <a:latin typeface="Fira Sans" panose="020B0503050000020004" pitchFamily="34" charset="0"/>
            </a:endParaRPr>
          </a:p>
          <a:p>
            <a:pPr algn="just"/>
            <a:r>
              <a:rPr lang="en-US" sz="3600" dirty="0">
                <a:latin typeface="Fira Sans" panose="020B0503050000020004" pitchFamily="34" charset="0"/>
              </a:rPr>
              <a:t>Urban planning may benefit from considering food access strategies—such as zoning regulations, incentives for healthy retailers, and improved infrastructure — as potential tools to support healthier dietary behaviors, pending further evidence</a:t>
            </a:r>
            <a:endParaRPr lang="bg-BG" sz="3600" dirty="0">
              <a:latin typeface="Fira Sans" panose="020B0503050000020004" pitchFamily="34" charset="0"/>
            </a:endParaRPr>
          </a:p>
        </p:txBody>
      </p:sp>
      <p:sp>
        <p:nvSpPr>
          <p:cNvPr id="25" name="TextBox 24">
            <a:extLst>
              <a:ext uri="{FF2B5EF4-FFF2-40B4-BE49-F238E27FC236}">
                <a16:creationId xmlns:a16="http://schemas.microsoft.com/office/drawing/2014/main" id="{41812A66-6B0A-C600-2E6B-5ED216D39C73}"/>
              </a:ext>
            </a:extLst>
          </p:cNvPr>
          <p:cNvSpPr txBox="1"/>
          <p:nvPr/>
        </p:nvSpPr>
        <p:spPr>
          <a:xfrm>
            <a:off x="800100" y="8069943"/>
            <a:ext cx="11477351" cy="6740307"/>
          </a:xfrm>
          <a:prstGeom prst="rect">
            <a:avLst/>
          </a:prstGeom>
          <a:solidFill>
            <a:schemeClr val="accent6">
              <a:alpha val="15000"/>
            </a:schemeClr>
          </a:solidFill>
          <a:ln>
            <a:solidFill>
              <a:schemeClr val="accent1">
                <a:lumMod val="75000"/>
              </a:schemeClr>
            </a:solidFill>
          </a:ln>
        </p:spPr>
        <p:txBody>
          <a:bodyPr wrap="square" rtlCol="0">
            <a:spAutoFit/>
          </a:bodyPr>
          <a:lstStyle/>
          <a:p>
            <a:pPr algn="just">
              <a:buNone/>
            </a:pPr>
            <a:endParaRPr lang="en-US" sz="3600" dirty="0">
              <a:latin typeface="Fira Sans" panose="020B0503050000020004" pitchFamily="34" charset="0"/>
            </a:endParaRPr>
          </a:p>
          <a:p>
            <a:pPr algn="just">
              <a:buNone/>
            </a:pPr>
            <a:r>
              <a:rPr lang="en-US" sz="3600" dirty="0">
                <a:latin typeface="Fira Sans" panose="020B0503050000020004" pitchFamily="34" charset="0"/>
              </a:rPr>
              <a:t>The urban food environment plays a critical role in shaping dietary behaviors and long-term health outcomes. It encompasses factors such as the availability, accessibility, affordability, and quality of food across neighborhoods. As cities grow and dietary patterns shift, understanding how local food environments influence population health is increasingly important. This knowledge can inform both public health strategies and urban policy aimed at reducing health inequalities and promoting healthier lifestyles.</a:t>
            </a:r>
            <a:endParaRPr lang="bg-BG" dirty="0">
              <a:latin typeface="Fira Sans" panose="020B0503050000020004" pitchFamily="34" charset="0"/>
            </a:endParaRPr>
          </a:p>
        </p:txBody>
      </p:sp>
      <p:sp>
        <p:nvSpPr>
          <p:cNvPr id="28" name="TextBox 27">
            <a:extLst>
              <a:ext uri="{FF2B5EF4-FFF2-40B4-BE49-F238E27FC236}">
                <a16:creationId xmlns:a16="http://schemas.microsoft.com/office/drawing/2014/main" id="{94A6810B-C09C-255D-FAF5-8C4481DD0541}"/>
              </a:ext>
            </a:extLst>
          </p:cNvPr>
          <p:cNvSpPr txBox="1"/>
          <p:nvPr/>
        </p:nvSpPr>
        <p:spPr>
          <a:xfrm>
            <a:off x="750939" y="16165865"/>
            <a:ext cx="11477351" cy="3416320"/>
          </a:xfrm>
          <a:prstGeom prst="rect">
            <a:avLst/>
          </a:prstGeom>
          <a:solidFill>
            <a:schemeClr val="accent6">
              <a:alpha val="15000"/>
            </a:schemeClr>
          </a:solidFill>
          <a:ln>
            <a:solidFill>
              <a:schemeClr val="accent1">
                <a:lumMod val="75000"/>
              </a:schemeClr>
            </a:solidFill>
          </a:ln>
        </p:spPr>
        <p:txBody>
          <a:bodyPr wrap="square" rtlCol="0">
            <a:spAutoFit/>
          </a:bodyPr>
          <a:lstStyle/>
          <a:p>
            <a:pPr algn="just">
              <a:buNone/>
            </a:pPr>
            <a:endParaRPr lang="en-US" sz="3600" dirty="0">
              <a:latin typeface="Fira Sans" panose="020B0503050000020004" pitchFamily="34" charset="0"/>
            </a:endParaRPr>
          </a:p>
          <a:p>
            <a:pPr algn="just">
              <a:buNone/>
            </a:pPr>
            <a:r>
              <a:rPr lang="en-US" sz="3600" dirty="0">
                <a:latin typeface="Fira Sans" panose="020B0503050000020004" pitchFamily="34" charset="0"/>
              </a:rPr>
              <a:t>To synthesize recent peer-reviewed evidence on how characteristics of the urban food environment—such as food availability, accessibility, and quality—relate to health outcomes across different population groups.</a:t>
            </a:r>
            <a:endParaRPr lang="bg-BG" dirty="0">
              <a:latin typeface="Fira Sans" panose="020B0503050000020004" pitchFamily="34" charset="0"/>
            </a:endParaRPr>
          </a:p>
        </p:txBody>
      </p:sp>
      <p:sp>
        <p:nvSpPr>
          <p:cNvPr id="29" name="Rectangle 28">
            <a:extLst>
              <a:ext uri="{FF2B5EF4-FFF2-40B4-BE49-F238E27FC236}">
                <a16:creationId xmlns:a16="http://schemas.microsoft.com/office/drawing/2014/main" id="{01B0EEB5-CD7F-7D23-D637-5DC79A2C4D9C}"/>
              </a:ext>
            </a:extLst>
          </p:cNvPr>
          <p:cNvSpPr/>
          <p:nvPr/>
        </p:nvSpPr>
        <p:spPr>
          <a:xfrm>
            <a:off x="495913" y="15103130"/>
            <a:ext cx="8834899" cy="1203278"/>
          </a:xfrm>
          <a:prstGeom prst="rect">
            <a:avLst/>
          </a:prstGeom>
          <a:solidFill>
            <a:schemeClr val="accent4">
              <a:alpha val="10000"/>
            </a:schemeClr>
          </a:solidFill>
          <a:ln>
            <a:solidFill>
              <a:schemeClr val="tx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6000" b="1" dirty="0">
                <a:solidFill>
                  <a:schemeClr val="tx1"/>
                </a:solidFill>
                <a:effectLst>
                  <a:outerShdw blurRad="38100" dist="38100" dir="2700000" algn="tl">
                    <a:srgbClr val="000000">
                      <a:alpha val="43137"/>
                    </a:srgbClr>
                  </a:outerShdw>
                </a:effectLst>
                <a:latin typeface="Fira Sans Condensed" panose="020B0503050000020004" pitchFamily="34" charset="0"/>
                <a:ea typeface="Linux Biolinum G" panose="02000503000000000000" pitchFamily="2" charset="0"/>
                <a:cs typeface="Linux Biolinum G" panose="02000503000000000000" pitchFamily="2" charset="0"/>
              </a:rPr>
              <a:t>Aim</a:t>
            </a:r>
            <a:endParaRPr lang="bg-BG" sz="6000" b="1" dirty="0">
              <a:solidFill>
                <a:schemeClr val="tx1"/>
              </a:solidFill>
              <a:effectLst>
                <a:outerShdw blurRad="38100" dist="38100" dir="2700000" algn="tl">
                  <a:srgbClr val="000000">
                    <a:alpha val="43137"/>
                  </a:srgbClr>
                </a:outerShdw>
              </a:effectLst>
              <a:latin typeface="Fira Sans Condensed" panose="020B0503050000020004" pitchFamily="34" charset="0"/>
              <a:ea typeface="Linux Biolinum G" panose="02000503000000000000" pitchFamily="2" charset="0"/>
              <a:cs typeface="Linux Biolinum G" panose="02000503000000000000" pitchFamily="2" charset="0"/>
            </a:endParaRPr>
          </a:p>
        </p:txBody>
      </p:sp>
      <p:sp>
        <p:nvSpPr>
          <p:cNvPr id="30" name="TextBox 29">
            <a:extLst>
              <a:ext uri="{FF2B5EF4-FFF2-40B4-BE49-F238E27FC236}">
                <a16:creationId xmlns:a16="http://schemas.microsoft.com/office/drawing/2014/main" id="{F0E9AF49-5CC4-04C1-0467-74F6C8656F3B}"/>
              </a:ext>
            </a:extLst>
          </p:cNvPr>
          <p:cNvSpPr txBox="1"/>
          <p:nvPr/>
        </p:nvSpPr>
        <p:spPr>
          <a:xfrm>
            <a:off x="800100" y="20937800"/>
            <a:ext cx="11428190" cy="4524315"/>
          </a:xfrm>
          <a:prstGeom prst="rect">
            <a:avLst/>
          </a:prstGeom>
          <a:solidFill>
            <a:schemeClr val="accent6">
              <a:alpha val="15000"/>
            </a:schemeClr>
          </a:solidFill>
          <a:ln>
            <a:solidFill>
              <a:schemeClr val="accent1">
                <a:lumMod val="75000"/>
              </a:schemeClr>
            </a:solidFill>
          </a:ln>
        </p:spPr>
        <p:txBody>
          <a:bodyPr wrap="square" rtlCol="0">
            <a:spAutoFit/>
          </a:bodyPr>
          <a:lstStyle/>
          <a:p>
            <a:pPr algn="just">
              <a:buNone/>
            </a:pPr>
            <a:endParaRPr lang="en-US" sz="3600" dirty="0"/>
          </a:p>
          <a:p>
            <a:pPr algn="just">
              <a:buNone/>
            </a:pPr>
            <a:r>
              <a:rPr lang="en-US" sz="3600" dirty="0">
                <a:latin typeface="Fira Sans" panose="020B0503050000020004" pitchFamily="34" charset="0"/>
              </a:rPr>
              <a:t>A structured literature search was conducted in </a:t>
            </a:r>
            <a:r>
              <a:rPr lang="en-US" sz="3600" dirty="0">
                <a:effectLst>
                  <a:outerShdw blurRad="38100" dist="38100" dir="2700000" algn="tl">
                    <a:srgbClr val="000000">
                      <a:alpha val="43137"/>
                    </a:srgbClr>
                  </a:outerShdw>
                </a:effectLst>
                <a:latin typeface="Fira Sans" panose="020B0503050000020004" pitchFamily="34" charset="0"/>
              </a:rPr>
              <a:t>PubMed</a:t>
            </a:r>
            <a:r>
              <a:rPr lang="en-US" sz="3600" dirty="0">
                <a:latin typeface="Fira Sans" panose="020B0503050000020004" pitchFamily="34" charset="0"/>
              </a:rPr>
              <a:t> for peer-reviewed studies published in English between </a:t>
            </a:r>
            <a:r>
              <a:rPr lang="en-US" sz="3600" b="1" dirty="0">
                <a:latin typeface="Fira Sans" panose="020B0503050000020004" pitchFamily="34" charset="0"/>
              </a:rPr>
              <a:t>January 2021 and January 2025</a:t>
            </a:r>
            <a:r>
              <a:rPr lang="en-US" sz="3600" dirty="0">
                <a:latin typeface="Fira Sans" panose="020B0503050000020004" pitchFamily="34" charset="0"/>
              </a:rPr>
              <a:t>. The search strategy was developed using </a:t>
            </a:r>
            <a:r>
              <a:rPr lang="en-US" sz="3600" b="1" dirty="0" err="1">
                <a:latin typeface="Fira Sans" panose="020B0503050000020004" pitchFamily="34" charset="0"/>
              </a:rPr>
              <a:t>DeepSeek</a:t>
            </a:r>
            <a:r>
              <a:rPr lang="en-US" sz="3600" dirty="0">
                <a:latin typeface="Fira Sans" panose="020B0503050000020004" pitchFamily="34" charset="0"/>
              </a:rPr>
              <a:t>, focusing on terms related to food environments and health outcomes. Screening and classification of studies were carried out using </a:t>
            </a:r>
            <a:r>
              <a:rPr lang="en-US" sz="3600" b="1" dirty="0">
                <a:latin typeface="Fira Sans" panose="020B0503050000020004" pitchFamily="34" charset="0"/>
              </a:rPr>
              <a:t>Rayyan</a:t>
            </a:r>
            <a:r>
              <a:rPr lang="en-US" sz="3600" dirty="0">
                <a:latin typeface="Fira Sans" panose="020B0503050000020004" pitchFamily="34" charset="0"/>
              </a:rPr>
              <a:t>.</a:t>
            </a:r>
            <a:endParaRPr lang="bg-BG" dirty="0">
              <a:latin typeface="Fira Sans" panose="020B0503050000020004" pitchFamily="34" charset="0"/>
            </a:endParaRPr>
          </a:p>
        </p:txBody>
      </p:sp>
      <p:pic>
        <p:nvPicPr>
          <p:cNvPr id="2" name="Picture 1">
            <a:extLst>
              <a:ext uri="{FF2B5EF4-FFF2-40B4-BE49-F238E27FC236}">
                <a16:creationId xmlns:a16="http://schemas.microsoft.com/office/drawing/2014/main" id="{8B5AA5E6-BA76-B236-7A2D-B7ADEA3861D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59555" y="356723"/>
            <a:ext cx="2747637" cy="2638411"/>
          </a:xfrm>
          <a:prstGeom prst="rect">
            <a:avLst/>
          </a:prstGeom>
          <a:noFill/>
          <a:ln>
            <a:noFill/>
          </a:ln>
        </p:spPr>
      </p:pic>
      <p:pic>
        <p:nvPicPr>
          <p:cNvPr id="6" name="Picture 5" descr="A black book with red text&#10;&#10;AI-generated content may be incorrect.">
            <a:extLst>
              <a:ext uri="{FF2B5EF4-FFF2-40B4-BE49-F238E27FC236}">
                <a16:creationId xmlns:a16="http://schemas.microsoft.com/office/drawing/2014/main" id="{E11349FB-A319-1715-8C5D-071E168341A2}"/>
              </a:ext>
            </a:extLst>
          </p:cNvPr>
          <p:cNvPicPr>
            <a:picLocks noChangeAspect="1"/>
          </p:cNvPicPr>
          <p:nvPr/>
        </p:nvPicPr>
        <p:blipFill>
          <a:blip r:embed="rId5">
            <a:extLst>
              <a:ext uri="{28A0092B-C50C-407E-A947-70E740481C1C}">
                <a14:useLocalDpi xmlns:a14="http://schemas.microsoft.com/office/drawing/2010/main" val="0"/>
              </a:ext>
            </a:extLst>
          </a:blip>
          <a:srcRect r="-8542" b="45048"/>
          <a:stretch/>
        </p:blipFill>
        <p:spPr>
          <a:xfrm>
            <a:off x="21127236" y="194441"/>
            <a:ext cx="3213184" cy="3184144"/>
          </a:xfrm>
          <a:prstGeom prst="rect">
            <a:avLst/>
          </a:prstGeom>
        </p:spPr>
      </p:pic>
      <p:sp>
        <p:nvSpPr>
          <p:cNvPr id="7" name="TextBox 6">
            <a:extLst>
              <a:ext uri="{FF2B5EF4-FFF2-40B4-BE49-F238E27FC236}">
                <a16:creationId xmlns:a16="http://schemas.microsoft.com/office/drawing/2014/main" id="{F9593A4F-7581-4441-8CE9-7E99C9B203EE}"/>
              </a:ext>
            </a:extLst>
          </p:cNvPr>
          <p:cNvSpPr txBox="1"/>
          <p:nvPr/>
        </p:nvSpPr>
        <p:spPr>
          <a:xfrm>
            <a:off x="800100" y="27003548"/>
            <a:ext cx="11428190" cy="2862322"/>
          </a:xfrm>
          <a:prstGeom prst="rect">
            <a:avLst/>
          </a:prstGeom>
          <a:solidFill>
            <a:schemeClr val="accent6">
              <a:alpha val="15000"/>
            </a:schemeClr>
          </a:solidFill>
          <a:ln>
            <a:solidFill>
              <a:schemeClr val="accent1">
                <a:lumMod val="75000"/>
              </a:schemeClr>
            </a:solidFill>
          </a:ln>
        </p:spPr>
        <p:txBody>
          <a:bodyPr wrap="square" rtlCol="0">
            <a:spAutoFit/>
          </a:bodyPr>
          <a:lstStyle/>
          <a:p>
            <a:pPr algn="just">
              <a:buNone/>
            </a:pPr>
            <a:endParaRPr lang="en-US" sz="3600" dirty="0"/>
          </a:p>
          <a:p>
            <a:pPr>
              <a:buNone/>
            </a:pPr>
            <a:r>
              <a:rPr lang="en-US" sz="3600" dirty="0">
                <a:latin typeface="Fira Sans" panose="020B0503050000020004" pitchFamily="34" charset="0"/>
                <a:ea typeface="Fira Code" pitchFamily="1" charset="0"/>
                <a:cs typeface="Fira Code" pitchFamily="1" charset="0"/>
              </a:rPr>
              <a:t>A total of </a:t>
            </a:r>
            <a:r>
              <a:rPr lang="en-US" sz="3600" b="1" dirty="0">
                <a:latin typeface="Fira Sans" panose="020B0503050000020004" pitchFamily="34" charset="0"/>
                <a:ea typeface="Fira Code" pitchFamily="1" charset="0"/>
                <a:cs typeface="Fira Code" pitchFamily="1" charset="0"/>
              </a:rPr>
              <a:t>1,417 records</a:t>
            </a:r>
            <a:r>
              <a:rPr lang="en-US" sz="3600" dirty="0">
                <a:latin typeface="Fira Sans" panose="020B0503050000020004" pitchFamily="34" charset="0"/>
                <a:ea typeface="Fira Code" pitchFamily="1" charset="0"/>
                <a:cs typeface="Fira Code" pitchFamily="1" charset="0"/>
              </a:rPr>
              <a:t> were identified and screened. After applying inclusion criteria, eligible studies were subjected to </a:t>
            </a:r>
            <a:r>
              <a:rPr lang="en-US" sz="3600" b="1" dirty="0">
                <a:latin typeface="Fira Sans" panose="020B0503050000020004" pitchFamily="34" charset="0"/>
                <a:ea typeface="Fira Code" pitchFamily="1" charset="0"/>
                <a:cs typeface="Fira Code" pitchFamily="1" charset="0"/>
              </a:rPr>
              <a:t>data charting</a:t>
            </a:r>
            <a:r>
              <a:rPr lang="en-US" sz="3600" dirty="0">
                <a:latin typeface="Fira Sans" panose="020B0503050000020004" pitchFamily="34" charset="0"/>
                <a:ea typeface="Fira Code" pitchFamily="1" charset="0"/>
                <a:cs typeface="Fira Code" pitchFamily="1" charset="0"/>
              </a:rPr>
              <a:t> and </a:t>
            </a:r>
            <a:r>
              <a:rPr lang="en-US" sz="3600" b="1" dirty="0">
                <a:latin typeface="Fira Sans" panose="020B0503050000020004" pitchFamily="34" charset="0"/>
                <a:ea typeface="Fira Code" pitchFamily="1" charset="0"/>
                <a:cs typeface="Fira Code" pitchFamily="1" charset="0"/>
              </a:rPr>
              <a:t>narrative synthesis</a:t>
            </a:r>
            <a:r>
              <a:rPr lang="en-US" sz="3600" dirty="0">
                <a:latin typeface="Fira Sans" panose="020B0503050000020004" pitchFamily="34" charset="0"/>
                <a:ea typeface="Fira Code" pitchFamily="1" charset="0"/>
                <a:cs typeface="Fira Code" pitchFamily="1" charset="0"/>
              </a:rPr>
              <a:t>.</a:t>
            </a:r>
          </a:p>
          <a:p>
            <a:r>
              <a:rPr lang="en-US" sz="3600" dirty="0">
                <a:latin typeface="Fira Sans" panose="020B0503050000020004" pitchFamily="34" charset="0"/>
                <a:ea typeface="Fira Code" pitchFamily="1" charset="0"/>
                <a:cs typeface="Fira Code" pitchFamily="1" charset="0"/>
              </a:rPr>
              <a:t>Four main outcome areas emerged</a:t>
            </a:r>
          </a:p>
        </p:txBody>
      </p:sp>
      <p:sp>
        <p:nvSpPr>
          <p:cNvPr id="14" name="Rectangle 13">
            <a:extLst>
              <a:ext uri="{FF2B5EF4-FFF2-40B4-BE49-F238E27FC236}">
                <a16:creationId xmlns:a16="http://schemas.microsoft.com/office/drawing/2014/main" id="{87C44EB2-370D-6C0E-EAE1-FE774ECEE643}"/>
              </a:ext>
            </a:extLst>
          </p:cNvPr>
          <p:cNvSpPr/>
          <p:nvPr/>
        </p:nvSpPr>
        <p:spPr>
          <a:xfrm>
            <a:off x="13817206" y="7341018"/>
            <a:ext cx="10147013" cy="1031828"/>
          </a:xfrm>
          <a:prstGeom prst="rect">
            <a:avLst/>
          </a:prstGeom>
          <a:solidFill>
            <a:schemeClr val="accent5">
              <a:alpha val="10000"/>
            </a:schemeClr>
          </a:solidFill>
          <a:ln>
            <a:solidFill>
              <a:schemeClr val="tx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6000" b="0" i="0" dirty="0">
                <a:solidFill>
                  <a:srgbClr val="000000"/>
                </a:solidFill>
                <a:effectLst/>
                <a:latin typeface="Times New Roman" panose="02020603050405020304" pitchFamily="18" charset="0"/>
              </a:rPr>
              <a:t>Cardiovascular Health</a:t>
            </a:r>
            <a:endParaRPr lang="bg-BG" sz="6000" b="1" dirty="0">
              <a:solidFill>
                <a:schemeClr val="tx1"/>
              </a:solidFill>
              <a:effectLst>
                <a:outerShdw blurRad="38100" dist="38100" dir="2700000" algn="tl">
                  <a:srgbClr val="000000">
                    <a:alpha val="43137"/>
                  </a:srgbClr>
                </a:outerShdw>
              </a:effectLst>
              <a:latin typeface="Fira Sans Condensed" panose="020B0503050000020004" pitchFamily="34" charset="0"/>
              <a:ea typeface="Linux Biolinum G" panose="02000503000000000000" pitchFamily="2" charset="0"/>
              <a:cs typeface="Linux Biolinum G" panose="02000503000000000000" pitchFamily="2" charset="0"/>
            </a:endParaRPr>
          </a:p>
        </p:txBody>
      </p:sp>
      <p:sp>
        <p:nvSpPr>
          <p:cNvPr id="15" name="TextBox 14">
            <a:extLst>
              <a:ext uri="{FF2B5EF4-FFF2-40B4-BE49-F238E27FC236}">
                <a16:creationId xmlns:a16="http://schemas.microsoft.com/office/drawing/2014/main" id="{C466301F-91ED-ACEA-EE3C-1445633F9602}"/>
              </a:ext>
            </a:extLst>
          </p:cNvPr>
          <p:cNvSpPr txBox="1"/>
          <p:nvPr/>
        </p:nvSpPr>
        <p:spPr>
          <a:xfrm>
            <a:off x="13817207" y="8372846"/>
            <a:ext cx="10147013" cy="2308324"/>
          </a:xfrm>
          <a:prstGeom prst="rect">
            <a:avLst/>
          </a:prstGeom>
          <a:solidFill>
            <a:schemeClr val="accent5">
              <a:lumMod val="20000"/>
              <a:lumOff val="80000"/>
              <a:alpha val="15000"/>
            </a:schemeClr>
          </a:solidFill>
          <a:ln>
            <a:solidFill>
              <a:schemeClr val="accent1">
                <a:lumMod val="75000"/>
              </a:schemeClr>
            </a:solidFill>
          </a:ln>
        </p:spPr>
        <p:txBody>
          <a:bodyPr wrap="square" rtlCol="0">
            <a:spAutoFit/>
          </a:bodyPr>
          <a:lstStyle/>
          <a:p>
            <a:pPr algn="just"/>
            <a:r>
              <a:rPr lang="en-US" sz="3600" dirty="0">
                <a:effectLst/>
                <a:latin typeface="Fira Sans" panose="020B0503050000020004" pitchFamily="34" charset="0"/>
              </a:rPr>
              <a:t>Healthier food environments with greater availability of fresh foods were associated with a </a:t>
            </a:r>
            <a:r>
              <a:rPr lang="en-US" sz="3600" b="1" dirty="0">
                <a:effectLst/>
                <a:latin typeface="Fira Sans" panose="020B0503050000020004" pitchFamily="34" charset="0"/>
              </a:rPr>
              <a:t>10-15% lower risk of cardiovascular diseases</a:t>
            </a:r>
            <a:r>
              <a:rPr lang="en-US" sz="3600" dirty="0">
                <a:effectLst/>
                <a:latin typeface="Fira Sans" panose="020B0503050000020004" pitchFamily="34" charset="0"/>
              </a:rPr>
              <a:t>, including hypertension and dyslipidemia.</a:t>
            </a:r>
          </a:p>
        </p:txBody>
      </p:sp>
      <p:sp>
        <p:nvSpPr>
          <p:cNvPr id="17" name="Rectangle 16">
            <a:extLst>
              <a:ext uri="{FF2B5EF4-FFF2-40B4-BE49-F238E27FC236}">
                <a16:creationId xmlns:a16="http://schemas.microsoft.com/office/drawing/2014/main" id="{7BF68586-ECE1-00F2-5E85-25CB8D33E081}"/>
              </a:ext>
            </a:extLst>
          </p:cNvPr>
          <p:cNvSpPr/>
          <p:nvPr/>
        </p:nvSpPr>
        <p:spPr>
          <a:xfrm>
            <a:off x="13817206" y="11299718"/>
            <a:ext cx="10147013" cy="1031828"/>
          </a:xfrm>
          <a:prstGeom prst="rect">
            <a:avLst/>
          </a:prstGeom>
          <a:solidFill>
            <a:schemeClr val="tx2">
              <a:alpha val="10000"/>
            </a:schemeClr>
          </a:solidFill>
          <a:ln>
            <a:solidFill>
              <a:schemeClr val="tx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6000" b="0" i="0" dirty="0">
                <a:solidFill>
                  <a:srgbClr val="000000"/>
                </a:solidFill>
                <a:effectLst/>
                <a:latin typeface="Times New Roman" panose="02020603050405020304" pitchFamily="18" charset="0"/>
              </a:rPr>
              <a:t>Obesity</a:t>
            </a:r>
            <a:endParaRPr lang="bg-BG" sz="6000" b="1" dirty="0">
              <a:solidFill>
                <a:schemeClr val="tx1"/>
              </a:solidFill>
              <a:effectLst>
                <a:outerShdw blurRad="38100" dist="38100" dir="2700000" algn="tl">
                  <a:srgbClr val="000000">
                    <a:alpha val="43137"/>
                  </a:srgbClr>
                </a:outerShdw>
              </a:effectLst>
              <a:latin typeface="Fira Sans Condensed" panose="020B0503050000020004" pitchFamily="34" charset="0"/>
              <a:ea typeface="Linux Biolinum G" panose="02000503000000000000" pitchFamily="2" charset="0"/>
              <a:cs typeface="Linux Biolinum G" panose="02000503000000000000" pitchFamily="2" charset="0"/>
            </a:endParaRPr>
          </a:p>
        </p:txBody>
      </p:sp>
      <p:sp>
        <p:nvSpPr>
          <p:cNvPr id="26" name="TextBox 25">
            <a:extLst>
              <a:ext uri="{FF2B5EF4-FFF2-40B4-BE49-F238E27FC236}">
                <a16:creationId xmlns:a16="http://schemas.microsoft.com/office/drawing/2014/main" id="{D06482DC-CE53-0691-35FA-A114AB152214}"/>
              </a:ext>
            </a:extLst>
          </p:cNvPr>
          <p:cNvSpPr txBox="1"/>
          <p:nvPr/>
        </p:nvSpPr>
        <p:spPr>
          <a:xfrm>
            <a:off x="13817207" y="12331546"/>
            <a:ext cx="10147013" cy="2308324"/>
          </a:xfrm>
          <a:prstGeom prst="rect">
            <a:avLst/>
          </a:prstGeom>
          <a:solidFill>
            <a:schemeClr val="tx2">
              <a:lumMod val="10000"/>
              <a:lumOff val="90000"/>
              <a:alpha val="15000"/>
            </a:schemeClr>
          </a:solidFill>
          <a:ln>
            <a:solidFill>
              <a:schemeClr val="accent1">
                <a:lumMod val="75000"/>
              </a:schemeClr>
            </a:solidFill>
          </a:ln>
        </p:spPr>
        <p:txBody>
          <a:bodyPr wrap="square" rtlCol="0">
            <a:spAutoFit/>
          </a:bodyPr>
          <a:lstStyle/>
          <a:p>
            <a:pPr algn="just"/>
            <a:r>
              <a:rPr lang="en-US" sz="3600" dirty="0">
                <a:effectLst/>
                <a:latin typeface="Fira Sans" panose="020B0503050000020004" pitchFamily="34" charset="0"/>
              </a:rPr>
              <a:t>Exposure to ultra-processed foods and food deserts was tied to dietary patterns causing a </a:t>
            </a:r>
            <a:r>
              <a:rPr lang="en-US" sz="3600" b="1" dirty="0">
                <a:effectLst/>
                <a:latin typeface="Fira Sans" panose="020B0503050000020004" pitchFamily="34" charset="0"/>
              </a:rPr>
              <a:t>1.5-2 kg/m² </a:t>
            </a:r>
            <a:r>
              <a:rPr lang="en-US" sz="3600" dirty="0">
                <a:effectLst/>
                <a:latin typeface="Fira Sans" panose="020B0503050000020004" pitchFamily="34" charset="0"/>
              </a:rPr>
              <a:t>BMI increase, with food desert residents showing </a:t>
            </a:r>
            <a:r>
              <a:rPr lang="en-US" sz="3600" b="1" dirty="0">
                <a:effectLst/>
                <a:latin typeface="Fira Sans" panose="020B0503050000020004" pitchFamily="34" charset="0"/>
              </a:rPr>
              <a:t>25% higher obesity rates.</a:t>
            </a:r>
          </a:p>
        </p:txBody>
      </p:sp>
      <p:sp>
        <p:nvSpPr>
          <p:cNvPr id="27" name="Rectangle 26">
            <a:extLst>
              <a:ext uri="{FF2B5EF4-FFF2-40B4-BE49-F238E27FC236}">
                <a16:creationId xmlns:a16="http://schemas.microsoft.com/office/drawing/2014/main" id="{5E46709A-616A-080C-EF13-7B66A317C47E}"/>
              </a:ext>
            </a:extLst>
          </p:cNvPr>
          <p:cNvSpPr/>
          <p:nvPr/>
        </p:nvSpPr>
        <p:spPr>
          <a:xfrm>
            <a:off x="13817205" y="15551628"/>
            <a:ext cx="10147013" cy="1031828"/>
          </a:xfrm>
          <a:prstGeom prst="rect">
            <a:avLst/>
          </a:prstGeom>
          <a:solidFill>
            <a:srgbClr val="FF0000">
              <a:alpha val="10000"/>
            </a:srgbClr>
          </a:solidFill>
          <a:ln>
            <a:solidFill>
              <a:schemeClr val="tx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6000" b="0" i="0" dirty="0">
                <a:solidFill>
                  <a:srgbClr val="000000"/>
                </a:solidFill>
                <a:effectLst/>
                <a:latin typeface="Times New Roman" panose="02020603050405020304" pitchFamily="18" charset="0"/>
              </a:rPr>
              <a:t>Pregnancy-Related Outcomes</a:t>
            </a:r>
            <a:endParaRPr lang="bg-BG" sz="6000" b="1" dirty="0">
              <a:solidFill>
                <a:schemeClr val="tx1"/>
              </a:solidFill>
              <a:effectLst>
                <a:outerShdw blurRad="38100" dist="38100" dir="2700000" algn="tl">
                  <a:srgbClr val="000000">
                    <a:alpha val="43137"/>
                  </a:srgbClr>
                </a:outerShdw>
              </a:effectLst>
              <a:latin typeface="Fira Sans Condensed" panose="020B0503050000020004" pitchFamily="34" charset="0"/>
              <a:ea typeface="Linux Biolinum G" panose="02000503000000000000" pitchFamily="2" charset="0"/>
              <a:cs typeface="Linux Biolinum G" panose="02000503000000000000" pitchFamily="2" charset="0"/>
            </a:endParaRPr>
          </a:p>
        </p:txBody>
      </p:sp>
      <p:sp>
        <p:nvSpPr>
          <p:cNvPr id="31" name="TextBox 30">
            <a:extLst>
              <a:ext uri="{FF2B5EF4-FFF2-40B4-BE49-F238E27FC236}">
                <a16:creationId xmlns:a16="http://schemas.microsoft.com/office/drawing/2014/main" id="{28BA3548-25FB-12FE-F01C-E5B8831EC0C7}"/>
              </a:ext>
            </a:extLst>
          </p:cNvPr>
          <p:cNvSpPr txBox="1"/>
          <p:nvPr/>
        </p:nvSpPr>
        <p:spPr>
          <a:xfrm>
            <a:off x="13817207" y="16583456"/>
            <a:ext cx="10147012" cy="2308324"/>
          </a:xfrm>
          <a:prstGeom prst="rect">
            <a:avLst/>
          </a:prstGeom>
          <a:solidFill>
            <a:schemeClr val="accent2">
              <a:lumMod val="40000"/>
              <a:lumOff val="60000"/>
              <a:alpha val="15000"/>
            </a:schemeClr>
          </a:solidFill>
          <a:ln>
            <a:solidFill>
              <a:schemeClr val="accent1">
                <a:lumMod val="75000"/>
              </a:schemeClr>
            </a:solidFill>
          </a:ln>
        </p:spPr>
        <p:txBody>
          <a:bodyPr wrap="square" rtlCol="0">
            <a:spAutoFit/>
          </a:bodyPr>
          <a:lstStyle/>
          <a:p>
            <a:pPr algn="just"/>
            <a:r>
              <a:rPr lang="en-US" sz="3600" dirty="0">
                <a:effectLst/>
                <a:latin typeface="Fira Sans" panose="020B0503050000020004" pitchFamily="34" charset="0"/>
              </a:rPr>
              <a:t>Food environment-related dietary patterns were associated with a </a:t>
            </a:r>
            <a:r>
              <a:rPr lang="en-US" sz="3600" b="1" dirty="0">
                <a:effectLst/>
                <a:latin typeface="Fira Sans" panose="020B0503050000020004" pitchFamily="34" charset="0"/>
              </a:rPr>
              <a:t>1.8-fold increased risk of gestational diabetes</a:t>
            </a:r>
            <a:r>
              <a:rPr lang="en-US" sz="3600" dirty="0">
                <a:effectLst/>
                <a:latin typeface="Fira Sans" panose="020B0503050000020004" pitchFamily="34" charset="0"/>
              </a:rPr>
              <a:t> and hypertensive disorders during pregnancy</a:t>
            </a:r>
          </a:p>
        </p:txBody>
      </p:sp>
      <p:sp>
        <p:nvSpPr>
          <p:cNvPr id="32" name="Rectangle 31">
            <a:extLst>
              <a:ext uri="{FF2B5EF4-FFF2-40B4-BE49-F238E27FC236}">
                <a16:creationId xmlns:a16="http://schemas.microsoft.com/office/drawing/2014/main" id="{696B68F6-09DA-4944-8B73-DCF62CB1738F}"/>
              </a:ext>
            </a:extLst>
          </p:cNvPr>
          <p:cNvSpPr/>
          <p:nvPr/>
        </p:nvSpPr>
        <p:spPr>
          <a:xfrm>
            <a:off x="1239798" y="30619494"/>
            <a:ext cx="10147013" cy="1031828"/>
          </a:xfrm>
          <a:prstGeom prst="rect">
            <a:avLst/>
          </a:prstGeom>
          <a:solidFill>
            <a:srgbClr val="006B70">
              <a:alpha val="9804"/>
            </a:srgbClr>
          </a:solidFill>
          <a:ln>
            <a:solidFill>
              <a:schemeClr val="tx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6000" b="0" i="0" dirty="0">
                <a:solidFill>
                  <a:srgbClr val="000000"/>
                </a:solidFill>
                <a:effectLst/>
                <a:latin typeface="Times New Roman" panose="02020603050405020304" pitchFamily="18" charset="0"/>
              </a:rPr>
              <a:t>Diabetes</a:t>
            </a:r>
            <a:endParaRPr lang="bg-BG" sz="6000" b="1" dirty="0">
              <a:solidFill>
                <a:schemeClr val="tx1"/>
              </a:solidFill>
              <a:effectLst>
                <a:outerShdw blurRad="38100" dist="38100" dir="2700000" algn="tl">
                  <a:srgbClr val="000000">
                    <a:alpha val="43137"/>
                  </a:srgbClr>
                </a:outerShdw>
              </a:effectLst>
              <a:latin typeface="Fira Sans Condensed" panose="020B0503050000020004" pitchFamily="34" charset="0"/>
              <a:ea typeface="Linux Biolinum G" panose="02000503000000000000" pitchFamily="2" charset="0"/>
              <a:cs typeface="Linux Biolinum G" panose="02000503000000000000" pitchFamily="2" charset="0"/>
            </a:endParaRPr>
          </a:p>
        </p:txBody>
      </p:sp>
      <p:sp>
        <p:nvSpPr>
          <p:cNvPr id="33" name="TextBox 32">
            <a:extLst>
              <a:ext uri="{FF2B5EF4-FFF2-40B4-BE49-F238E27FC236}">
                <a16:creationId xmlns:a16="http://schemas.microsoft.com/office/drawing/2014/main" id="{16DFDA11-48B4-430A-8B13-1372EEF9C60B}"/>
              </a:ext>
            </a:extLst>
          </p:cNvPr>
          <p:cNvSpPr txBox="1"/>
          <p:nvPr/>
        </p:nvSpPr>
        <p:spPr>
          <a:xfrm>
            <a:off x="1239799" y="31651322"/>
            <a:ext cx="10147013" cy="2862322"/>
          </a:xfrm>
          <a:prstGeom prst="rect">
            <a:avLst/>
          </a:prstGeom>
          <a:noFill/>
          <a:ln>
            <a:solidFill>
              <a:schemeClr val="accent1">
                <a:lumMod val="75000"/>
              </a:schemeClr>
            </a:solidFill>
          </a:ln>
        </p:spPr>
        <p:txBody>
          <a:bodyPr wrap="square" rtlCol="0">
            <a:spAutoFit/>
          </a:bodyPr>
          <a:lstStyle/>
          <a:p>
            <a:pPr algn="just"/>
            <a:r>
              <a:rPr lang="en-US" sz="3600" dirty="0">
                <a:effectLst/>
                <a:latin typeface="Fira Sans" panose="020B0503050000020004" pitchFamily="34" charset="0"/>
              </a:rPr>
              <a:t>Unhealthy food environments with high fast-food outlet density and limited fresh produce access were linked to a </a:t>
            </a:r>
            <a:r>
              <a:rPr lang="en-US" sz="3600" b="1" dirty="0">
                <a:effectLst/>
                <a:latin typeface="Fira Sans" panose="020B0503050000020004" pitchFamily="34" charset="0"/>
              </a:rPr>
              <a:t>20-30% higher incidence of type 2 diabetes, driven by poor dietary choices.</a:t>
            </a:r>
          </a:p>
        </p:txBody>
      </p:sp>
      <p:pic>
        <p:nvPicPr>
          <p:cNvPr id="35" name="Picture 34">
            <a:extLst>
              <a:ext uri="{FF2B5EF4-FFF2-40B4-BE49-F238E27FC236}">
                <a16:creationId xmlns:a16="http://schemas.microsoft.com/office/drawing/2014/main" id="{B3D347A3-4FEA-72BD-DE07-576E66E7A0E0}"/>
              </a:ext>
            </a:extLst>
          </p:cNvPr>
          <p:cNvPicPr>
            <a:picLocks noChangeAspect="1"/>
          </p:cNvPicPr>
          <p:nvPr/>
        </p:nvPicPr>
        <p:blipFill>
          <a:blip r:embed="rId6"/>
          <a:stretch>
            <a:fillRect/>
          </a:stretch>
        </p:blipFill>
        <p:spPr>
          <a:xfrm>
            <a:off x="325226" y="30339700"/>
            <a:ext cx="1519136" cy="1519136"/>
          </a:xfrm>
          <a:prstGeom prst="rect">
            <a:avLst/>
          </a:prstGeom>
        </p:spPr>
      </p:pic>
      <p:pic>
        <p:nvPicPr>
          <p:cNvPr id="39" name="Picture 38">
            <a:extLst>
              <a:ext uri="{FF2B5EF4-FFF2-40B4-BE49-F238E27FC236}">
                <a16:creationId xmlns:a16="http://schemas.microsoft.com/office/drawing/2014/main" id="{A5E2DA5F-0E28-2F08-ADDE-0963FD04E6FB}"/>
              </a:ext>
            </a:extLst>
          </p:cNvPr>
          <p:cNvPicPr>
            <a:picLocks noChangeAspect="1"/>
          </p:cNvPicPr>
          <p:nvPr/>
        </p:nvPicPr>
        <p:blipFill>
          <a:blip r:embed="rId7"/>
          <a:stretch>
            <a:fillRect/>
          </a:stretch>
        </p:blipFill>
        <p:spPr>
          <a:xfrm>
            <a:off x="12802412" y="7144380"/>
            <a:ext cx="1339701" cy="1339701"/>
          </a:xfrm>
          <a:prstGeom prst="rect">
            <a:avLst/>
          </a:prstGeom>
        </p:spPr>
      </p:pic>
      <p:pic>
        <p:nvPicPr>
          <p:cNvPr id="41" name="Picture 40">
            <a:extLst>
              <a:ext uri="{FF2B5EF4-FFF2-40B4-BE49-F238E27FC236}">
                <a16:creationId xmlns:a16="http://schemas.microsoft.com/office/drawing/2014/main" id="{86A762C5-95CC-67BA-CBC3-77AE2EBCE52C}"/>
              </a:ext>
            </a:extLst>
          </p:cNvPr>
          <p:cNvPicPr>
            <a:picLocks noChangeAspect="1"/>
          </p:cNvPicPr>
          <p:nvPr/>
        </p:nvPicPr>
        <p:blipFill>
          <a:blip r:embed="rId8"/>
          <a:stretch>
            <a:fillRect/>
          </a:stretch>
        </p:blipFill>
        <p:spPr>
          <a:xfrm>
            <a:off x="12802412" y="10869077"/>
            <a:ext cx="1548632" cy="1548632"/>
          </a:xfrm>
          <a:prstGeom prst="rect">
            <a:avLst/>
          </a:prstGeom>
        </p:spPr>
      </p:pic>
      <p:pic>
        <p:nvPicPr>
          <p:cNvPr id="43" name="Picture 42">
            <a:extLst>
              <a:ext uri="{FF2B5EF4-FFF2-40B4-BE49-F238E27FC236}">
                <a16:creationId xmlns:a16="http://schemas.microsoft.com/office/drawing/2014/main" id="{5886CDB0-E92A-7384-FDAC-883B1062FFC0}"/>
              </a:ext>
            </a:extLst>
          </p:cNvPr>
          <p:cNvPicPr>
            <a:picLocks noChangeAspect="1"/>
          </p:cNvPicPr>
          <p:nvPr/>
        </p:nvPicPr>
        <p:blipFill>
          <a:blip r:embed="rId9"/>
          <a:stretch>
            <a:fillRect/>
          </a:stretch>
        </p:blipFill>
        <p:spPr>
          <a:xfrm>
            <a:off x="12802412" y="15089192"/>
            <a:ext cx="1668745" cy="1668745"/>
          </a:xfrm>
          <a:prstGeom prst="rect">
            <a:avLst/>
          </a:prstGeom>
        </p:spPr>
      </p:pic>
      <p:pic>
        <p:nvPicPr>
          <p:cNvPr id="45" name="Picture 44" descr="A qr code with black squares&#10;&#10;AI-generated content may be incorrect.">
            <a:extLst>
              <a:ext uri="{FF2B5EF4-FFF2-40B4-BE49-F238E27FC236}">
                <a16:creationId xmlns:a16="http://schemas.microsoft.com/office/drawing/2014/main" id="{CB9D27AA-530A-1124-7D15-8B33E5D6EC6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256752" y="32548682"/>
            <a:ext cx="2344531" cy="2344531"/>
          </a:xfrm>
          <a:prstGeom prst="rect">
            <a:avLst/>
          </a:prstGeom>
          <a:ln>
            <a:solidFill>
              <a:schemeClr val="tx1"/>
            </a:solidFill>
          </a:ln>
        </p:spPr>
      </p:pic>
    </p:spTree>
    <p:extLst>
      <p:ext uri="{BB962C8B-B14F-4D97-AF65-F5344CB8AC3E}">
        <p14:creationId xmlns:p14="http://schemas.microsoft.com/office/powerpoint/2010/main" val="36152547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342</TotalTime>
  <Words>600</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Aptos Display</vt:lpstr>
      <vt:lpstr>Arial</vt:lpstr>
      <vt:lpstr>Fira Sans</vt:lpstr>
      <vt:lpstr>Fira Sans Condensed</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Костадин Рангелов Костадинов</dc:creator>
  <cp:lastModifiedBy>Костадин Рангелов Костадинов</cp:lastModifiedBy>
  <cp:revision>12</cp:revision>
  <dcterms:created xsi:type="dcterms:W3CDTF">2025-05-04T11:21:46Z</dcterms:created>
  <dcterms:modified xsi:type="dcterms:W3CDTF">2025-05-06T09:30:55Z</dcterms:modified>
</cp:coreProperties>
</file>