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2" r:id="rId4"/>
    <p:sldId id="257" r:id="rId5"/>
    <p:sldId id="258" r:id="rId6"/>
    <p:sldId id="259" r:id="rId7"/>
    <p:sldId id="260"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10/2/2017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ocs.gradle.org/current/userguide/java_plugin.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gradle.org/current/userguide/java_plugin.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a:t>Project structure</a:t>
            </a:r>
          </a:p>
        </p:txBody>
      </p:sp>
      <p:sp>
        <p:nvSpPr>
          <p:cNvPr id="3" name="Subtitle 2"/>
          <p:cNvSpPr>
            <a:spLocks noGrp="1"/>
          </p:cNvSpPr>
          <p:nvPr>
            <p:ph type="subTitle" idx="1"/>
          </p:nvPr>
        </p:nvSpPr>
        <p:spPr/>
        <p:txBody>
          <a:bodyPr vert="horz" lIns="91440" tIns="45720" rIns="91440" bIns="45720" rtlCol="0" anchor="t">
            <a:normAutofit/>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pPr algn="ctr"/>
            <a:r>
              <a:rPr lang="en-US"/>
              <a:t>Project layout</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sz="1800"/>
              <a:t>The Java plugin assumes the project layout shown below. None of these directories need to exist or have anything in them. The Java plugin will compile whatever it finds, and handles anything which is missing.</a:t>
            </a:r>
          </a:p>
          <a:p>
            <a:r>
              <a:rPr lang="en-US" sz="1800"/>
              <a:t>Java plugin - default project layout</a:t>
            </a:r>
          </a:p>
          <a:p>
            <a:endParaRPr lang="en-US" sz="1800"/>
          </a:p>
          <a:p>
            <a:endParaRPr lang="en-US" sz="1800"/>
          </a:p>
          <a:p>
            <a:endParaRPr lang="en-US" sz="1800"/>
          </a:p>
          <a:p>
            <a:endParaRPr lang="en-US" sz="1800"/>
          </a:p>
          <a:p>
            <a:endParaRPr lang="en-US" sz="1800"/>
          </a:p>
          <a:p>
            <a:endParaRPr lang="en-US" sz="1800"/>
          </a:p>
          <a:p>
            <a:endParaRPr lang="en-US" sz="1800"/>
          </a:p>
          <a:p>
            <a:endParaRPr lang="en-US" sz="1800"/>
          </a:p>
          <a:p>
            <a:r>
              <a:rPr lang="en-US" sz="1800"/>
              <a:t>For additional Java plugin properties see: </a:t>
            </a:r>
            <a:r>
              <a:rPr lang="en-US" sz="1800">
                <a:hlinkClick r:id="rId2"/>
              </a:rPr>
              <a:t>https://docs.gradle.org/current/userguide/java_plugin.html</a:t>
            </a:r>
          </a:p>
          <a:p>
            <a:pPr marL="0">
              <a:buNone/>
            </a:pPr>
            <a:endParaRPr lang="en-US" sz="1800"/>
          </a:p>
        </p:txBody>
      </p:sp>
      <p:graphicFrame>
        <p:nvGraphicFramePr>
          <p:cNvPr id="4" name="Table 4"/>
          <p:cNvGraphicFramePr>
            <a:graphicFrameLocks noGrp="1"/>
          </p:cNvGraphicFramePr>
          <p:nvPr>
            <p:extLst>
              <p:ext uri="{D42A27DB-BD31-4B8C-83A1-F6EECF244321}">
                <p14:modId xmlns:p14="http://schemas.microsoft.com/office/powerpoint/2010/main" val="4280815961"/>
              </p:ext>
            </p:extLst>
          </p:nvPr>
        </p:nvGraphicFramePr>
        <p:xfrm>
          <a:off x="914309" y="2838450"/>
          <a:ext cx="10279756" cy="2595880"/>
        </p:xfrm>
        <a:graphic>
          <a:graphicData uri="http://schemas.openxmlformats.org/drawingml/2006/table">
            <a:tbl>
              <a:tblPr firstRow="1" bandRow="1">
                <a:tableStyleId>{5C22544A-7EE6-4342-B048-85BDC9FD1C3A}</a:tableStyleId>
              </a:tblPr>
              <a:tblGrid>
                <a:gridCol w="5139878">
                  <a:extLst>
                    <a:ext uri="{9D8B030D-6E8A-4147-A177-3AD203B41FA5}">
                      <a16:colId xmlns:a16="http://schemas.microsoft.com/office/drawing/2014/main" val="2795041219"/>
                    </a:ext>
                  </a:extLst>
                </a:gridCol>
                <a:gridCol w="5139878">
                  <a:extLst>
                    <a:ext uri="{9D8B030D-6E8A-4147-A177-3AD203B41FA5}">
                      <a16:colId xmlns:a16="http://schemas.microsoft.com/office/drawing/2014/main" val="1299338687"/>
                    </a:ext>
                  </a:extLst>
                </a:gridCol>
              </a:tblGrid>
              <a:tr h="370840">
                <a:tc>
                  <a:txBody>
                    <a:bodyPr/>
                    <a:lstStyle/>
                    <a:p>
                      <a:pPr marL="0" lvl="0" algn="l">
                        <a:buNone/>
                      </a:pPr>
                      <a:r>
                        <a:rPr b="1"/>
                        <a:t>Directory</a:t>
                      </a:r>
                      <a:endParaRPr lang="en-US"/>
                    </a:p>
                  </a:txBody>
                  <a:tcPr/>
                </a:tc>
                <a:tc>
                  <a:txBody>
                    <a:bodyPr/>
                    <a:lstStyle/>
                    <a:p>
                      <a:pPr lvl="0" algn="l">
                        <a:buNone/>
                      </a:pPr>
                      <a:r>
                        <a:rPr lang="en-US" sz="1800" b="1" i="0" u="none" strike="noStrike" noProof="0">
                          <a:solidFill>
                            <a:srgbClr val="FFFFFF"/>
                          </a:solidFill>
                          <a:latin typeface="Calibri"/>
                        </a:rPr>
                        <a:t>Meaning</a:t>
                      </a:r>
                      <a:endParaRPr lang="en-US"/>
                    </a:p>
                  </a:txBody>
                  <a:tcPr/>
                </a:tc>
                <a:extLst>
                  <a:ext uri="{0D108BD9-81ED-4DB2-BD59-A6C34878D82A}">
                    <a16:rowId xmlns:a16="http://schemas.microsoft.com/office/drawing/2014/main" val="4051819810"/>
                  </a:ext>
                </a:extLst>
              </a:tr>
              <a:tr h="370840">
                <a:tc>
                  <a:txBody>
                    <a:bodyPr/>
                    <a:lstStyle/>
                    <a:p>
                      <a:pPr marL="0" lvl="0" algn="l">
                        <a:buNone/>
                      </a:pPr>
                      <a:r>
                        <a:rPr lang="en-US" sz="1800" b="0" i="0" u="none" strike="noStrike" noProof="0" err="1">
                          <a:solidFill>
                            <a:srgbClr val="000000"/>
                          </a:solidFill>
                          <a:latin typeface="Calibri"/>
                        </a:rPr>
                        <a:t>src</a:t>
                      </a:r>
                      <a:r>
                        <a:rPr lang="en-US" sz="1800" b="0" i="0" u="none" strike="noStrike" noProof="0">
                          <a:solidFill>
                            <a:srgbClr val="000000"/>
                          </a:solidFill>
                          <a:latin typeface="Calibri"/>
                        </a:rPr>
                        <a:t>/main/java</a:t>
                      </a:r>
                      <a:endParaRPr lang="en-US" sz="1800" b="1" i="0" u="none" strike="noStrike" noProof="0">
                        <a:solidFill>
                          <a:srgbClr val="000000"/>
                        </a:solidFill>
                        <a:latin typeface="Calibri"/>
                      </a:endParaRPr>
                    </a:p>
                  </a:txBody>
                  <a:tcPr/>
                </a:tc>
                <a:tc>
                  <a:txBody>
                    <a:bodyPr/>
                    <a:lstStyle/>
                    <a:p>
                      <a:pPr lvl="0" algn="l">
                        <a:buNone/>
                      </a:pPr>
                      <a:r>
                        <a:rPr lang="en-US" sz="1800" b="0" i="0" u="none" strike="noStrike" noProof="0">
                          <a:solidFill>
                            <a:srgbClr val="000000"/>
                          </a:solidFill>
                          <a:latin typeface="Calibri"/>
                        </a:rPr>
                        <a:t>Production Java source</a:t>
                      </a:r>
                      <a:endParaRPr lang="en-US"/>
                    </a:p>
                  </a:txBody>
                  <a:tcPr/>
                </a:tc>
                <a:extLst>
                  <a:ext uri="{0D108BD9-81ED-4DB2-BD59-A6C34878D82A}">
                    <a16:rowId xmlns:a16="http://schemas.microsoft.com/office/drawing/2014/main" val="827045281"/>
                  </a:ext>
                </a:extLst>
              </a:tr>
              <a:tr h="370840">
                <a:tc>
                  <a:txBody>
                    <a:bodyPr/>
                    <a:lstStyle/>
                    <a:p>
                      <a:pPr lvl="0" algn="l">
                        <a:buNone/>
                      </a:pPr>
                      <a:r>
                        <a:rPr lang="en-US" sz="1800" b="0" i="0" u="none" strike="noStrike" noProof="0" err="1">
                          <a:solidFill>
                            <a:srgbClr val="000000"/>
                          </a:solidFill>
                          <a:latin typeface="Calibri"/>
                        </a:rPr>
                        <a:t>src</a:t>
                      </a:r>
                      <a:r>
                        <a:rPr lang="en-US" sz="1800" b="0" i="0" u="none" strike="noStrike" noProof="0">
                          <a:solidFill>
                            <a:srgbClr val="000000"/>
                          </a:solidFill>
                          <a:latin typeface="Calibri"/>
                        </a:rPr>
                        <a:t>/main/resources</a:t>
                      </a:r>
                      <a:endParaRPr lang="en-US"/>
                    </a:p>
                  </a:txBody>
                  <a:tcPr/>
                </a:tc>
                <a:tc>
                  <a:txBody>
                    <a:bodyPr/>
                    <a:lstStyle/>
                    <a:p>
                      <a:pPr lvl="0" algn="l">
                        <a:buNone/>
                      </a:pPr>
                      <a:r>
                        <a:rPr lang="en-US" sz="1800" b="0" i="0" u="none" strike="noStrike" noProof="0">
                          <a:solidFill>
                            <a:srgbClr val="000000"/>
                          </a:solidFill>
                          <a:latin typeface="Calibri"/>
                        </a:rPr>
                        <a:t>Production resources</a:t>
                      </a:r>
                      <a:endParaRPr lang="en-US"/>
                    </a:p>
                  </a:txBody>
                  <a:tcPr/>
                </a:tc>
                <a:extLst>
                  <a:ext uri="{0D108BD9-81ED-4DB2-BD59-A6C34878D82A}">
                    <a16:rowId xmlns:a16="http://schemas.microsoft.com/office/drawing/2014/main" val="1701056137"/>
                  </a:ext>
                </a:extLst>
              </a:tr>
              <a:tr h="370840">
                <a:tc>
                  <a:txBody>
                    <a:bodyPr/>
                    <a:lstStyle/>
                    <a:p>
                      <a:pPr lvl="0" algn="l">
                        <a:buNone/>
                      </a:pPr>
                      <a:r>
                        <a:rPr lang="en-US" sz="1800" b="0" i="0" u="none" strike="noStrike" noProof="0" err="1">
                          <a:solidFill>
                            <a:srgbClr val="000000"/>
                          </a:solidFill>
                          <a:latin typeface="Calibri"/>
                        </a:rPr>
                        <a:t>src</a:t>
                      </a:r>
                      <a:r>
                        <a:rPr lang="en-US" sz="1800" b="0" i="0" u="none" strike="noStrike" noProof="0">
                          <a:solidFill>
                            <a:srgbClr val="000000"/>
                          </a:solidFill>
                          <a:latin typeface="Calibri"/>
                        </a:rPr>
                        <a:t>/test/java</a:t>
                      </a:r>
                      <a:endParaRPr lang="en-US"/>
                    </a:p>
                  </a:txBody>
                  <a:tcPr/>
                </a:tc>
                <a:tc>
                  <a:txBody>
                    <a:bodyPr/>
                    <a:lstStyle/>
                    <a:p>
                      <a:pPr lvl="0" algn="l">
                        <a:buNone/>
                      </a:pPr>
                      <a:r>
                        <a:rPr lang="en-US" sz="1800" b="0" i="0" u="none" strike="noStrike" noProof="0">
                          <a:solidFill>
                            <a:srgbClr val="000000"/>
                          </a:solidFill>
                          <a:latin typeface="Calibri"/>
                        </a:rPr>
                        <a:t>Test Java source</a:t>
                      </a:r>
                      <a:endParaRPr lang="en-US"/>
                    </a:p>
                  </a:txBody>
                  <a:tcPr/>
                </a:tc>
                <a:extLst>
                  <a:ext uri="{0D108BD9-81ED-4DB2-BD59-A6C34878D82A}">
                    <a16:rowId xmlns:a16="http://schemas.microsoft.com/office/drawing/2014/main" val="1708650613"/>
                  </a:ext>
                </a:extLst>
              </a:tr>
              <a:tr h="370840">
                <a:tc>
                  <a:txBody>
                    <a:bodyPr/>
                    <a:lstStyle/>
                    <a:p>
                      <a:pPr lvl="0" algn="l">
                        <a:buNone/>
                      </a:pPr>
                      <a:r>
                        <a:rPr lang="en-US" sz="1800" b="0" i="0" u="none" strike="noStrike" noProof="0" err="1">
                          <a:solidFill>
                            <a:srgbClr val="000000"/>
                          </a:solidFill>
                          <a:latin typeface="Calibri"/>
                        </a:rPr>
                        <a:t>src</a:t>
                      </a:r>
                      <a:r>
                        <a:rPr lang="en-US" sz="1800" b="0" i="0" u="none" strike="noStrike" noProof="0">
                          <a:solidFill>
                            <a:srgbClr val="000000"/>
                          </a:solidFill>
                          <a:latin typeface="Calibri"/>
                        </a:rPr>
                        <a:t>/test/resources</a:t>
                      </a:r>
                      <a:endParaRPr lang="en-US"/>
                    </a:p>
                  </a:txBody>
                  <a:tcPr/>
                </a:tc>
                <a:tc>
                  <a:txBody>
                    <a:bodyPr/>
                    <a:lstStyle/>
                    <a:p>
                      <a:pPr lvl="0" algn="l">
                        <a:buNone/>
                      </a:pPr>
                      <a:r>
                        <a:rPr lang="en-US" sz="1800" b="0" i="0" u="none" strike="noStrike" noProof="0">
                          <a:solidFill>
                            <a:srgbClr val="000000"/>
                          </a:solidFill>
                          <a:latin typeface="Calibri"/>
                        </a:rPr>
                        <a:t>Test resources</a:t>
                      </a:r>
                      <a:endParaRPr lang="en-US"/>
                    </a:p>
                  </a:txBody>
                  <a:tcPr/>
                </a:tc>
                <a:extLst>
                  <a:ext uri="{0D108BD9-81ED-4DB2-BD59-A6C34878D82A}">
                    <a16:rowId xmlns:a16="http://schemas.microsoft.com/office/drawing/2014/main" val="3145816635"/>
                  </a:ext>
                </a:extLst>
              </a:tr>
              <a:tr h="370840">
                <a:tc>
                  <a:txBody>
                    <a:bodyPr/>
                    <a:lstStyle/>
                    <a:p>
                      <a:pPr lvl="0" algn="l">
                        <a:buNone/>
                      </a:pPr>
                      <a:r>
                        <a:rPr lang="en-US" sz="1800" b="0" i="0" u="none" strike="noStrike" noProof="0" err="1">
                          <a:solidFill>
                            <a:srgbClr val="000000"/>
                          </a:solidFill>
                          <a:latin typeface="Calibri"/>
                        </a:rPr>
                        <a:t>src</a:t>
                      </a:r>
                      <a:r>
                        <a:rPr lang="en-US" sz="1800" b="0" i="0" u="none" strike="noStrike" noProof="0">
                          <a:solidFill>
                            <a:srgbClr val="000000"/>
                          </a:solidFill>
                          <a:latin typeface="Calibri"/>
                        </a:rPr>
                        <a:t>/</a:t>
                      </a:r>
                      <a:r>
                        <a:rPr lang="en-US" sz="1800" b="0" i="1" u="none" strike="noStrike" noProof="0" err="1">
                          <a:solidFill>
                            <a:srgbClr val="000000"/>
                          </a:solidFill>
                          <a:latin typeface="Calibri"/>
                        </a:rPr>
                        <a:t>sourceSet</a:t>
                      </a:r>
                      <a:r>
                        <a:rPr lang="en-US" sz="1800" b="0" i="0" u="none" strike="noStrike" noProof="0">
                          <a:solidFill>
                            <a:srgbClr val="000000"/>
                          </a:solidFill>
                          <a:latin typeface="Calibri"/>
                        </a:rPr>
                        <a:t>/java</a:t>
                      </a:r>
                      <a:endParaRPr lang="en-US"/>
                    </a:p>
                  </a:txBody>
                  <a:tcPr/>
                </a:tc>
                <a:tc>
                  <a:txBody>
                    <a:bodyPr/>
                    <a:lstStyle/>
                    <a:p>
                      <a:pPr lvl="0" algn="l">
                        <a:buNone/>
                      </a:pPr>
                      <a:r>
                        <a:rPr lang="en-US" sz="1800" b="0" i="0" u="none" strike="noStrike" noProof="0">
                          <a:solidFill>
                            <a:srgbClr val="000000"/>
                          </a:solidFill>
                          <a:latin typeface="Calibri"/>
                        </a:rPr>
                        <a:t>Java source for the given source set</a:t>
                      </a:r>
                      <a:endParaRPr lang="en-US"/>
                    </a:p>
                  </a:txBody>
                  <a:tcPr/>
                </a:tc>
                <a:extLst>
                  <a:ext uri="{0D108BD9-81ED-4DB2-BD59-A6C34878D82A}">
                    <a16:rowId xmlns:a16="http://schemas.microsoft.com/office/drawing/2014/main" val="308744627"/>
                  </a:ext>
                </a:extLst>
              </a:tr>
              <a:tr h="370840">
                <a:tc>
                  <a:txBody>
                    <a:bodyPr/>
                    <a:lstStyle/>
                    <a:p>
                      <a:pPr lvl="0" algn="l">
                        <a:buNone/>
                      </a:pPr>
                      <a:r>
                        <a:rPr lang="en-US" sz="1800" b="0" i="0" u="none" strike="noStrike" noProof="0" err="1">
                          <a:solidFill>
                            <a:srgbClr val="000000"/>
                          </a:solidFill>
                          <a:latin typeface="Calibri"/>
                        </a:rPr>
                        <a:t>src</a:t>
                      </a:r>
                      <a:r>
                        <a:rPr lang="en-US" sz="1800" b="0" i="0" u="none" strike="noStrike" noProof="0">
                          <a:solidFill>
                            <a:srgbClr val="000000"/>
                          </a:solidFill>
                          <a:latin typeface="Calibri"/>
                        </a:rPr>
                        <a:t>/</a:t>
                      </a:r>
                      <a:r>
                        <a:rPr lang="en-US" sz="1800" b="0" i="1" u="none" strike="noStrike" noProof="0" err="1">
                          <a:solidFill>
                            <a:srgbClr val="000000"/>
                          </a:solidFill>
                          <a:latin typeface="Calibri"/>
                        </a:rPr>
                        <a:t>sourceSet</a:t>
                      </a:r>
                      <a:r>
                        <a:rPr lang="en-US" sz="1800" b="0" i="0" u="none" strike="noStrike" noProof="0">
                          <a:solidFill>
                            <a:srgbClr val="000000"/>
                          </a:solidFill>
                          <a:latin typeface="Calibri"/>
                        </a:rPr>
                        <a:t>/resources</a:t>
                      </a:r>
                      <a:endParaRPr lang="en-US"/>
                    </a:p>
                  </a:txBody>
                  <a:tcPr/>
                </a:tc>
                <a:tc>
                  <a:txBody>
                    <a:bodyPr/>
                    <a:lstStyle/>
                    <a:p>
                      <a:pPr lvl="0" algn="l">
                        <a:buNone/>
                      </a:pPr>
                      <a:r>
                        <a:rPr lang="en-US" sz="1800" b="0" i="0" u="none" strike="noStrike" noProof="0">
                          <a:solidFill>
                            <a:srgbClr val="000000"/>
                          </a:solidFill>
                          <a:latin typeface="Calibri"/>
                        </a:rPr>
                        <a:t>Resources for the given source set</a:t>
                      </a:r>
                      <a:endParaRPr lang="en-US"/>
                    </a:p>
                  </a:txBody>
                  <a:tcPr/>
                </a:tc>
                <a:extLst>
                  <a:ext uri="{0D108BD9-81ED-4DB2-BD59-A6C34878D82A}">
                    <a16:rowId xmlns:a16="http://schemas.microsoft.com/office/drawing/2014/main" val="892573766"/>
                  </a:ext>
                </a:extLst>
              </a:tr>
            </a:tbl>
          </a:graphicData>
        </a:graphic>
      </p:graphicFrame>
    </p:spTree>
    <p:extLst>
      <p:ext uri="{BB962C8B-B14F-4D97-AF65-F5344CB8AC3E}">
        <p14:creationId xmlns:p14="http://schemas.microsoft.com/office/powerpoint/2010/main" val="1089596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pPr algn="ctr"/>
            <a:r>
              <a:rPr lang="en-US"/>
              <a:t>Changing the project layout</a:t>
            </a:r>
          </a:p>
        </p:txBody>
      </p:sp>
      <p:sp>
        <p:nvSpPr>
          <p:cNvPr id="3" name="Content Placeholder 2"/>
          <p:cNvSpPr>
            <a:spLocks noGrp="1"/>
          </p:cNvSpPr>
          <p:nvPr>
            <p:ph idx="1"/>
          </p:nvPr>
        </p:nvSpPr>
        <p:spPr/>
        <p:txBody>
          <a:bodyPr vert="horz" lIns="91440" tIns="45720" rIns="91440" bIns="45720" rtlCol="0" anchor="t">
            <a:normAutofit/>
          </a:bodyPr>
          <a:lstStyle/>
          <a:p>
            <a:r>
              <a:rPr lang="en-US"/>
              <a:t>Custom Java source layout</a:t>
            </a:r>
          </a:p>
          <a:p>
            <a:pPr lvl="1"/>
            <a:r>
              <a:rPr lang="en-US" b="1" err="1"/>
              <a:t>build.gradle</a:t>
            </a:r>
            <a:endParaRPr lang="en-US" err="1"/>
          </a:p>
          <a:p>
            <a:pPr marL="457200" lvl="1" indent="0">
              <a:buNone/>
            </a:pPr>
            <a:endParaRPr lang="en-US" b="1"/>
          </a:p>
        </p:txBody>
      </p:sp>
      <p:sp>
        <p:nvSpPr>
          <p:cNvPr id="4" name="TextBox 3"/>
          <p:cNvSpPr txBox="1"/>
          <p:nvPr/>
        </p:nvSpPr>
        <p:spPr>
          <a:xfrm>
            <a:off x="1466850" y="2752725"/>
            <a:ext cx="5569412" cy="224676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err="1">
                <a:latin typeface="Consolas"/>
              </a:rPr>
              <a:t>sourceSets</a:t>
            </a:r>
            <a:r>
              <a:rPr lang="en-US" sz="1400">
                <a:latin typeface="Consolas"/>
              </a:rPr>
              <a:t> {</a:t>
            </a:r>
            <a:br>
              <a:rPr lang="en-US"/>
            </a:br>
            <a:r>
              <a:rPr lang="en-US" sz="1400">
                <a:latin typeface="Consolas"/>
              </a:rPr>
              <a:t>    main {</a:t>
            </a:r>
            <a:br>
              <a:rPr lang="en-US"/>
            </a:br>
            <a:r>
              <a:rPr lang="en-US" sz="1400">
                <a:latin typeface="Consolas"/>
              </a:rPr>
              <a:t>        java {</a:t>
            </a:r>
            <a:br>
              <a:rPr lang="en-US"/>
            </a:br>
            <a:r>
              <a:rPr lang="en-US" sz="1400">
                <a:latin typeface="Consolas"/>
              </a:rPr>
              <a:t>            </a:t>
            </a:r>
            <a:r>
              <a:rPr lang="en-US" sz="1400" err="1">
                <a:latin typeface="Consolas"/>
              </a:rPr>
              <a:t>srcDirs</a:t>
            </a:r>
            <a:r>
              <a:rPr lang="en-US" sz="1400">
                <a:latin typeface="Consolas"/>
              </a:rPr>
              <a:t> = ['</a:t>
            </a:r>
            <a:r>
              <a:rPr lang="en-US" sz="1400" err="1">
                <a:latin typeface="Consolas"/>
              </a:rPr>
              <a:t>src</a:t>
            </a:r>
            <a:r>
              <a:rPr lang="en-US" sz="1400">
                <a:latin typeface="Consolas"/>
              </a:rPr>
              <a:t>/java']</a:t>
            </a:r>
            <a:br>
              <a:rPr lang="en-US"/>
            </a:br>
            <a:r>
              <a:rPr lang="en-US" sz="1400">
                <a:latin typeface="Consolas"/>
              </a:rPr>
              <a:t>        }</a:t>
            </a:r>
            <a:br>
              <a:rPr lang="en-US"/>
            </a:br>
            <a:r>
              <a:rPr lang="en-US" sz="1400">
                <a:latin typeface="Consolas"/>
              </a:rPr>
              <a:t>        resources {</a:t>
            </a:r>
            <a:br>
              <a:rPr lang="en-US"/>
            </a:br>
            <a:r>
              <a:rPr lang="en-US" sz="1400">
                <a:latin typeface="Consolas"/>
              </a:rPr>
              <a:t>            </a:t>
            </a:r>
            <a:r>
              <a:rPr lang="en-US" sz="1400" err="1">
                <a:latin typeface="Consolas"/>
              </a:rPr>
              <a:t>srcDirs</a:t>
            </a:r>
            <a:r>
              <a:rPr lang="en-US" sz="1400">
                <a:latin typeface="Consolas"/>
              </a:rPr>
              <a:t> = ['</a:t>
            </a:r>
            <a:r>
              <a:rPr lang="en-US" sz="1400" err="1">
                <a:latin typeface="Consolas"/>
              </a:rPr>
              <a:t>src</a:t>
            </a:r>
            <a:r>
              <a:rPr lang="en-US" sz="1400">
                <a:latin typeface="Consolas"/>
              </a:rPr>
              <a:t>/resources']</a:t>
            </a:r>
            <a:br>
              <a:rPr lang="en-US"/>
            </a:br>
            <a:r>
              <a:rPr lang="en-US" sz="1400">
                <a:latin typeface="Consolas"/>
              </a:rPr>
              <a:t>        }</a:t>
            </a:r>
            <a:br>
              <a:rPr lang="en-US"/>
            </a:br>
            <a:r>
              <a:rPr lang="en-US" sz="1400">
                <a:latin typeface="Consolas"/>
              </a:rPr>
              <a:t>    }</a:t>
            </a:r>
            <a:br>
              <a:rPr lang="en-US"/>
            </a:br>
            <a:r>
              <a:rPr lang="en-US" sz="1400">
                <a:latin typeface="Consolas"/>
              </a:rPr>
              <a:t>}</a:t>
            </a:r>
            <a:endParaRPr lang="en-US"/>
          </a:p>
        </p:txBody>
      </p:sp>
    </p:spTree>
    <p:extLst>
      <p:ext uri="{BB962C8B-B14F-4D97-AF65-F5344CB8AC3E}">
        <p14:creationId xmlns:p14="http://schemas.microsoft.com/office/powerpoint/2010/main" val="2949651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pPr algn="ctr"/>
            <a:r>
              <a:rPr lang="en-US"/>
              <a:t>Structuring your code</a:t>
            </a:r>
          </a:p>
        </p:txBody>
      </p:sp>
      <p:sp>
        <p:nvSpPr>
          <p:cNvPr id="3" name="Content Placeholder 2"/>
          <p:cNvSpPr>
            <a:spLocks noGrp="1"/>
          </p:cNvSpPr>
          <p:nvPr>
            <p:ph idx="1"/>
          </p:nvPr>
        </p:nvSpPr>
        <p:spPr/>
        <p:txBody>
          <a:bodyPr vert="horz" lIns="91440" tIns="45720" rIns="91440" bIns="45720" rtlCol="0" anchor="t">
            <a:normAutofit lnSpcReduction="10000"/>
          </a:bodyPr>
          <a:lstStyle/>
          <a:p>
            <a:pPr marL="0" indent="0">
              <a:buNone/>
            </a:pPr>
            <a:r>
              <a:rPr lang="en-US" sz="2400"/>
              <a:t>Spring Boot does not require any specific code layout to work, however, there are some best practices that help.</a:t>
            </a:r>
          </a:p>
          <a:p>
            <a:endParaRPr lang="en-US" sz="2400"/>
          </a:p>
          <a:p>
            <a:r>
              <a:rPr lang="en-US" sz="2000"/>
              <a:t>Avoid using the “default” package</a:t>
            </a:r>
          </a:p>
          <a:p>
            <a:pPr lvl="1"/>
            <a:r>
              <a:rPr lang="en-US" sz="1600"/>
              <a:t>When a class doesn’t include a </a:t>
            </a:r>
            <a:r>
              <a:rPr lang="en-US" sz="1600">
                <a:latin typeface="Consolas"/>
              </a:rPr>
              <a:t>package</a:t>
            </a:r>
            <a:r>
              <a:rPr lang="en-US" sz="1600"/>
              <a:t> declaration it is considered to be in the “default package”. The use of the “default package” is generally discouraged, and should be avoided. It can cause particular problems for Spring Boot applications that use </a:t>
            </a:r>
            <a:r>
              <a:rPr lang="en-US" sz="1600">
                <a:latin typeface="Consolas"/>
              </a:rPr>
              <a:t>@</a:t>
            </a:r>
            <a:r>
              <a:rPr lang="en-US" sz="1600" err="1">
                <a:latin typeface="Consolas"/>
              </a:rPr>
              <a:t>ComponentScan</a:t>
            </a:r>
            <a:r>
              <a:rPr lang="en-US" sz="1600"/>
              <a:t>, </a:t>
            </a:r>
            <a:r>
              <a:rPr lang="en-US" sz="1600">
                <a:latin typeface="Consolas"/>
              </a:rPr>
              <a:t>@</a:t>
            </a:r>
            <a:r>
              <a:rPr lang="en-US" sz="1600" err="1">
                <a:latin typeface="Consolas"/>
              </a:rPr>
              <a:t>EntityScan</a:t>
            </a:r>
            <a:r>
              <a:rPr lang="en-US" sz="1600"/>
              <a:t> or </a:t>
            </a:r>
            <a:r>
              <a:rPr lang="en-US" sz="1600">
                <a:latin typeface="Consolas"/>
              </a:rPr>
              <a:t>@</a:t>
            </a:r>
            <a:r>
              <a:rPr lang="en-US" sz="1600" err="1">
                <a:latin typeface="Consolas"/>
              </a:rPr>
              <a:t>SpringBootApplication</a:t>
            </a:r>
            <a:r>
              <a:rPr lang="en-US" sz="1600"/>
              <a:t> annotations, since every class from every jar, will be read.</a:t>
            </a:r>
          </a:p>
          <a:p>
            <a:r>
              <a:rPr lang="en-US" sz="2000"/>
              <a:t>Locating the main application class</a:t>
            </a:r>
          </a:p>
          <a:p>
            <a:pPr lvl="1"/>
            <a:r>
              <a:rPr lang="en-US" sz="1600"/>
              <a:t> It is recommend that you locate your main application class in a root package above other classes. The @</a:t>
            </a:r>
            <a:r>
              <a:rPr lang="en-US" sz="1600" err="1"/>
              <a:t>EnableAutoConfiguration</a:t>
            </a:r>
            <a:r>
              <a:rPr lang="en-US" sz="1600"/>
              <a:t> annotation is often placed on your main class, and it implicitly defines a base “search package” for certain items. For example, if you are writing a JPA application, the package of the @</a:t>
            </a:r>
            <a:r>
              <a:rPr lang="en-US" sz="1600" err="1"/>
              <a:t>EnableAutoConfiguration</a:t>
            </a:r>
            <a:r>
              <a:rPr lang="en-US" sz="1600"/>
              <a:t> annotated class will be used to search for @Entity items.</a:t>
            </a:r>
          </a:p>
          <a:p>
            <a:pPr lvl="1"/>
            <a:r>
              <a:rPr lang="en-US" sz="1600"/>
              <a:t>Using a root package also allows the </a:t>
            </a:r>
            <a:r>
              <a:rPr lang="en-US" sz="1600">
                <a:latin typeface="Consolas"/>
              </a:rPr>
              <a:t>@</a:t>
            </a:r>
            <a:r>
              <a:rPr lang="en-US" sz="1600" err="1">
                <a:latin typeface="Consolas"/>
              </a:rPr>
              <a:t>ComponentScan</a:t>
            </a:r>
            <a:r>
              <a:rPr lang="en-US" sz="1600"/>
              <a:t> annotation to be used without needing to specify a </a:t>
            </a:r>
            <a:r>
              <a:rPr lang="en-US" sz="1600" err="1">
                <a:latin typeface="Consolas"/>
              </a:rPr>
              <a:t>basePackage</a:t>
            </a:r>
            <a:r>
              <a:rPr lang="en-US" sz="1600"/>
              <a:t> attribute. You can also use </a:t>
            </a:r>
            <a:r>
              <a:rPr lang="en-US" sz="1600" err="1"/>
              <a:t>the</a:t>
            </a:r>
            <a:r>
              <a:rPr lang="en-US" sz="1600" err="1">
                <a:latin typeface="Consolas"/>
              </a:rPr>
              <a:t>@SpringBootApplication</a:t>
            </a:r>
            <a:r>
              <a:rPr lang="en-US" sz="1600"/>
              <a:t> annotation if your main class is in the root package.</a:t>
            </a:r>
          </a:p>
          <a:p>
            <a:endParaRPr lang="en-US"/>
          </a:p>
        </p:txBody>
      </p:sp>
    </p:spTree>
    <p:extLst>
      <p:ext uri="{BB962C8B-B14F-4D97-AF65-F5344CB8AC3E}">
        <p14:creationId xmlns:p14="http://schemas.microsoft.com/office/powerpoint/2010/main" val="3675129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pPr algn="ctr"/>
            <a:r>
              <a:rPr lang="en-US"/>
              <a:t>Typical Layout</a:t>
            </a:r>
          </a:p>
        </p:txBody>
      </p:sp>
      <p:sp>
        <p:nvSpPr>
          <p:cNvPr id="3" name="Content Placeholder 2"/>
          <p:cNvSpPr>
            <a:spLocks noGrp="1"/>
          </p:cNvSpPr>
          <p:nvPr>
            <p:ph idx="1"/>
          </p:nvPr>
        </p:nvSpPr>
        <p:spPr/>
        <p:txBody>
          <a:bodyPr vert="horz" lIns="91440" tIns="45720" rIns="91440" bIns="45720" rtlCol="0" anchor="t">
            <a:normAutofit fontScale="55000" lnSpcReduction="20000"/>
          </a:bodyPr>
          <a:lstStyle/>
          <a:p>
            <a:pPr>
              <a:buNone/>
            </a:pPr>
            <a:r>
              <a:rPr lang="en-US">
                <a:latin typeface="Consolas"/>
              </a:rPr>
              <a:t>com</a:t>
            </a:r>
            <a:r>
              <a:t>
</a:t>
            </a:r>
            <a:r>
              <a:rPr lang="en-US">
                <a:latin typeface="Consolas"/>
              </a:rPr>
              <a:t> +- example</a:t>
            </a:r>
            <a:r>
              <a:t>
</a:t>
            </a:r>
            <a:r>
              <a:rPr lang="en-US">
                <a:latin typeface="Consolas"/>
              </a:rPr>
              <a:t>     +- myproject</a:t>
            </a:r>
            <a:r>
              <a:t>
</a:t>
            </a:r>
            <a:r>
              <a:rPr lang="en-US">
                <a:latin typeface="Consolas"/>
              </a:rPr>
              <a:t>         +- Application.java</a:t>
            </a:r>
            <a:r>
              <a:t>
</a:t>
            </a:r>
            <a:r>
              <a:rPr lang="en-US">
                <a:latin typeface="Consolas"/>
              </a:rPr>
              <a:t>         |</a:t>
            </a:r>
            <a:r>
              <a:t>
</a:t>
            </a:r>
            <a:r>
              <a:rPr lang="en-US">
                <a:latin typeface="Consolas"/>
              </a:rPr>
              <a:t>         +- domain</a:t>
            </a:r>
            <a:r>
              <a:t>
</a:t>
            </a:r>
            <a:r>
              <a:rPr lang="en-US">
                <a:latin typeface="Consolas"/>
              </a:rPr>
              <a:t>         |   +- Customer.java</a:t>
            </a:r>
            <a:r>
              <a:t>
</a:t>
            </a:r>
            <a:r>
              <a:rPr lang="en-US">
                <a:latin typeface="Consolas"/>
              </a:rPr>
              <a:t>         |   +- CustomerRepository.java</a:t>
            </a:r>
            <a:r>
              <a:t>
</a:t>
            </a:r>
            <a:r>
              <a:rPr lang="en-US">
                <a:latin typeface="Consolas"/>
              </a:rPr>
              <a:t>         |</a:t>
            </a:r>
            <a:r>
              <a:t>
</a:t>
            </a:r>
            <a:r>
              <a:rPr lang="en-US">
                <a:latin typeface="Consolas"/>
              </a:rPr>
              <a:t>         +- service</a:t>
            </a:r>
            <a:r>
              <a:t>
</a:t>
            </a:r>
            <a:r>
              <a:rPr lang="en-US">
                <a:latin typeface="Consolas"/>
              </a:rPr>
              <a:t>         |   +- CustomerService.java</a:t>
            </a:r>
            <a:r>
              <a:t>
</a:t>
            </a:r>
            <a:r>
              <a:rPr lang="en-US">
                <a:latin typeface="Consolas"/>
              </a:rPr>
              <a:t>         |</a:t>
            </a:r>
            <a:r>
              <a:t>
</a:t>
            </a:r>
            <a:r>
              <a:rPr lang="en-US">
                <a:latin typeface="Consolas"/>
              </a:rPr>
              <a:t>         +- web</a:t>
            </a:r>
            <a:r>
              <a:t>
</a:t>
            </a:r>
            <a:r>
              <a:rPr lang="en-US">
                <a:latin typeface="Consolas"/>
              </a:rPr>
              <a:t>             +- CustomerController.java</a:t>
            </a:r>
            <a:endParaRPr lang="en-US"/>
          </a:p>
        </p:txBody>
      </p:sp>
    </p:spTree>
    <p:extLst>
      <p:ext uri="{BB962C8B-B14F-4D97-AF65-F5344CB8AC3E}">
        <p14:creationId xmlns:p14="http://schemas.microsoft.com/office/powerpoint/2010/main" val="1985505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pPr algn="ctr"/>
            <a:r>
              <a:rPr lang="en-US"/>
              <a:t>Configuration classes</a:t>
            </a:r>
          </a:p>
        </p:txBody>
      </p:sp>
      <p:sp>
        <p:nvSpPr>
          <p:cNvPr id="3" name="Content Placeholder 2"/>
          <p:cNvSpPr>
            <a:spLocks noGrp="1"/>
          </p:cNvSpPr>
          <p:nvPr>
            <p:ph idx="1"/>
          </p:nvPr>
        </p:nvSpPr>
        <p:spPr/>
        <p:txBody>
          <a:bodyPr vert="horz" lIns="91440" tIns="45720" rIns="91440" bIns="45720" rtlCol="0" anchor="t">
            <a:normAutofit/>
          </a:bodyPr>
          <a:lstStyle/>
          <a:p>
            <a:r>
              <a:rPr lang="en-US" sz="1800"/>
              <a:t>Spring Boot favors Java-based configuration. Although it is possible to call </a:t>
            </a:r>
            <a:r>
              <a:rPr lang="en-US" sz="1800" err="1"/>
              <a:t>SpringApplication.run</a:t>
            </a:r>
            <a:r>
              <a:rPr lang="en-US" sz="1800"/>
              <a:t>() with an XML source, we generally recommend that your primary source is a @Configuration class. Usually the class that defines the main method is also a good candidate as the primary @Configuration</a:t>
            </a:r>
          </a:p>
          <a:p>
            <a:endParaRPr lang="en-US" sz="1800"/>
          </a:p>
          <a:p>
            <a:r>
              <a:rPr lang="en-US" sz="1800"/>
              <a:t>Importing additional configuration classes</a:t>
            </a:r>
          </a:p>
          <a:p>
            <a:pPr lvl="1"/>
            <a:r>
              <a:rPr lang="en-US" sz="1400"/>
              <a:t>You don’t need to put all your @Configuration into a single class. The @Import annotation can be used to import additional configuration classes. Alternatively, you can use @</a:t>
            </a:r>
            <a:r>
              <a:rPr lang="en-US" sz="1400" err="1"/>
              <a:t>ComponentScan</a:t>
            </a:r>
            <a:r>
              <a:rPr lang="en-US" sz="1400"/>
              <a:t> to automatically pick up all Spring components, including @Configuration classes.</a:t>
            </a:r>
          </a:p>
          <a:p>
            <a:r>
              <a:rPr lang="en-US" sz="1800"/>
              <a:t>Importing XML configuration</a:t>
            </a:r>
          </a:p>
          <a:p>
            <a:pPr lvl="1"/>
            <a:r>
              <a:rPr lang="en-US" sz="1400"/>
              <a:t>If you absolutely must use XML based configuration, we recommend that you still start with a @Configuration class. You can then use an additional @</a:t>
            </a:r>
            <a:r>
              <a:rPr lang="en-US" sz="1400" err="1"/>
              <a:t>ImportResource</a:t>
            </a:r>
            <a:r>
              <a:rPr lang="en-US" sz="1400"/>
              <a:t> annotation to load XML configuration files.</a:t>
            </a:r>
          </a:p>
        </p:txBody>
      </p:sp>
    </p:spTree>
    <p:extLst>
      <p:ext uri="{BB962C8B-B14F-4D97-AF65-F5344CB8AC3E}">
        <p14:creationId xmlns:p14="http://schemas.microsoft.com/office/powerpoint/2010/main" val="3189501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pPr algn="ctr"/>
            <a:r>
              <a:rPr lang="en-US"/>
              <a:t>Auto-Configuration</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sz="1800"/>
              <a:t>Spring Boot auto-configuration attempts to automatically configure your Spring application based on the jar dependencies that you have added. For example, If HSQLDB is on your </a:t>
            </a:r>
            <a:r>
              <a:rPr lang="en-US" sz="1800" err="1"/>
              <a:t>classpath</a:t>
            </a:r>
            <a:r>
              <a:rPr lang="en-US" sz="1800"/>
              <a:t>, and you have not manually configured any database connection beans, then it will auto-configure an in-memory database. You need to opt-in to auto-configuration by adding the @</a:t>
            </a:r>
            <a:r>
              <a:rPr lang="en-US" sz="1800" err="1"/>
              <a:t>EnableAutoConfiguration</a:t>
            </a:r>
            <a:r>
              <a:rPr lang="en-US" sz="1800"/>
              <a:t> or @</a:t>
            </a:r>
            <a:r>
              <a:rPr lang="en-US" sz="1800" err="1"/>
              <a:t>SpringBootApplication</a:t>
            </a:r>
            <a:r>
              <a:rPr lang="en-US" sz="1800"/>
              <a:t> annotations to one of your @Configuration classes.</a:t>
            </a:r>
          </a:p>
          <a:p>
            <a:pPr marL="0" indent="0">
              <a:buNone/>
            </a:pPr>
            <a:endParaRPr lang="en-US" sz="1800"/>
          </a:p>
          <a:p>
            <a:r>
              <a:rPr lang="en-US" sz="1800"/>
              <a:t>Gradually replacing auto-configuration</a:t>
            </a:r>
          </a:p>
          <a:p>
            <a:pPr lvl="1"/>
            <a:r>
              <a:rPr lang="en-US" sz="1400"/>
              <a:t>Auto-configuration is noninvasive, at any point you can start to define your own configuration to replace specific parts of the auto-configuration. For example, if you add your own </a:t>
            </a:r>
            <a:r>
              <a:rPr lang="en-US" sz="1400" err="1"/>
              <a:t>DataSource</a:t>
            </a:r>
            <a:r>
              <a:rPr lang="en-US" sz="1400"/>
              <a:t> bean, the default embedded database support will back away.</a:t>
            </a:r>
          </a:p>
          <a:p>
            <a:pPr lvl="1"/>
            <a:r>
              <a:rPr lang="en-US" sz="1400"/>
              <a:t>If you need to find out what auto-configuration is currently being applied, and why, start your application with the --debug switch. This will enable debug logs for a selection of core loggers and log an auto-configuration report to the console.</a:t>
            </a:r>
          </a:p>
          <a:p>
            <a:r>
              <a:rPr lang="en-US" sz="1800"/>
              <a:t>Disabling specific auto-configuration</a:t>
            </a:r>
          </a:p>
          <a:p>
            <a:pPr lvl="1"/>
            <a:r>
              <a:rPr lang="en-US" sz="1400"/>
              <a:t>If you find that specific auto-configure classes are being applied that you don’t want, you can use the exclude attribute of @</a:t>
            </a:r>
            <a:r>
              <a:rPr lang="en-US" sz="1400" err="1"/>
              <a:t>EnableAutoConfiguration</a:t>
            </a:r>
            <a:r>
              <a:rPr lang="en-US" sz="1400"/>
              <a:t> to disable them.</a:t>
            </a:r>
          </a:p>
          <a:p>
            <a:pPr lvl="2"/>
            <a:r>
              <a:rPr lang="en-US" sz="1000"/>
              <a:t>Example: </a:t>
            </a:r>
            <a:r>
              <a:rPr lang="en-US" sz="1000" i="1">
                <a:latin typeface="Consolas"/>
              </a:rPr>
              <a:t>@</a:t>
            </a:r>
            <a:r>
              <a:rPr lang="en-US" sz="1000" i="1" err="1">
                <a:latin typeface="Consolas"/>
              </a:rPr>
              <a:t>EnableAutoConfiguration</a:t>
            </a:r>
            <a:r>
              <a:rPr lang="en-US" sz="1000" i="1">
                <a:latin typeface="Consolas"/>
              </a:rPr>
              <a:t>(exclude={</a:t>
            </a:r>
            <a:r>
              <a:rPr lang="en-US" sz="1000" i="1" err="1">
                <a:latin typeface="Consolas"/>
              </a:rPr>
              <a:t>DataSourceAutoConfiguration.class</a:t>
            </a:r>
            <a:r>
              <a:rPr lang="en-US" sz="1000" i="1">
                <a:latin typeface="Consolas"/>
              </a:rPr>
              <a:t>})</a:t>
            </a:r>
            <a:endParaRPr lang="en-US" sz="1000"/>
          </a:p>
          <a:p>
            <a:pPr lvl="1"/>
            <a:endParaRPr lang="en-US" sz="1400"/>
          </a:p>
        </p:txBody>
      </p:sp>
    </p:spTree>
    <p:extLst>
      <p:ext uri="{BB962C8B-B14F-4D97-AF65-F5344CB8AC3E}">
        <p14:creationId xmlns:p14="http://schemas.microsoft.com/office/powerpoint/2010/main" val="3267124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pPr algn="ctr"/>
            <a:r>
              <a:rPr lang="en-US"/>
              <a:t>Reading Material</a:t>
            </a:r>
          </a:p>
        </p:txBody>
      </p:sp>
      <p:sp>
        <p:nvSpPr>
          <p:cNvPr id="3" name="Content Placeholder 2"/>
          <p:cNvSpPr>
            <a:spLocks noGrp="1"/>
          </p:cNvSpPr>
          <p:nvPr>
            <p:ph idx="1"/>
          </p:nvPr>
        </p:nvSpPr>
        <p:spPr/>
        <p:txBody>
          <a:bodyPr vert="horz" lIns="91440" tIns="45720" rIns="91440" bIns="45720" rtlCol="0" anchor="t">
            <a:normAutofit/>
          </a:bodyPr>
          <a:lstStyle/>
          <a:p>
            <a:r>
              <a:rPr lang="en-US">
                <a:hlinkClick r:id="rId2"/>
              </a:rPr>
              <a:t>Gradle Java plugin</a:t>
            </a:r>
          </a:p>
          <a:p>
            <a:endParaRPr lang="en-US"/>
          </a:p>
        </p:txBody>
      </p:sp>
    </p:spTree>
    <p:extLst>
      <p:ext uri="{BB962C8B-B14F-4D97-AF65-F5344CB8AC3E}">
        <p14:creationId xmlns:p14="http://schemas.microsoft.com/office/powerpoint/2010/main" val="3583816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Project structure</vt:lpstr>
      <vt:lpstr>Project layout</vt:lpstr>
      <vt:lpstr>Changing the project layout</vt:lpstr>
      <vt:lpstr>Structuring your code</vt:lpstr>
      <vt:lpstr>Typical Layout</vt:lpstr>
      <vt:lpstr>Configuration classes</vt:lpstr>
      <vt:lpstr>Auto-Configuration</vt:lpstr>
      <vt:lpstr>Reading Material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structure</dc:title>
  <cp:revision>1</cp:revision>
  <dcterms:modified xsi:type="dcterms:W3CDTF">2017-10-02T12:37:19Z</dcterms:modified>
</cp:coreProperties>
</file>