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4" r:id="rId6"/>
    <p:sldId id="265" r:id="rId7"/>
    <p:sldId id="263" r:id="rId8"/>
    <p:sldId id="266" r:id="rId9"/>
    <p:sldId id="267" r:id="rId10"/>
    <p:sldId id="259" r:id="rId11"/>
    <p:sldId id="261"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art.spring.i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spring.io/spring-boot/docs/current-SNAPSHOT/reference/htmlsingle/#getting-started" TargetMode="External"/><Relationship Id="rId2" Type="http://schemas.openxmlformats.org/officeDocument/2006/relationships/hyperlink" Target="https://docs.spring.io/spring-boot/docs/current/reference/htmlsingle/" TargetMode="External"/><Relationship Id="rId1" Type="http://schemas.openxmlformats.org/officeDocument/2006/relationships/slideLayout" Target="../slideLayouts/slideLayout2.xml"/><Relationship Id="rId4" Type="http://schemas.openxmlformats.org/officeDocument/2006/relationships/hyperlink" Target="https://docs.spring.io/spring-boot/docs/current/reference/htmlsingle/#howt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localhost:8080/springbootapp/entity/al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a:t>Spring boot</a:t>
            </a:r>
          </a:p>
        </p:txBody>
      </p:sp>
      <p:sp>
        <p:nvSpPr>
          <p:cNvPr id="3" name="Subtitle 2"/>
          <p:cNvSpPr>
            <a:spLocks noGrp="1"/>
          </p:cNvSpPr>
          <p:nvPr>
            <p:ph type="subTitle" idx="1"/>
          </p:nvPr>
        </p:nvSpPr>
        <p:spPr/>
        <p:txBody>
          <a:bodyPr vert="horz" lIns="91440" tIns="45720" rIns="91440" bIns="45720" rtlCol="0" anchor="t">
            <a:normAutofit/>
          </a:bodyPr>
          <a:lstStyle/>
          <a:p>
            <a:r>
              <a:rPr lang="en-US"/>
              <a:t>Introduction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463FC-A7F0-4525-98FE-F50E6AF04CEC}"/>
              </a:ext>
            </a:extLst>
          </p:cNvPr>
          <p:cNvSpPr>
            <a:spLocks noGrp="1"/>
          </p:cNvSpPr>
          <p:nvPr>
            <p:ph type="title"/>
          </p:nvPr>
        </p:nvSpPr>
        <p:spPr>
          <a:xfrm>
            <a:off x="838200" y="365125"/>
            <a:ext cx="10515600" cy="1325563"/>
          </a:xfrm>
        </p:spPr>
        <p:style>
          <a:lnRef idx="2">
            <a:schemeClr val="accent3">
              <a:shade val="50000"/>
            </a:schemeClr>
          </a:lnRef>
          <a:fillRef idx="1">
            <a:schemeClr val="accent3"/>
          </a:fillRef>
          <a:effectRef idx="0">
            <a:schemeClr val="accent3"/>
          </a:effectRef>
          <a:fontRef idx="minor">
            <a:schemeClr val="lt1"/>
          </a:fontRef>
        </p:style>
        <p:txBody>
          <a:bodyPr/>
          <a:lstStyle/>
          <a:p>
            <a:pPr algn="ctr"/>
            <a:r>
              <a:rPr lang="en-US" dirty="0"/>
              <a:t>Spring Boot – Project generation</a:t>
            </a:r>
            <a:endParaRPr lang="bg-BG" dirty="0"/>
          </a:p>
        </p:txBody>
      </p:sp>
      <p:sp>
        <p:nvSpPr>
          <p:cNvPr id="3" name="Content Placeholder 2">
            <a:extLst>
              <a:ext uri="{FF2B5EF4-FFF2-40B4-BE49-F238E27FC236}">
                <a16:creationId xmlns:a16="http://schemas.microsoft.com/office/drawing/2014/main" id="{CE9CD565-8BC1-4380-BFEE-5AC3CEEBE879}"/>
              </a:ext>
            </a:extLst>
          </p:cNvPr>
          <p:cNvSpPr>
            <a:spLocks noGrp="1"/>
          </p:cNvSpPr>
          <p:nvPr>
            <p:ph idx="1"/>
          </p:nvPr>
        </p:nvSpPr>
        <p:spPr>
          <a:xfrm>
            <a:off x="838200" y="1825625"/>
            <a:ext cx="5302126" cy="4351338"/>
          </a:xfrm>
        </p:spPr>
        <p:txBody>
          <a:bodyPr>
            <a:normAutofit/>
          </a:bodyPr>
          <a:lstStyle/>
          <a:p>
            <a:pPr marL="0" indent="0">
              <a:buNone/>
            </a:pPr>
            <a:r>
              <a:rPr lang="en-US" sz="2400" dirty="0"/>
              <a:t>Spring offers convenient </a:t>
            </a:r>
          </a:p>
          <a:p>
            <a:pPr marL="0" indent="0">
              <a:buNone/>
            </a:pPr>
            <a:r>
              <a:rPr lang="en-US" sz="2400" dirty="0"/>
              <a:t>spring project initializer at:</a:t>
            </a:r>
          </a:p>
          <a:p>
            <a:pPr marL="0" indent="0">
              <a:buNone/>
            </a:pPr>
            <a:r>
              <a:rPr lang="en-US" sz="2000" dirty="0">
                <a:hlinkClick r:id="rId2"/>
              </a:rPr>
              <a:t>SPRING INITIALIZR (http://start.spring.io/)</a:t>
            </a:r>
            <a:endParaRPr lang="en-US" dirty="0"/>
          </a:p>
          <a:p>
            <a:pPr marL="0" indent="0">
              <a:buNone/>
            </a:pPr>
            <a:r>
              <a:rPr lang="en-US" sz="1400" dirty="0"/>
              <a:t>Choose your:</a:t>
            </a:r>
          </a:p>
          <a:p>
            <a:pPr marL="342900" indent="-342900">
              <a:buFont typeface="+mj-lt"/>
              <a:buAutoNum type="arabicPeriod"/>
            </a:pPr>
            <a:r>
              <a:rPr lang="en-US" sz="1400" dirty="0"/>
              <a:t>Project builder</a:t>
            </a:r>
          </a:p>
          <a:p>
            <a:pPr marL="342900" indent="-342900">
              <a:buFont typeface="+mj-lt"/>
              <a:buAutoNum type="arabicPeriod"/>
            </a:pPr>
            <a:r>
              <a:rPr lang="en-US" sz="1400" dirty="0"/>
              <a:t>Language</a:t>
            </a:r>
          </a:p>
          <a:p>
            <a:pPr marL="342900" indent="-342900">
              <a:buFont typeface="+mj-lt"/>
              <a:buAutoNum type="arabicPeriod"/>
            </a:pPr>
            <a:r>
              <a:rPr lang="en-US" sz="1400" dirty="0"/>
              <a:t>Version</a:t>
            </a:r>
          </a:p>
          <a:p>
            <a:pPr marL="342900" indent="-342900">
              <a:buFont typeface="+mj-lt"/>
              <a:buAutoNum type="arabicPeriod"/>
            </a:pPr>
            <a:r>
              <a:rPr lang="en-US" sz="1400" dirty="0"/>
              <a:t>Artifact group and name</a:t>
            </a:r>
          </a:p>
          <a:p>
            <a:pPr marL="342900" indent="-342900">
              <a:buFont typeface="+mj-lt"/>
              <a:buAutoNum type="arabicPeriod"/>
            </a:pPr>
            <a:r>
              <a:rPr lang="en-US" sz="1400" dirty="0"/>
              <a:t>Search for all dependencies you need</a:t>
            </a:r>
          </a:p>
          <a:p>
            <a:pPr marL="342900" indent="-342900">
              <a:buFont typeface="+mj-lt"/>
              <a:buAutoNum type="arabicPeriod"/>
            </a:pPr>
            <a:r>
              <a:rPr lang="en-US" sz="1400" dirty="0"/>
              <a:t>Hit “Generate Project” and start codding</a:t>
            </a:r>
          </a:p>
          <a:p>
            <a:pPr marL="342900" indent="-342900">
              <a:buFont typeface="+mj-lt"/>
              <a:buAutoNum type="arabicPeriod"/>
            </a:pPr>
            <a:r>
              <a:rPr lang="en-US" sz="1400" dirty="0"/>
              <a:t>There is a more detailed page if you want to select your dependencies from a list</a:t>
            </a:r>
            <a:endParaRPr lang="bg-BG" sz="1400" dirty="0"/>
          </a:p>
        </p:txBody>
      </p:sp>
      <p:grpSp>
        <p:nvGrpSpPr>
          <p:cNvPr id="13" name="Group 12">
            <a:extLst>
              <a:ext uri="{FF2B5EF4-FFF2-40B4-BE49-F238E27FC236}">
                <a16:creationId xmlns:a16="http://schemas.microsoft.com/office/drawing/2014/main" id="{BA6A1D74-11B6-409F-A84D-F72FD8211FD0}"/>
              </a:ext>
            </a:extLst>
          </p:cNvPr>
          <p:cNvGrpSpPr/>
          <p:nvPr/>
        </p:nvGrpSpPr>
        <p:grpSpPr>
          <a:xfrm>
            <a:off x="6143227" y="1761743"/>
            <a:ext cx="5075136" cy="4978310"/>
            <a:chOff x="6143227" y="1761743"/>
            <a:chExt cx="5075136" cy="4978310"/>
          </a:xfrm>
        </p:grpSpPr>
        <p:pic>
          <p:nvPicPr>
            <p:cNvPr id="5" name="Picture 4">
              <a:extLst>
                <a:ext uri="{FF2B5EF4-FFF2-40B4-BE49-F238E27FC236}">
                  <a16:creationId xmlns:a16="http://schemas.microsoft.com/office/drawing/2014/main" id="{A9AE5630-66C5-4059-BCFC-5BF88E526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6228" y="2084597"/>
              <a:ext cx="4297344" cy="4655456"/>
            </a:xfrm>
            <a:prstGeom prst="rect">
              <a:avLst/>
            </a:prstGeom>
          </p:spPr>
        </p:pic>
        <p:sp>
          <p:nvSpPr>
            <p:cNvPr id="6" name="Speech Bubble: Oval 5">
              <a:extLst>
                <a:ext uri="{FF2B5EF4-FFF2-40B4-BE49-F238E27FC236}">
                  <a16:creationId xmlns:a16="http://schemas.microsoft.com/office/drawing/2014/main" id="{F1E56019-1280-4EBD-871E-07CB8EB4E5DF}"/>
                </a:ext>
              </a:extLst>
            </p:cNvPr>
            <p:cNvSpPr/>
            <p:nvPr/>
          </p:nvSpPr>
          <p:spPr>
            <a:xfrm>
              <a:off x="7520285" y="1761743"/>
              <a:ext cx="577033" cy="429386"/>
            </a:xfrm>
            <a:prstGeom prst="wedgeEllipseCallout">
              <a:avLst>
                <a:gd name="adj1" fmla="val 119082"/>
                <a:gd name="adj2" fmla="val 247293"/>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1</a:t>
              </a:r>
              <a:endParaRPr lang="bg-BG" dirty="0"/>
            </a:p>
          </p:txBody>
        </p:sp>
        <p:sp>
          <p:nvSpPr>
            <p:cNvPr id="7" name="Speech Bubble: Oval 6">
              <a:extLst>
                <a:ext uri="{FF2B5EF4-FFF2-40B4-BE49-F238E27FC236}">
                  <a16:creationId xmlns:a16="http://schemas.microsoft.com/office/drawing/2014/main" id="{288344A6-AAB9-4D85-89D0-736E44540AE4}"/>
                </a:ext>
              </a:extLst>
            </p:cNvPr>
            <p:cNvSpPr/>
            <p:nvPr/>
          </p:nvSpPr>
          <p:spPr>
            <a:xfrm>
              <a:off x="10284043" y="2932910"/>
              <a:ext cx="513304" cy="380223"/>
            </a:xfrm>
            <a:prstGeom prst="wedgeEllipseCallout">
              <a:avLst>
                <a:gd name="adj1" fmla="val -155092"/>
                <a:gd name="adj2" fmla="val -355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2</a:t>
              </a:r>
              <a:endParaRPr lang="bg-BG" dirty="0"/>
            </a:p>
          </p:txBody>
        </p:sp>
        <p:sp>
          <p:nvSpPr>
            <p:cNvPr id="8" name="Speech Bubble: Oval 7">
              <a:extLst>
                <a:ext uri="{FF2B5EF4-FFF2-40B4-BE49-F238E27FC236}">
                  <a16:creationId xmlns:a16="http://schemas.microsoft.com/office/drawing/2014/main" id="{4E4C7C0D-DFA9-4F99-B516-A4522EC290AB}"/>
                </a:ext>
              </a:extLst>
            </p:cNvPr>
            <p:cNvSpPr/>
            <p:nvPr/>
          </p:nvSpPr>
          <p:spPr>
            <a:xfrm>
              <a:off x="10012284" y="3432640"/>
              <a:ext cx="513304" cy="380223"/>
            </a:xfrm>
            <a:prstGeom prst="wedgeEllipseCallout">
              <a:avLst>
                <a:gd name="adj1" fmla="val -168928"/>
                <a:gd name="adj2" fmla="val -50249"/>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endParaRPr lang="bg-BG" dirty="0"/>
            </a:p>
          </p:txBody>
        </p:sp>
        <p:sp>
          <p:nvSpPr>
            <p:cNvPr id="9" name="Speech Bubble: Oval 8">
              <a:extLst>
                <a:ext uri="{FF2B5EF4-FFF2-40B4-BE49-F238E27FC236}">
                  <a16:creationId xmlns:a16="http://schemas.microsoft.com/office/drawing/2014/main" id="{F3655AB1-3E3E-406C-B00F-46EAE361C7A9}"/>
                </a:ext>
              </a:extLst>
            </p:cNvPr>
            <p:cNvSpPr/>
            <p:nvPr/>
          </p:nvSpPr>
          <p:spPr>
            <a:xfrm>
              <a:off x="6143227" y="4032646"/>
              <a:ext cx="513304" cy="380223"/>
            </a:xfrm>
            <a:prstGeom prst="wedgeEllipseCallout">
              <a:avLst>
                <a:gd name="adj1" fmla="val 109524"/>
                <a:gd name="adj2" fmla="val -355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endParaRPr lang="bg-BG" dirty="0"/>
            </a:p>
          </p:txBody>
        </p:sp>
        <p:sp>
          <p:nvSpPr>
            <p:cNvPr id="10" name="Speech Bubble: Oval 9">
              <a:extLst>
                <a:ext uri="{FF2B5EF4-FFF2-40B4-BE49-F238E27FC236}">
                  <a16:creationId xmlns:a16="http://schemas.microsoft.com/office/drawing/2014/main" id="{A66DEBA9-F0FA-4087-9626-3609EC83D4D6}"/>
                </a:ext>
              </a:extLst>
            </p:cNvPr>
            <p:cNvSpPr/>
            <p:nvPr/>
          </p:nvSpPr>
          <p:spPr>
            <a:xfrm>
              <a:off x="10705059" y="5028424"/>
              <a:ext cx="513304" cy="380223"/>
            </a:xfrm>
            <a:prstGeom prst="wedgeEllipseCallout">
              <a:avLst>
                <a:gd name="adj1" fmla="val -120501"/>
                <a:gd name="adj2" fmla="val 3453"/>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5</a:t>
              </a:r>
              <a:endParaRPr lang="bg-BG" dirty="0"/>
            </a:p>
          </p:txBody>
        </p:sp>
        <p:sp>
          <p:nvSpPr>
            <p:cNvPr id="11" name="Speech Bubble: Oval 10">
              <a:extLst>
                <a:ext uri="{FF2B5EF4-FFF2-40B4-BE49-F238E27FC236}">
                  <a16:creationId xmlns:a16="http://schemas.microsoft.com/office/drawing/2014/main" id="{C29BB6F8-441F-4DF9-B0DC-EB10477BC2DF}"/>
                </a:ext>
              </a:extLst>
            </p:cNvPr>
            <p:cNvSpPr/>
            <p:nvPr/>
          </p:nvSpPr>
          <p:spPr>
            <a:xfrm>
              <a:off x="6476698" y="5578840"/>
              <a:ext cx="513304" cy="380223"/>
            </a:xfrm>
            <a:prstGeom prst="wedgeEllipseCallout">
              <a:avLst>
                <a:gd name="adj1" fmla="val 258262"/>
                <a:gd name="adj2" fmla="val 29136"/>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6</a:t>
              </a:r>
            </a:p>
          </p:txBody>
        </p:sp>
        <p:sp>
          <p:nvSpPr>
            <p:cNvPr id="12" name="Speech Bubble: Oval 11">
              <a:extLst>
                <a:ext uri="{FF2B5EF4-FFF2-40B4-BE49-F238E27FC236}">
                  <a16:creationId xmlns:a16="http://schemas.microsoft.com/office/drawing/2014/main" id="{525C48C8-CFB0-4F58-BD35-7446CF861AA4}"/>
                </a:ext>
              </a:extLst>
            </p:cNvPr>
            <p:cNvSpPr/>
            <p:nvPr/>
          </p:nvSpPr>
          <p:spPr>
            <a:xfrm>
              <a:off x="9676729" y="5872836"/>
              <a:ext cx="513304" cy="380223"/>
            </a:xfrm>
            <a:prstGeom prst="wedgeEllipseCallout">
              <a:avLst>
                <a:gd name="adj1" fmla="val -120501"/>
                <a:gd name="adj2" fmla="val 3453"/>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7</a:t>
              </a:r>
              <a:endParaRPr lang="bg-BG" dirty="0"/>
            </a:p>
          </p:txBody>
        </p:sp>
      </p:grpSp>
    </p:spTree>
    <p:extLst>
      <p:ext uri="{BB962C8B-B14F-4D97-AF65-F5344CB8AC3E}">
        <p14:creationId xmlns:p14="http://schemas.microsoft.com/office/powerpoint/2010/main" val="33849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0984-425F-403A-B981-7404FD6FC86F}"/>
              </a:ext>
            </a:extLst>
          </p:cNvPr>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pPr algn="ctr"/>
            <a:r>
              <a:rPr lang="en-US" dirty="0"/>
              <a:t>Generated spring boot project</a:t>
            </a:r>
            <a:endParaRPr lang="bg-BG" dirty="0"/>
          </a:p>
        </p:txBody>
      </p:sp>
      <p:pic>
        <p:nvPicPr>
          <p:cNvPr id="4" name="Picture 3">
            <a:extLst>
              <a:ext uri="{FF2B5EF4-FFF2-40B4-BE49-F238E27FC236}">
                <a16:creationId xmlns:a16="http://schemas.microsoft.com/office/drawing/2014/main" id="{F205C67A-E51D-482F-B79B-407E6997F17F}"/>
              </a:ext>
            </a:extLst>
          </p:cNvPr>
          <p:cNvPicPr>
            <a:picLocks noChangeAspect="1"/>
          </p:cNvPicPr>
          <p:nvPr/>
        </p:nvPicPr>
        <p:blipFill>
          <a:blip r:embed="rId2"/>
          <a:stretch>
            <a:fillRect/>
          </a:stretch>
        </p:blipFill>
        <p:spPr>
          <a:xfrm>
            <a:off x="838200" y="2681709"/>
            <a:ext cx="4809199" cy="3261891"/>
          </a:xfrm>
          <a:prstGeom prst="rect">
            <a:avLst/>
          </a:prstGeom>
        </p:spPr>
      </p:pic>
      <p:pic>
        <p:nvPicPr>
          <p:cNvPr id="5" name="Picture 4">
            <a:extLst>
              <a:ext uri="{FF2B5EF4-FFF2-40B4-BE49-F238E27FC236}">
                <a16:creationId xmlns:a16="http://schemas.microsoft.com/office/drawing/2014/main" id="{3BB08242-5CE1-48F3-9B82-10E5CDC27941}"/>
              </a:ext>
            </a:extLst>
          </p:cNvPr>
          <p:cNvPicPr>
            <a:picLocks noChangeAspect="1"/>
          </p:cNvPicPr>
          <p:nvPr/>
        </p:nvPicPr>
        <p:blipFill>
          <a:blip r:embed="rId3"/>
          <a:stretch>
            <a:fillRect/>
          </a:stretch>
        </p:blipFill>
        <p:spPr>
          <a:xfrm>
            <a:off x="5877301" y="1847461"/>
            <a:ext cx="5476499" cy="4533019"/>
          </a:xfrm>
          <a:prstGeom prst="rect">
            <a:avLst/>
          </a:prstGeom>
        </p:spPr>
      </p:pic>
      <p:sp>
        <p:nvSpPr>
          <p:cNvPr id="6" name="TextBox 5">
            <a:extLst>
              <a:ext uri="{FF2B5EF4-FFF2-40B4-BE49-F238E27FC236}">
                <a16:creationId xmlns:a16="http://schemas.microsoft.com/office/drawing/2014/main" id="{3690B515-8E89-4E59-886C-3E90CEBE3D20}"/>
              </a:ext>
            </a:extLst>
          </p:cNvPr>
          <p:cNvSpPr txBox="1"/>
          <p:nvPr/>
        </p:nvSpPr>
        <p:spPr>
          <a:xfrm>
            <a:off x="838200" y="1863033"/>
            <a:ext cx="4789901" cy="646331"/>
          </a:xfrm>
          <a:prstGeom prst="rect">
            <a:avLst/>
          </a:prstGeom>
          <a:noFill/>
        </p:spPr>
        <p:txBody>
          <a:bodyPr wrap="none" rtlCol="0">
            <a:spAutoFit/>
          </a:bodyPr>
          <a:lstStyle/>
          <a:p>
            <a:r>
              <a:rPr lang="en-US" dirty="0"/>
              <a:t>How generated Spring boot project structure</a:t>
            </a:r>
          </a:p>
          <a:p>
            <a:r>
              <a:rPr lang="en-US" dirty="0"/>
              <a:t>looks like. (</a:t>
            </a:r>
            <a:r>
              <a:rPr lang="en-US" dirty="0" err="1"/>
              <a:t>mogodb</a:t>
            </a:r>
            <a:r>
              <a:rPr lang="en-US" dirty="0"/>
              <a:t> was selected as dependency)</a:t>
            </a:r>
            <a:endParaRPr lang="bg-BG" dirty="0"/>
          </a:p>
        </p:txBody>
      </p:sp>
    </p:spTree>
    <p:extLst>
      <p:ext uri="{BB962C8B-B14F-4D97-AF65-F5344CB8AC3E}">
        <p14:creationId xmlns:p14="http://schemas.microsoft.com/office/powerpoint/2010/main" val="2615408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55EAA-4151-4F0B-B93B-444F3AE4D903}"/>
              </a:ext>
            </a:extLst>
          </p:cNvPr>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pPr algn="ctr"/>
            <a:r>
              <a:rPr lang="en-US" dirty="0"/>
              <a:t>Reading material</a:t>
            </a:r>
            <a:endParaRPr lang="bg-BG" dirty="0"/>
          </a:p>
        </p:txBody>
      </p:sp>
      <p:sp>
        <p:nvSpPr>
          <p:cNvPr id="3" name="Content Placeholder 2">
            <a:extLst>
              <a:ext uri="{FF2B5EF4-FFF2-40B4-BE49-F238E27FC236}">
                <a16:creationId xmlns:a16="http://schemas.microsoft.com/office/drawing/2014/main" id="{8C1E6D7A-CF24-43CE-BAC7-B5BFCEB748CE}"/>
              </a:ext>
            </a:extLst>
          </p:cNvPr>
          <p:cNvSpPr>
            <a:spLocks noGrp="1"/>
          </p:cNvSpPr>
          <p:nvPr>
            <p:ph idx="1"/>
          </p:nvPr>
        </p:nvSpPr>
        <p:spPr/>
        <p:txBody>
          <a:bodyPr anchor="ctr"/>
          <a:lstStyle/>
          <a:p>
            <a:r>
              <a:rPr lang="en-US" dirty="0">
                <a:hlinkClick r:id="rId2"/>
              </a:rPr>
              <a:t>Spring Boot Reference Guide</a:t>
            </a:r>
            <a:endParaRPr lang="en-US" dirty="0"/>
          </a:p>
          <a:p>
            <a:r>
              <a:rPr lang="en-US" dirty="0">
                <a:hlinkClick r:id="rId3"/>
              </a:rPr>
              <a:t>Getting started</a:t>
            </a:r>
            <a:endParaRPr lang="en-US" dirty="0"/>
          </a:p>
          <a:p>
            <a:r>
              <a:rPr lang="en-US" dirty="0">
                <a:hlinkClick r:id="rId4"/>
              </a:rPr>
              <a:t>‘How-to’ guides</a:t>
            </a:r>
            <a:endParaRPr lang="en-US" dirty="0"/>
          </a:p>
          <a:p>
            <a:endParaRPr lang="bg-BG" dirty="0"/>
          </a:p>
        </p:txBody>
      </p:sp>
    </p:spTree>
    <p:extLst>
      <p:ext uri="{BB962C8B-B14F-4D97-AF65-F5344CB8AC3E}">
        <p14:creationId xmlns:p14="http://schemas.microsoft.com/office/powerpoint/2010/main" val="2566424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pPr algn="ctr"/>
            <a:r>
              <a:rPr lang="en-US"/>
              <a:t>What is Spring Boot?</a:t>
            </a:r>
          </a:p>
        </p:txBody>
      </p:sp>
      <p:sp>
        <p:nvSpPr>
          <p:cNvPr id="3" name="Content Placeholder 2"/>
          <p:cNvSpPr>
            <a:spLocks noGrp="1"/>
          </p:cNvSpPr>
          <p:nvPr>
            <p:ph idx="1"/>
          </p:nvPr>
        </p:nvSpPr>
        <p:spPr/>
        <p:txBody>
          <a:bodyPr vert="horz" lIns="91440" tIns="45720" rIns="91440" bIns="45720" rtlCol="0" anchor="ctr">
            <a:normAutofit/>
          </a:bodyPr>
          <a:lstStyle/>
          <a:p>
            <a:pPr marL="0" indent="0">
              <a:buNone/>
            </a:pPr>
            <a:r>
              <a:rPr lang="en-US" dirty="0"/>
              <a:t>Spring Boot makes it easy to create stand-alone, production-grade Spring based Applications that you can "just run". </a:t>
            </a:r>
          </a:p>
          <a:p>
            <a:pPr marL="0" indent="0">
              <a:buNone/>
            </a:pPr>
            <a:r>
              <a:rPr lang="en-US" dirty="0"/>
              <a:t>Most Spring Boot applications need very little Spring configuration.</a:t>
            </a:r>
          </a:p>
          <a:p>
            <a:endParaRPr lang="en-US" dirty="0"/>
          </a:p>
        </p:txBody>
      </p:sp>
    </p:spTree>
    <p:extLst>
      <p:ext uri="{BB962C8B-B14F-4D97-AF65-F5344CB8AC3E}">
        <p14:creationId xmlns:p14="http://schemas.microsoft.com/office/powerpoint/2010/main" val="4219558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pPr algn="ctr"/>
            <a:r>
              <a:rPr lang="en-US"/>
              <a:t>Features</a:t>
            </a:r>
          </a:p>
        </p:txBody>
      </p:sp>
      <p:sp>
        <p:nvSpPr>
          <p:cNvPr id="3" name="Content Placeholder 2"/>
          <p:cNvSpPr>
            <a:spLocks noGrp="1"/>
          </p:cNvSpPr>
          <p:nvPr>
            <p:ph idx="1"/>
          </p:nvPr>
        </p:nvSpPr>
        <p:spPr/>
        <p:txBody>
          <a:bodyPr vert="horz" lIns="91440" tIns="45720" rIns="91440" bIns="45720" rtlCol="0" anchor="ctr">
            <a:normAutofit lnSpcReduction="10000"/>
          </a:bodyPr>
          <a:lstStyle/>
          <a:p>
            <a:r>
              <a:rPr lang="en-US" dirty="0"/>
              <a:t>Create stand-alone Spring applications</a:t>
            </a:r>
          </a:p>
          <a:p>
            <a:r>
              <a:rPr lang="en-US" dirty="0"/>
              <a:t>Embed Tomcat, Jetty or Undertow directly (no need to deploy WAR files)</a:t>
            </a:r>
            <a:endParaRPr dirty="0"/>
          </a:p>
          <a:p>
            <a:r>
              <a:rPr lang="en-US" dirty="0"/>
              <a:t>Automatically configure Spring whenever possible</a:t>
            </a:r>
            <a:endParaRPr dirty="0"/>
          </a:p>
          <a:p>
            <a:r>
              <a:rPr lang="en-US" dirty="0"/>
              <a:t>Provide production-ready features such as metrics, health checks and externalized configuration</a:t>
            </a:r>
            <a:endParaRPr dirty="0"/>
          </a:p>
          <a:p>
            <a:r>
              <a:rPr lang="en-US" dirty="0"/>
              <a:t>Absolutely </a:t>
            </a:r>
            <a:r>
              <a:rPr lang="en-US" b="1" dirty="0"/>
              <a:t>no code generation</a:t>
            </a:r>
            <a:r>
              <a:rPr lang="en-US" dirty="0"/>
              <a:t> and </a:t>
            </a:r>
            <a:r>
              <a:rPr lang="en-US" b="1" dirty="0"/>
              <a:t>no requirement for XML</a:t>
            </a:r>
            <a:r>
              <a:rPr lang="en-US" dirty="0"/>
              <a:t> configuration</a:t>
            </a:r>
          </a:p>
          <a:p>
            <a:r>
              <a:rPr lang="en-US" dirty="0"/>
              <a:t>Starter dependencies</a:t>
            </a:r>
          </a:p>
          <a:p>
            <a:r>
              <a:rPr lang="en-US" dirty="0"/>
              <a:t>Production-ready environment</a:t>
            </a:r>
            <a:endParaRPr dirty="0"/>
          </a:p>
        </p:txBody>
      </p:sp>
    </p:spTree>
    <p:extLst>
      <p:ext uri="{BB962C8B-B14F-4D97-AF65-F5344CB8AC3E}">
        <p14:creationId xmlns:p14="http://schemas.microsoft.com/office/powerpoint/2010/main" val="1638629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40E91-DA02-4567-8153-BD096DDD55BF}"/>
              </a:ext>
            </a:extLst>
          </p:cNvPr>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pPr algn="ctr"/>
            <a:r>
              <a:rPr lang="en-US" dirty="0"/>
              <a:t>Spring boot - Starters</a:t>
            </a:r>
            <a:endParaRPr lang="bg-BG" dirty="0"/>
          </a:p>
        </p:txBody>
      </p:sp>
      <p:sp>
        <p:nvSpPr>
          <p:cNvPr id="3" name="Content Placeholder 2">
            <a:extLst>
              <a:ext uri="{FF2B5EF4-FFF2-40B4-BE49-F238E27FC236}">
                <a16:creationId xmlns:a16="http://schemas.microsoft.com/office/drawing/2014/main" id="{39687613-9946-429D-A44A-050BC378A34A}"/>
              </a:ext>
            </a:extLst>
          </p:cNvPr>
          <p:cNvSpPr>
            <a:spLocks noGrp="1"/>
          </p:cNvSpPr>
          <p:nvPr>
            <p:ph idx="1"/>
          </p:nvPr>
        </p:nvSpPr>
        <p:spPr/>
        <p:txBody>
          <a:bodyPr>
            <a:normAutofit/>
          </a:bodyPr>
          <a:lstStyle/>
          <a:p>
            <a:r>
              <a:rPr lang="en-US" dirty="0"/>
              <a:t>Dependency management is a critical aspects of any complex project. And doing this manually is less than ideal; the more time you spent on it the less time you have on the other important aspects of the project.</a:t>
            </a:r>
          </a:p>
          <a:p>
            <a:r>
              <a:rPr lang="en-US" dirty="0"/>
              <a:t>Spring Boot starters were built to address exactly this problem. </a:t>
            </a:r>
          </a:p>
          <a:p>
            <a:r>
              <a:rPr lang="en-US" dirty="0"/>
              <a:t>You get a one-stop-shop for all the Spring and related technology that you need, without having to hunt through sample code and copy paste loads of dependency descriptors.</a:t>
            </a:r>
          </a:p>
          <a:p>
            <a:r>
              <a:rPr lang="en-US" dirty="0"/>
              <a:t>There are more than 30 Boot starters available</a:t>
            </a:r>
          </a:p>
        </p:txBody>
      </p:sp>
    </p:spTree>
    <p:extLst>
      <p:ext uri="{BB962C8B-B14F-4D97-AF65-F5344CB8AC3E}">
        <p14:creationId xmlns:p14="http://schemas.microsoft.com/office/powerpoint/2010/main" val="138303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87438-88CB-4AB5-A7C3-F7D92C06FB05}"/>
              </a:ext>
            </a:extLst>
          </p:cNvPr>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pPr algn="ctr"/>
            <a:r>
              <a:rPr lang="en-US" dirty="0"/>
              <a:t>Example Starters</a:t>
            </a:r>
            <a:endParaRPr lang="bg-BG" dirty="0"/>
          </a:p>
        </p:txBody>
      </p:sp>
      <p:sp>
        <p:nvSpPr>
          <p:cNvPr id="3" name="Content Placeholder 2">
            <a:extLst>
              <a:ext uri="{FF2B5EF4-FFF2-40B4-BE49-F238E27FC236}">
                <a16:creationId xmlns:a16="http://schemas.microsoft.com/office/drawing/2014/main" id="{32C715A0-2AD9-44C1-A685-B9C0075043F7}"/>
              </a:ext>
            </a:extLst>
          </p:cNvPr>
          <p:cNvSpPr>
            <a:spLocks noGrp="1"/>
          </p:cNvSpPr>
          <p:nvPr>
            <p:ph idx="1"/>
          </p:nvPr>
        </p:nvSpPr>
        <p:spPr/>
        <p:txBody>
          <a:bodyPr/>
          <a:lstStyle/>
          <a:p>
            <a:r>
              <a:rPr lang="en-US" sz="2400" dirty="0"/>
              <a:t>Web Starter</a:t>
            </a:r>
          </a:p>
          <a:p>
            <a:pPr marL="0" indent="0">
              <a:buNone/>
            </a:pPr>
            <a:endParaRPr lang="en-US" sz="1200" dirty="0"/>
          </a:p>
          <a:p>
            <a:pPr marL="0" indent="0">
              <a:buNone/>
            </a:pPr>
            <a:endParaRPr lang="en-US" sz="1200" dirty="0"/>
          </a:p>
        </p:txBody>
      </p:sp>
      <p:sp>
        <p:nvSpPr>
          <p:cNvPr id="5" name="TextBox 4">
            <a:extLst>
              <a:ext uri="{FF2B5EF4-FFF2-40B4-BE49-F238E27FC236}">
                <a16:creationId xmlns:a16="http://schemas.microsoft.com/office/drawing/2014/main" id="{E99FEA62-F51E-4AC4-A904-0FE86DF08874}"/>
              </a:ext>
            </a:extLst>
          </p:cNvPr>
          <p:cNvSpPr txBox="1"/>
          <p:nvPr/>
        </p:nvSpPr>
        <p:spPr>
          <a:xfrm>
            <a:off x="1056443" y="3018408"/>
            <a:ext cx="4643021" cy="5539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latin typeface="Consolas" panose="020B0609020204030204" pitchFamily="49" charset="0"/>
              </a:rPr>
              <a:t>dependencies {	</a:t>
            </a:r>
          </a:p>
          <a:p>
            <a:r>
              <a:rPr lang="en-US" sz="1000" dirty="0">
                <a:latin typeface="Consolas" panose="020B0609020204030204" pitchFamily="49" charset="0"/>
              </a:rPr>
              <a:t>    compile('</a:t>
            </a:r>
            <a:r>
              <a:rPr lang="en-US" sz="1000" dirty="0" err="1">
                <a:latin typeface="Consolas" panose="020B0609020204030204" pitchFamily="49" charset="0"/>
              </a:rPr>
              <a:t>org.springframework.boot:spring-boot-starter-web</a:t>
            </a:r>
            <a:r>
              <a:rPr lang="en-US" sz="1000" dirty="0">
                <a:latin typeface="Consolas" panose="020B0609020204030204" pitchFamily="49" charset="0"/>
              </a:rPr>
              <a:t>’)</a:t>
            </a:r>
          </a:p>
          <a:p>
            <a:r>
              <a:rPr lang="en-US" sz="1000" dirty="0">
                <a:latin typeface="Consolas" panose="020B0609020204030204" pitchFamily="49" charset="0"/>
              </a:rPr>
              <a:t>}</a:t>
            </a:r>
            <a:endParaRPr lang="bg-BG" sz="1000" dirty="0">
              <a:latin typeface="Consolas" panose="020B0609020204030204" pitchFamily="49" charset="0"/>
            </a:endParaRPr>
          </a:p>
        </p:txBody>
      </p:sp>
      <p:pic>
        <p:nvPicPr>
          <p:cNvPr id="7" name="Picture 6">
            <a:extLst>
              <a:ext uri="{FF2B5EF4-FFF2-40B4-BE49-F238E27FC236}">
                <a16:creationId xmlns:a16="http://schemas.microsoft.com/office/drawing/2014/main" id="{15EBAA64-1AAA-43FD-B3F0-4E943ACDD6C6}"/>
              </a:ext>
            </a:extLst>
          </p:cNvPr>
          <p:cNvPicPr>
            <a:picLocks noChangeAspect="1"/>
          </p:cNvPicPr>
          <p:nvPr/>
        </p:nvPicPr>
        <p:blipFill>
          <a:blip r:embed="rId2"/>
          <a:stretch>
            <a:fillRect/>
          </a:stretch>
        </p:blipFill>
        <p:spPr>
          <a:xfrm>
            <a:off x="5704687" y="3079028"/>
            <a:ext cx="5649113" cy="3372321"/>
          </a:xfrm>
          <a:prstGeom prst="rect">
            <a:avLst/>
          </a:prstGeom>
        </p:spPr>
      </p:pic>
      <p:sp>
        <p:nvSpPr>
          <p:cNvPr id="8" name="TextBox 7">
            <a:extLst>
              <a:ext uri="{FF2B5EF4-FFF2-40B4-BE49-F238E27FC236}">
                <a16:creationId xmlns:a16="http://schemas.microsoft.com/office/drawing/2014/main" id="{3A92D127-E5B4-4FEC-A696-EEEC9D898863}"/>
              </a:ext>
            </a:extLst>
          </p:cNvPr>
          <p:cNvSpPr txBox="1"/>
          <p:nvPr/>
        </p:nvSpPr>
        <p:spPr>
          <a:xfrm>
            <a:off x="964077" y="3707343"/>
            <a:ext cx="4735387" cy="461665"/>
          </a:xfrm>
          <a:prstGeom prst="rect">
            <a:avLst/>
          </a:prstGeom>
          <a:noFill/>
        </p:spPr>
        <p:txBody>
          <a:bodyPr wrap="square" rtlCol="0">
            <a:spAutoFit/>
          </a:bodyPr>
          <a:lstStyle/>
          <a:p>
            <a:r>
              <a:rPr lang="en-US" sz="1200" dirty="0"/>
              <a:t>Now we can create a REST controller. For the sake of simplicity we won’t use the database and focus on the REST controller:</a:t>
            </a:r>
            <a:endParaRPr lang="en-US" sz="700" dirty="0"/>
          </a:p>
        </p:txBody>
      </p:sp>
      <p:sp>
        <p:nvSpPr>
          <p:cNvPr id="9" name="TextBox 8">
            <a:extLst>
              <a:ext uri="{FF2B5EF4-FFF2-40B4-BE49-F238E27FC236}">
                <a16:creationId xmlns:a16="http://schemas.microsoft.com/office/drawing/2014/main" id="{3347E0C2-BB6D-46D6-80F4-E0D7CC1A6873}"/>
              </a:ext>
            </a:extLst>
          </p:cNvPr>
          <p:cNvSpPr txBox="1"/>
          <p:nvPr/>
        </p:nvSpPr>
        <p:spPr>
          <a:xfrm>
            <a:off x="838200" y="4918229"/>
            <a:ext cx="4710344" cy="1384995"/>
          </a:xfrm>
          <a:prstGeom prst="rect">
            <a:avLst/>
          </a:prstGeom>
          <a:noFill/>
        </p:spPr>
        <p:txBody>
          <a:bodyPr wrap="square" rtlCol="0">
            <a:spAutoFit/>
          </a:bodyPr>
          <a:lstStyle/>
          <a:p>
            <a:r>
              <a:rPr lang="en-US" sz="1200" dirty="0"/>
              <a:t>The </a:t>
            </a:r>
            <a:r>
              <a:rPr lang="en-US" sz="1200" i="1" dirty="0" err="1"/>
              <a:t>GenericEntity</a:t>
            </a:r>
            <a:r>
              <a:rPr lang="en-US" sz="1200" dirty="0"/>
              <a:t> is a simple bean with </a:t>
            </a:r>
            <a:r>
              <a:rPr lang="en-US" sz="1200" i="1" dirty="0"/>
              <a:t>id</a:t>
            </a:r>
            <a:r>
              <a:rPr lang="en-US" sz="1200" dirty="0"/>
              <a:t> of type </a:t>
            </a:r>
            <a:r>
              <a:rPr lang="en-US" sz="1200" i="1" dirty="0"/>
              <a:t>Long</a:t>
            </a:r>
            <a:r>
              <a:rPr lang="en-US" sz="1200" dirty="0"/>
              <a:t> and </a:t>
            </a:r>
            <a:r>
              <a:rPr lang="en-US" sz="1200" i="1" dirty="0"/>
              <a:t>value</a:t>
            </a:r>
            <a:r>
              <a:rPr lang="en-US" sz="1200" dirty="0"/>
              <a:t> of type </a:t>
            </a:r>
            <a:r>
              <a:rPr lang="en-US" sz="1200" i="1" dirty="0"/>
              <a:t>String</a:t>
            </a:r>
            <a:r>
              <a:rPr lang="en-US" sz="1200" dirty="0"/>
              <a:t>.</a:t>
            </a:r>
          </a:p>
          <a:p>
            <a:r>
              <a:rPr lang="en-US" sz="1200" dirty="0"/>
              <a:t>That’s it – with the application running, you can access </a:t>
            </a:r>
            <a:r>
              <a:rPr lang="en-US" sz="1200" dirty="0">
                <a:hlinkClick r:id="rId3"/>
              </a:rPr>
              <a:t>http://localhost:8080/springbootapp/entity/all</a:t>
            </a:r>
            <a:r>
              <a:rPr lang="en-US" sz="1200" dirty="0"/>
              <a:t> and check the controller is working.</a:t>
            </a:r>
          </a:p>
          <a:p>
            <a:r>
              <a:rPr lang="en-US" sz="1200" dirty="0"/>
              <a:t>We have created a REST application with quite minimal configuration.</a:t>
            </a:r>
          </a:p>
          <a:p>
            <a:endParaRPr lang="bg-BG" sz="1200" dirty="0"/>
          </a:p>
        </p:txBody>
      </p:sp>
      <p:sp>
        <p:nvSpPr>
          <p:cNvPr id="10" name="TextBox 9">
            <a:extLst>
              <a:ext uri="{FF2B5EF4-FFF2-40B4-BE49-F238E27FC236}">
                <a16:creationId xmlns:a16="http://schemas.microsoft.com/office/drawing/2014/main" id="{A142E9CB-A3D8-42A5-AAB2-65F75445C5D1}"/>
              </a:ext>
            </a:extLst>
          </p:cNvPr>
          <p:cNvSpPr txBox="1"/>
          <p:nvPr/>
        </p:nvSpPr>
        <p:spPr>
          <a:xfrm>
            <a:off x="964076" y="2239422"/>
            <a:ext cx="10389723" cy="830997"/>
          </a:xfrm>
          <a:prstGeom prst="rect">
            <a:avLst/>
          </a:prstGeom>
          <a:noFill/>
        </p:spPr>
        <p:txBody>
          <a:bodyPr wrap="square" rtlCol="0">
            <a:spAutoFit/>
          </a:bodyPr>
          <a:lstStyle/>
          <a:p>
            <a:r>
              <a:rPr lang="en-US" sz="1200" dirty="0"/>
              <a:t>First, let’s look at developing the REST service; we can use libraries like Spring MVC, Tomcat and Jackson – a lot of dependencies for a single application</a:t>
            </a:r>
          </a:p>
          <a:p>
            <a:r>
              <a:rPr lang="en-US" sz="1200" dirty="0"/>
              <a:t>Spring Boot starters can help to reduce the number of manually added dependencies just by adding one dependency. So instead of manually specifying the dependencies just add one starter as in the following example:</a:t>
            </a:r>
          </a:p>
          <a:p>
            <a:endParaRPr lang="bg-BG" sz="1200" dirty="0"/>
          </a:p>
        </p:txBody>
      </p:sp>
    </p:spTree>
    <p:extLst>
      <p:ext uri="{BB962C8B-B14F-4D97-AF65-F5344CB8AC3E}">
        <p14:creationId xmlns:p14="http://schemas.microsoft.com/office/powerpoint/2010/main" val="4092330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2D899-C5F3-4953-A856-2027A80E7A2B}"/>
              </a:ext>
            </a:extLst>
          </p:cNvPr>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pPr algn="ctr"/>
            <a:r>
              <a:rPr lang="en-US" dirty="0"/>
              <a:t>Example Starters</a:t>
            </a:r>
            <a:endParaRPr lang="bg-BG" dirty="0"/>
          </a:p>
        </p:txBody>
      </p:sp>
      <p:sp>
        <p:nvSpPr>
          <p:cNvPr id="4" name="Content Placeholder 2">
            <a:extLst>
              <a:ext uri="{FF2B5EF4-FFF2-40B4-BE49-F238E27FC236}">
                <a16:creationId xmlns:a16="http://schemas.microsoft.com/office/drawing/2014/main" id="{32873B9E-9D3B-4D0F-8CDF-A25F0D24217D}"/>
              </a:ext>
            </a:extLst>
          </p:cNvPr>
          <p:cNvSpPr>
            <a:spLocks noGrp="1"/>
          </p:cNvSpPr>
          <p:nvPr>
            <p:ph idx="1"/>
          </p:nvPr>
        </p:nvSpPr>
        <p:spPr>
          <a:xfrm>
            <a:off x="838200" y="1825625"/>
            <a:ext cx="10515600" cy="4351338"/>
          </a:xfrm>
        </p:spPr>
        <p:txBody>
          <a:bodyPr/>
          <a:lstStyle/>
          <a:p>
            <a:r>
              <a:rPr lang="en-US" sz="2400" dirty="0"/>
              <a:t>Test Starter</a:t>
            </a:r>
          </a:p>
          <a:p>
            <a:pPr marL="0" indent="0">
              <a:buNone/>
            </a:pPr>
            <a:endParaRPr lang="en-US" sz="1200" dirty="0"/>
          </a:p>
          <a:p>
            <a:pPr marL="0" indent="0">
              <a:buNone/>
            </a:pPr>
            <a:endParaRPr lang="en-US" sz="1200" dirty="0"/>
          </a:p>
        </p:txBody>
      </p:sp>
      <p:sp>
        <p:nvSpPr>
          <p:cNvPr id="5" name="TextBox 4">
            <a:extLst>
              <a:ext uri="{FF2B5EF4-FFF2-40B4-BE49-F238E27FC236}">
                <a16:creationId xmlns:a16="http://schemas.microsoft.com/office/drawing/2014/main" id="{96A02AE9-E0A4-45AD-B4B0-3846762F5079}"/>
              </a:ext>
            </a:extLst>
          </p:cNvPr>
          <p:cNvSpPr txBox="1"/>
          <p:nvPr/>
        </p:nvSpPr>
        <p:spPr>
          <a:xfrm>
            <a:off x="838200" y="3094928"/>
            <a:ext cx="4812469" cy="5539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latin typeface="Consolas" panose="020B0609020204030204" pitchFamily="49" charset="0"/>
              </a:rPr>
              <a:t>dependencies {</a:t>
            </a:r>
          </a:p>
          <a:p>
            <a:r>
              <a:rPr lang="en-US" sz="1000" dirty="0">
                <a:latin typeface="Consolas" panose="020B0609020204030204" pitchFamily="49" charset="0"/>
              </a:rPr>
              <a:t>  </a:t>
            </a:r>
            <a:r>
              <a:rPr lang="en-US" sz="1000" dirty="0" err="1">
                <a:latin typeface="Consolas" panose="020B0609020204030204" pitchFamily="49" charset="0"/>
              </a:rPr>
              <a:t>testCompile</a:t>
            </a:r>
            <a:r>
              <a:rPr lang="en-US" sz="1000" dirty="0">
                <a:latin typeface="Consolas" panose="020B0609020204030204" pitchFamily="49" charset="0"/>
              </a:rPr>
              <a:t>('</a:t>
            </a:r>
            <a:r>
              <a:rPr lang="en-US" sz="1000" dirty="0" err="1">
                <a:latin typeface="Consolas" panose="020B0609020204030204" pitchFamily="49" charset="0"/>
              </a:rPr>
              <a:t>org.springframework.boot:spring-boot-starter-test</a:t>
            </a:r>
            <a:r>
              <a:rPr lang="en-US" sz="1000" dirty="0">
                <a:latin typeface="Consolas" panose="020B0609020204030204" pitchFamily="49" charset="0"/>
              </a:rPr>
              <a:t>’)</a:t>
            </a:r>
          </a:p>
          <a:p>
            <a:r>
              <a:rPr lang="en-US" sz="1000" dirty="0">
                <a:latin typeface="Consolas" panose="020B0609020204030204" pitchFamily="49" charset="0"/>
              </a:rPr>
              <a:t>}</a:t>
            </a:r>
            <a:endParaRPr lang="bg-BG" sz="1000" dirty="0">
              <a:latin typeface="Consolas" panose="020B0609020204030204" pitchFamily="49" charset="0"/>
            </a:endParaRPr>
          </a:p>
        </p:txBody>
      </p:sp>
      <p:sp>
        <p:nvSpPr>
          <p:cNvPr id="7" name="TextBox 6">
            <a:extLst>
              <a:ext uri="{FF2B5EF4-FFF2-40B4-BE49-F238E27FC236}">
                <a16:creationId xmlns:a16="http://schemas.microsoft.com/office/drawing/2014/main" id="{93302B92-8D2A-460D-84BE-A2A39DBFD54D}"/>
              </a:ext>
            </a:extLst>
          </p:cNvPr>
          <p:cNvSpPr txBox="1"/>
          <p:nvPr/>
        </p:nvSpPr>
        <p:spPr>
          <a:xfrm>
            <a:off x="838200" y="3721499"/>
            <a:ext cx="4812469" cy="1015663"/>
          </a:xfrm>
          <a:prstGeom prst="rect">
            <a:avLst/>
          </a:prstGeom>
          <a:noFill/>
        </p:spPr>
        <p:txBody>
          <a:bodyPr wrap="square" rtlCol="0">
            <a:spAutoFit/>
          </a:bodyPr>
          <a:lstStyle/>
          <a:p>
            <a:r>
              <a:rPr lang="en-US" sz="1200" dirty="0"/>
              <a:t>Let’s actually test the controller we created in the previous example.</a:t>
            </a:r>
          </a:p>
          <a:p>
            <a:r>
              <a:rPr lang="en-US" sz="1200" dirty="0"/>
              <a:t>There are two ways to test the controller:</a:t>
            </a:r>
          </a:p>
          <a:p>
            <a:pPr marL="171450" indent="-171450">
              <a:buFont typeface="Arial" panose="020B0604020202020204" pitchFamily="34" charset="0"/>
              <a:buChar char="•"/>
            </a:pPr>
            <a:r>
              <a:rPr lang="en-US" sz="1200" dirty="0"/>
              <a:t>Using the mock environment</a:t>
            </a:r>
          </a:p>
          <a:p>
            <a:pPr marL="171450" indent="-171450">
              <a:buFont typeface="Arial" panose="020B0604020202020204" pitchFamily="34" charset="0"/>
              <a:buChar char="•"/>
            </a:pPr>
            <a:r>
              <a:rPr lang="en-US" sz="1200" dirty="0"/>
              <a:t>Using the embedded Servlet container (like Tomcat or Jetty)</a:t>
            </a:r>
          </a:p>
          <a:p>
            <a:r>
              <a:rPr lang="en-US" sz="1200" dirty="0"/>
              <a:t>In this example we’ll use a mock environment:</a:t>
            </a:r>
            <a:endParaRPr lang="en-US" sz="400" dirty="0"/>
          </a:p>
        </p:txBody>
      </p:sp>
      <p:sp>
        <p:nvSpPr>
          <p:cNvPr id="8" name="TextBox 7">
            <a:extLst>
              <a:ext uri="{FF2B5EF4-FFF2-40B4-BE49-F238E27FC236}">
                <a16:creationId xmlns:a16="http://schemas.microsoft.com/office/drawing/2014/main" id="{9F9B03F7-2875-4613-9090-6AF9E983C189}"/>
              </a:ext>
            </a:extLst>
          </p:cNvPr>
          <p:cNvSpPr txBox="1"/>
          <p:nvPr/>
        </p:nvSpPr>
        <p:spPr>
          <a:xfrm>
            <a:off x="838200" y="5415157"/>
            <a:ext cx="4611986" cy="830997"/>
          </a:xfrm>
          <a:prstGeom prst="rect">
            <a:avLst/>
          </a:prstGeom>
          <a:noFill/>
        </p:spPr>
        <p:txBody>
          <a:bodyPr wrap="square" rtlCol="0">
            <a:spAutoFit/>
          </a:bodyPr>
          <a:lstStyle/>
          <a:p>
            <a:r>
              <a:rPr lang="en-US" sz="1200" dirty="0"/>
              <a:t>What is important here is that @</a:t>
            </a:r>
            <a:r>
              <a:rPr lang="en-US" sz="1200" dirty="0" err="1"/>
              <a:t>WebAppConfiguration</a:t>
            </a:r>
            <a:r>
              <a:rPr lang="en-US" sz="1200" dirty="0"/>
              <a:t> annotation and </a:t>
            </a:r>
            <a:r>
              <a:rPr lang="en-US" sz="1200" dirty="0" err="1"/>
              <a:t>MockMVC</a:t>
            </a:r>
            <a:r>
              <a:rPr lang="en-US" sz="1200" dirty="0"/>
              <a:t> are part of the spring-test module, </a:t>
            </a:r>
            <a:r>
              <a:rPr lang="en-US" sz="1200" dirty="0" err="1"/>
              <a:t>hasSize</a:t>
            </a:r>
            <a:r>
              <a:rPr lang="en-US" sz="1200" dirty="0"/>
              <a:t> is a </a:t>
            </a:r>
            <a:r>
              <a:rPr lang="en-US" sz="1200" dirty="0" err="1"/>
              <a:t>Hamcrest</a:t>
            </a:r>
            <a:r>
              <a:rPr lang="en-US" sz="1200" dirty="0"/>
              <a:t> matcher, and @Before is a JUnit annotation. These are all available by importing one this one starter dependency.</a:t>
            </a:r>
            <a:endParaRPr lang="bg-BG" sz="1200" dirty="0"/>
          </a:p>
        </p:txBody>
      </p:sp>
      <p:sp>
        <p:nvSpPr>
          <p:cNvPr id="9" name="TextBox 8">
            <a:extLst>
              <a:ext uri="{FF2B5EF4-FFF2-40B4-BE49-F238E27FC236}">
                <a16:creationId xmlns:a16="http://schemas.microsoft.com/office/drawing/2014/main" id="{EB452736-6D56-4BAB-B2ED-C8F799913245}"/>
              </a:ext>
            </a:extLst>
          </p:cNvPr>
          <p:cNvSpPr txBox="1"/>
          <p:nvPr/>
        </p:nvSpPr>
        <p:spPr>
          <a:xfrm>
            <a:off x="838200" y="2148456"/>
            <a:ext cx="10389723" cy="1015663"/>
          </a:xfrm>
          <a:prstGeom prst="rect">
            <a:avLst/>
          </a:prstGeom>
          <a:noFill/>
        </p:spPr>
        <p:txBody>
          <a:bodyPr wrap="square" rtlCol="0">
            <a:spAutoFit/>
          </a:bodyPr>
          <a:lstStyle/>
          <a:p>
            <a:r>
              <a:rPr lang="en-US" sz="1200" dirty="0"/>
              <a:t>For testing we usually use the following set of libraries: Spring Test, JUnit, </a:t>
            </a:r>
            <a:r>
              <a:rPr lang="en-US" sz="1200" dirty="0" err="1"/>
              <a:t>Hamcrest</a:t>
            </a:r>
            <a:r>
              <a:rPr lang="en-US" sz="1200" dirty="0"/>
              <a:t> and Mockito. We can include all of these libraries manually, but Spring Boot starter can be used to automatically include these libraries in the following way</a:t>
            </a:r>
          </a:p>
          <a:p>
            <a:r>
              <a:rPr lang="en-US" sz="1200" dirty="0"/>
              <a:t>Spring Boot starters can help to reduce the number of manually added dependencies just by adding one dependency. So instead of manually specifying the dependencies just add one starter as in the following example:</a:t>
            </a:r>
          </a:p>
          <a:p>
            <a:endParaRPr lang="bg-BG" sz="1200" dirty="0"/>
          </a:p>
        </p:txBody>
      </p:sp>
      <p:pic>
        <p:nvPicPr>
          <p:cNvPr id="10" name="Picture 9">
            <a:extLst>
              <a:ext uri="{FF2B5EF4-FFF2-40B4-BE49-F238E27FC236}">
                <a16:creationId xmlns:a16="http://schemas.microsoft.com/office/drawing/2014/main" id="{62398A23-3D97-4D85-952C-73D624093325}"/>
              </a:ext>
            </a:extLst>
          </p:cNvPr>
          <p:cNvPicPr>
            <a:picLocks noChangeAspect="1"/>
          </p:cNvPicPr>
          <p:nvPr/>
        </p:nvPicPr>
        <p:blipFill>
          <a:blip r:embed="rId2"/>
          <a:stretch>
            <a:fillRect/>
          </a:stretch>
        </p:blipFill>
        <p:spPr>
          <a:xfrm>
            <a:off x="5529801" y="3164119"/>
            <a:ext cx="6046993" cy="3197451"/>
          </a:xfrm>
          <a:prstGeom prst="rect">
            <a:avLst/>
          </a:prstGeom>
        </p:spPr>
      </p:pic>
    </p:spTree>
    <p:extLst>
      <p:ext uri="{BB962C8B-B14F-4D97-AF65-F5344CB8AC3E}">
        <p14:creationId xmlns:p14="http://schemas.microsoft.com/office/powerpoint/2010/main" val="1398054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5463325-A73A-4F7E-82D2-1C85A8F2CA22}"/>
              </a:ext>
            </a:extLst>
          </p:cNvPr>
          <p:cNvPicPr>
            <a:picLocks noChangeAspect="1"/>
          </p:cNvPicPr>
          <p:nvPr/>
        </p:nvPicPr>
        <p:blipFill>
          <a:blip r:embed="rId2"/>
          <a:stretch>
            <a:fillRect/>
          </a:stretch>
        </p:blipFill>
        <p:spPr>
          <a:xfrm>
            <a:off x="4038600" y="1286473"/>
            <a:ext cx="7188199" cy="4281665"/>
          </a:xfrm>
          <a:prstGeom prst="rect">
            <a:avLst/>
          </a:prstGeom>
        </p:spPr>
      </p:pic>
      <p:sp>
        <p:nvSpPr>
          <p:cNvPr id="2" name="Title 1">
            <a:extLst>
              <a:ext uri="{FF2B5EF4-FFF2-40B4-BE49-F238E27FC236}">
                <a16:creationId xmlns:a16="http://schemas.microsoft.com/office/drawing/2014/main" id="{89E5913A-0CC1-4190-9EE5-D36EC0B6BAAA}"/>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ctr">
            <a:normAutofit/>
          </a:bodyPr>
          <a:lstStyle/>
          <a:p>
            <a:pPr algn="ctr"/>
            <a:r>
              <a:rPr lang="en-US" sz="2600" kern="1200" dirty="0">
                <a:solidFill>
                  <a:schemeClr val="bg1"/>
                </a:solidFill>
                <a:latin typeface="+mj-lt"/>
                <a:ea typeface="+mj-ea"/>
                <a:cs typeface="+mj-cs"/>
              </a:rPr>
              <a:t>Properties</a:t>
            </a:r>
          </a:p>
        </p:txBody>
      </p:sp>
    </p:spTree>
    <p:extLst>
      <p:ext uri="{BB962C8B-B14F-4D97-AF65-F5344CB8AC3E}">
        <p14:creationId xmlns:p14="http://schemas.microsoft.com/office/powerpoint/2010/main" val="3021028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E5913A-0CC1-4190-9EE5-D36EC0B6BAAA}"/>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ctr">
            <a:normAutofit/>
          </a:bodyPr>
          <a:lstStyle/>
          <a:p>
            <a:pPr algn="ctr"/>
            <a:r>
              <a:rPr lang="en-US" sz="2600" kern="1200" dirty="0">
                <a:solidFill>
                  <a:schemeClr val="bg1"/>
                </a:solidFill>
                <a:latin typeface="+mj-lt"/>
                <a:ea typeface="+mj-ea"/>
                <a:cs typeface="+mj-cs"/>
              </a:rPr>
              <a:t>Profiles</a:t>
            </a:r>
          </a:p>
        </p:txBody>
      </p:sp>
      <p:sp>
        <p:nvSpPr>
          <p:cNvPr id="3" name="TextBox 2">
            <a:extLst>
              <a:ext uri="{FF2B5EF4-FFF2-40B4-BE49-F238E27FC236}">
                <a16:creationId xmlns:a16="http://schemas.microsoft.com/office/drawing/2014/main" id="{1471876F-9439-4D74-8107-663E1BD7EC4E}"/>
              </a:ext>
            </a:extLst>
          </p:cNvPr>
          <p:cNvSpPr txBox="1"/>
          <p:nvPr/>
        </p:nvSpPr>
        <p:spPr>
          <a:xfrm>
            <a:off x="3693111" y="1802167"/>
            <a:ext cx="7249292" cy="4031873"/>
          </a:xfrm>
          <a:prstGeom prst="rect">
            <a:avLst/>
          </a:prstGeom>
          <a:noFill/>
        </p:spPr>
        <p:txBody>
          <a:bodyPr wrap="none" rtlCol="0">
            <a:spAutoFit/>
          </a:bodyPr>
          <a:lstStyle/>
          <a:p>
            <a:pPr marL="285750" indent="-285750">
              <a:buFont typeface="Arial" panose="020B0604020202020204" pitchFamily="34" charset="0"/>
              <a:buChar char="•"/>
            </a:pPr>
            <a:r>
              <a:rPr lang="en-US" sz="3200" dirty="0"/>
              <a:t>default file is </a:t>
            </a:r>
            <a:r>
              <a:rPr lang="en-US" sz="3200" dirty="0" err="1"/>
              <a:t>application.properties</a:t>
            </a:r>
            <a:r>
              <a:rPr lang="en-US" sz="3200" dirty="0"/>
              <a:t> </a:t>
            </a:r>
          </a:p>
          <a:p>
            <a:pPr marL="285750" indent="-285750">
              <a:buFont typeface="Arial" panose="020B0604020202020204" pitchFamily="34" charset="0"/>
              <a:buChar char="•"/>
            </a:pPr>
            <a:r>
              <a:rPr lang="en-US" sz="3200" dirty="0"/>
              <a:t>customize by spring.config.name</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err="1"/>
              <a:t>spring.profiles.active</a:t>
            </a:r>
            <a:r>
              <a:rPr lang="en-US" sz="3200" dirty="0"/>
              <a:t> = </a:t>
            </a:r>
            <a:r>
              <a:rPr lang="en-US" sz="3200" dirty="0" err="1"/>
              <a:t>production,mysql</a:t>
            </a:r>
            <a:endParaRPr lang="en-US" sz="3200" dirty="0"/>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configuration per profile:</a:t>
            </a:r>
          </a:p>
          <a:p>
            <a:pPr marL="742950" lvl="1" indent="-285750">
              <a:buFont typeface="Arial" panose="020B0604020202020204" pitchFamily="34" charset="0"/>
              <a:buChar char="•"/>
            </a:pPr>
            <a:r>
              <a:rPr lang="en-US" sz="3200" dirty="0"/>
              <a:t>application-</a:t>
            </a:r>
            <a:r>
              <a:rPr lang="en-US" sz="3200" dirty="0" err="1"/>
              <a:t>production.properties</a:t>
            </a:r>
            <a:endParaRPr lang="en-US" sz="3200" dirty="0"/>
          </a:p>
          <a:p>
            <a:pPr marL="742950" lvl="1" indent="-285750">
              <a:buFont typeface="Arial" panose="020B0604020202020204" pitchFamily="34" charset="0"/>
              <a:buChar char="•"/>
            </a:pPr>
            <a:r>
              <a:rPr lang="en-US" sz="3200" dirty="0"/>
              <a:t>conference-</a:t>
            </a:r>
            <a:r>
              <a:rPr lang="en-US" sz="3200" dirty="0" err="1"/>
              <a:t>test.properties</a:t>
            </a:r>
            <a:r>
              <a:rPr lang="en-US" sz="3200" dirty="0"/>
              <a:t> </a:t>
            </a:r>
            <a:endParaRPr lang="bg-BG" sz="3200" dirty="0"/>
          </a:p>
        </p:txBody>
      </p:sp>
    </p:spTree>
    <p:extLst>
      <p:ext uri="{BB962C8B-B14F-4D97-AF65-F5344CB8AC3E}">
        <p14:creationId xmlns:p14="http://schemas.microsoft.com/office/powerpoint/2010/main" val="1099323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E5913A-0CC1-4190-9EE5-D36EC0B6BAAA}"/>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ctr">
            <a:normAutofit/>
          </a:bodyPr>
          <a:lstStyle/>
          <a:p>
            <a:pPr algn="ctr"/>
            <a:r>
              <a:rPr lang="en-US" sz="2600" kern="1200" dirty="0">
                <a:solidFill>
                  <a:schemeClr val="bg1"/>
                </a:solidFill>
                <a:latin typeface="+mj-lt"/>
                <a:ea typeface="+mj-ea"/>
                <a:cs typeface="+mj-cs"/>
              </a:rPr>
              <a:t>Production ready</a:t>
            </a:r>
          </a:p>
        </p:txBody>
      </p:sp>
      <p:sp>
        <p:nvSpPr>
          <p:cNvPr id="3" name="TextBox 2">
            <a:extLst>
              <a:ext uri="{FF2B5EF4-FFF2-40B4-BE49-F238E27FC236}">
                <a16:creationId xmlns:a16="http://schemas.microsoft.com/office/drawing/2014/main" id="{1471876F-9439-4D74-8107-663E1BD7EC4E}"/>
              </a:ext>
            </a:extLst>
          </p:cNvPr>
          <p:cNvSpPr txBox="1"/>
          <p:nvPr/>
        </p:nvSpPr>
        <p:spPr>
          <a:xfrm>
            <a:off x="4572000" y="1659285"/>
            <a:ext cx="4290149" cy="3539430"/>
          </a:xfrm>
          <a:prstGeom prst="rect">
            <a:avLst/>
          </a:prstGeom>
          <a:noFill/>
        </p:spPr>
        <p:txBody>
          <a:bodyPr wrap="none" rtlCol="0">
            <a:spAutoFit/>
          </a:bodyPr>
          <a:lstStyle/>
          <a:p>
            <a:pPr marL="457200" indent="-457200">
              <a:buFont typeface="Arial" panose="020B0604020202020204" pitchFamily="34" charset="0"/>
              <a:buChar char="•"/>
            </a:pPr>
            <a:r>
              <a:rPr lang="en-US" sz="3200" dirty="0"/>
              <a:t>Monitoring endpoints</a:t>
            </a:r>
          </a:p>
          <a:p>
            <a:pPr marL="914400" lvl="1" indent="-457200">
              <a:buFont typeface="Arial" panose="020B0604020202020204" pitchFamily="34" charset="0"/>
              <a:buChar char="•"/>
            </a:pPr>
            <a:r>
              <a:rPr lang="en-US" sz="3200" dirty="0"/>
              <a:t>/health</a:t>
            </a:r>
          </a:p>
          <a:p>
            <a:pPr marL="914400" lvl="1" indent="-457200">
              <a:buFont typeface="Arial" panose="020B0604020202020204" pitchFamily="34" charset="0"/>
              <a:buChar char="•"/>
            </a:pPr>
            <a:r>
              <a:rPr lang="en-US" sz="3200" dirty="0"/>
              <a:t>/info</a:t>
            </a:r>
          </a:p>
          <a:p>
            <a:pPr marL="914400" lvl="1" indent="-457200">
              <a:buFont typeface="Arial" panose="020B0604020202020204" pitchFamily="34" charset="0"/>
              <a:buChar char="•"/>
            </a:pPr>
            <a:r>
              <a:rPr lang="en-US" sz="3200" dirty="0"/>
              <a:t>/metrics</a:t>
            </a:r>
          </a:p>
          <a:p>
            <a:pPr marL="914400" lvl="1" indent="-457200">
              <a:buFont typeface="Arial" panose="020B0604020202020204" pitchFamily="34" charset="0"/>
              <a:buChar char="•"/>
            </a:pPr>
            <a:r>
              <a:rPr lang="en-US" sz="3200" dirty="0"/>
              <a:t>/trace</a:t>
            </a:r>
          </a:p>
          <a:p>
            <a:pPr marL="457200" indent="-457200">
              <a:buFont typeface="Arial" panose="020B0604020202020204" pitchFamily="34" charset="0"/>
              <a:buChar char="•"/>
            </a:pPr>
            <a:r>
              <a:rPr lang="en-US" sz="3200" dirty="0"/>
              <a:t>JMX / SSH</a:t>
            </a:r>
          </a:p>
          <a:p>
            <a:pPr marL="457200" indent="-457200">
              <a:buFont typeface="Arial" panose="020B0604020202020204" pitchFamily="34" charset="0"/>
              <a:buChar char="•"/>
            </a:pPr>
            <a:r>
              <a:rPr lang="en-US" sz="3200" dirty="0"/>
              <a:t>Auditing</a:t>
            </a:r>
            <a:endParaRPr lang="bg-BG" sz="3200" dirty="0"/>
          </a:p>
        </p:txBody>
      </p:sp>
    </p:spTree>
    <p:extLst>
      <p:ext uri="{BB962C8B-B14F-4D97-AF65-F5344CB8AC3E}">
        <p14:creationId xmlns:p14="http://schemas.microsoft.com/office/powerpoint/2010/main" val="36645049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610</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Consolas</vt:lpstr>
      <vt:lpstr>office theme</vt:lpstr>
      <vt:lpstr>Spring boot</vt:lpstr>
      <vt:lpstr>What is Spring Boot?</vt:lpstr>
      <vt:lpstr>Features</vt:lpstr>
      <vt:lpstr>Spring boot - Starters</vt:lpstr>
      <vt:lpstr>Example Starters</vt:lpstr>
      <vt:lpstr>Example Starters</vt:lpstr>
      <vt:lpstr>Properties</vt:lpstr>
      <vt:lpstr>Profiles</vt:lpstr>
      <vt:lpstr>Production ready</vt:lpstr>
      <vt:lpstr>Spring Boot – Project generation</vt:lpstr>
      <vt:lpstr>Generated spring boot project</vt:lpstr>
      <vt:lpstr>Reading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cp:lastModifiedBy>Васил Костадинов</cp:lastModifiedBy>
  <cp:revision>13</cp:revision>
  <dcterms:modified xsi:type="dcterms:W3CDTF">2017-10-02T09:26:58Z</dcterms:modified>
</cp:coreProperties>
</file>