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90140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660711-2DB4-45F5-81E2-E0CCEBA6AD6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948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8A32CD-FAB6-4965-AF27-0ECFCAD2F8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507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5600" y="174625"/>
            <a:ext cx="2133600" cy="5921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1625" y="174625"/>
            <a:ext cx="6251575" cy="5921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0B29AC-E248-46CE-AA10-944AD22629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624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625" y="174625"/>
            <a:ext cx="8507413" cy="14335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01625" y="1676400"/>
            <a:ext cx="8537575" cy="44196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>
          <a:xfrm>
            <a:off x="304800" y="6245225"/>
            <a:ext cx="2282825" cy="473075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282825" cy="473075"/>
          </a:xfrm>
        </p:spPr>
        <p:txBody>
          <a:bodyPr/>
          <a:lstStyle>
            <a:lvl1pPr>
              <a:defRPr/>
            </a:lvl1pPr>
          </a:lstStyle>
          <a:p>
            <a:fld id="{36CADF82-0591-418C-A13B-EAF6352560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921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625" y="174625"/>
            <a:ext cx="8507413" cy="14335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304800" y="6245225"/>
            <a:ext cx="2282825" cy="473075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282825" cy="473075"/>
          </a:xfrm>
        </p:spPr>
        <p:txBody>
          <a:bodyPr/>
          <a:lstStyle>
            <a:lvl1pPr>
              <a:defRPr/>
            </a:lvl1pPr>
          </a:lstStyle>
          <a:p>
            <a:fld id="{752AA8E4-0D75-41A8-818C-ED8D7E1257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46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7763C1-C7FF-4355-8E57-72F1DDC5F0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718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94DB93-B3A8-4A82-9EB0-1718D85B8B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73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2588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76400"/>
            <a:ext cx="4192587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44DACE9-DEBA-410F-A251-BA0AE467BB0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96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D1C653-E5A8-447E-8FB2-9E65E104FBF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112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884255-4B9E-46F8-9554-507670695C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298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15F563-ECDC-487B-967F-A6B7751776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03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9A10A4-A42D-4343-A8A2-6B69884852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00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DF77E1-9CFA-4E08-A5F1-EA74BF628B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59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174625"/>
            <a:ext cx="85074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676400"/>
            <a:ext cx="85375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04800" y="6245225"/>
            <a:ext cx="22828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2828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E112963A-D6CE-4043-87E7-D833CE88A5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  <p:sldLayoutId id="2147483673" r:id="rId13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B7E7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2236788"/>
            <a:ext cx="85090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b="1">
                <a:latin typeface="Georgia" pitchFamily="16" charset="0"/>
              </a:rPr>
              <a:t>Введение в тестирование программного обеспечения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1058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b="1">
                <a:latin typeface="Georgia" pitchFamily="16" charset="0"/>
              </a:rPr>
              <a:t>Уровни тестирования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Компонентное тестирование.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Интеграционное тестирование.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Системное тестирование.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Приёмо — сдаточное тестирование.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090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>
                <a:latin typeface="Georgia" pitchFamily="16" charset="0"/>
              </a:rPr>
              <a:t>Компонентное (unit) тестирование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39163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Тестовый базис:</a:t>
            </a:r>
          </a:p>
          <a:p>
            <a:pPr>
              <a:spcBef>
                <a:spcPts val="800"/>
              </a:spcBef>
              <a:buSzPct val="37000"/>
              <a:buFont typeface="Times New Roman" pitchFamily="16" charset="0"/>
              <a:buBlip>
                <a:blip r:embed="rId3"/>
              </a:buBlip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Требования к компонентам.</a:t>
            </a:r>
          </a:p>
          <a:p>
            <a:pPr>
              <a:spcBef>
                <a:spcPts val="800"/>
              </a:spcBef>
              <a:buSzPct val="37000"/>
              <a:buFont typeface="Times New Roman" pitchFamily="16" charset="0"/>
              <a:buBlip>
                <a:blip r:embed="rId3"/>
              </a:buBlip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Подробный дизайн.</a:t>
            </a:r>
          </a:p>
          <a:p>
            <a:pPr>
              <a:spcBef>
                <a:spcPts val="800"/>
              </a:spcBef>
              <a:buSzPct val="37000"/>
              <a:buFont typeface="Times New Roman" pitchFamily="16" charset="0"/>
              <a:buBlip>
                <a:blip r:embed="rId3"/>
              </a:buBlip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Исходный код.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Тестовые объекты:</a:t>
            </a:r>
          </a:p>
          <a:p>
            <a:pPr>
              <a:spcBef>
                <a:spcPts val="800"/>
              </a:spcBef>
              <a:buSzPct val="37000"/>
              <a:buFont typeface="Times New Roman" pitchFamily="16" charset="0"/>
              <a:buBlip>
                <a:blip r:embed="rId3"/>
              </a:buBlip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Модули, классы, библиотеки.</a:t>
            </a:r>
          </a:p>
          <a:p>
            <a:pPr>
              <a:spcBef>
                <a:spcPts val="800"/>
              </a:spcBef>
              <a:buSzPct val="37000"/>
              <a:buFont typeface="Times New Roman" pitchFamily="16" charset="0"/>
              <a:buBlip>
                <a:blip r:embed="rId3"/>
              </a:buBlip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Программы.</a:t>
            </a:r>
          </a:p>
          <a:p>
            <a:pPr>
              <a:spcBef>
                <a:spcPts val="800"/>
              </a:spcBef>
              <a:buSzPct val="37000"/>
              <a:buFont typeface="Times New Roman" pitchFamily="16" charset="0"/>
              <a:buBlip>
                <a:blip r:embed="rId3"/>
              </a:buBlip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Конверсионные программы.</a:t>
            </a:r>
          </a:p>
          <a:p>
            <a:pPr>
              <a:spcBef>
                <a:spcPts val="800"/>
              </a:spcBef>
              <a:buSzPct val="37000"/>
              <a:buFont typeface="Times New Roman" pitchFamily="16" charset="0"/>
              <a:buBlip>
                <a:blip r:embed="rId3"/>
              </a:buBlip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Модули баз данных.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090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Интеграционное тестирование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39163" cy="47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Тестовый базис: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Разработанное ПО и дизайн системы в целом.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Архитектура.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Процессы, графы переходов.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Пользовательские сценарии.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Тестовые объекты: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Подсистемы.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Реализация базы данных.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Инфраструктура.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Интерфейсы.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Системная конфигурация и данные.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090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Системное тестирование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39163" cy="442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Тестовый базис: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Спецификация системы и требования к ПО.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Пользовательские сценарии.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Функциональная спецификация.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Отчет по анализу рисков.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Тестовые объекты: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Система в целом, руководство пользователя.</a:t>
            </a:r>
          </a:p>
          <a:p>
            <a:pPr>
              <a:spcBef>
                <a:spcPts val="800"/>
              </a:spcBef>
              <a:buSzPct val="47000"/>
              <a:buFont typeface="Times New Roman" pitchFamily="16" charset="0"/>
              <a:buBlip>
                <a:blip r:embed="rId3"/>
              </a:buBlip>
            </a:pPr>
            <a:r>
              <a:rPr lang="ru-RU" altLang="ru-RU" sz="2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Системная конфигурация и конфигурационные данные.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090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Приёмо - сдаточное тестирование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39163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Тестовый базис: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Пользовательские требования.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Системные требования.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Пользовательские сценарии.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Спецификация бизнес-процессов.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Отчет по анализу рисков.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Тестовые объекты: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Бизнес-процессы в интегрированной системе.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Рабочие процедуры и процедуры ТО и сопровождения.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Пользовательские процедуры.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Формы.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Отчеты</a:t>
            </a:r>
          </a:p>
          <a:p>
            <a:pPr>
              <a:spcBef>
                <a:spcPts val="800"/>
              </a:spcBef>
              <a:buSzPct val="58000"/>
              <a:buFont typeface="Times New Roman" pitchFamily="16" charset="0"/>
              <a:buBlip>
                <a:blip r:embed="rId3"/>
              </a:buBlip>
            </a:pPr>
            <a:r>
              <a:rPr lang="ru-RU" altLang="ru-RU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Конфигурационные данные.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1058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Формы приемо - сдаточного тестирования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Пользовательское.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Операционное.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На соответствие контракту / нормам.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Альфа и бета.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1058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Типы тестирования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Функциональное тестирование.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Не функциональное тестирование.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Тестирование структуры и архитектуры.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Регрессионное тестирование.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1058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Модель качества ISO-9126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1625" y="1608138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Функциональность.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Надежность.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Удобство использования.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Эффективность.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Сопровождаемость.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Переносимость.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10588" cy="9779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Семь принципов тестирования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0363" y="1152525"/>
            <a:ext cx="854075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Тестирование показывает только наличие дефектов.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Абсолютно полное тестирование не возможно.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Тестирование стоит начинать как можно раньше.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Кластеризация дефектов.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Парадокс пестицидов.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Тестирование зависит от контекста.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Программный продукт должен быть готов к тестированию</a:t>
            </a: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1058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Основные активности в тестировании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Планирование и управление.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Анализ и тест-дизайн.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Написание тестов и их выполнение.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Оценка результатов тестирования и его достаточности.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Завершение тестирования.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228600"/>
            <a:ext cx="8510588" cy="13255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Что такое тестирование программного продукта?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540750" cy="4768850"/>
          </a:xfrm>
          <a:ln/>
        </p:spPr>
        <p:txBody>
          <a:bodyPr/>
          <a:lstStyle/>
          <a:p>
            <a:pPr marL="339725" indent="-339725"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000">
                <a:latin typeface="Tahoma" pitchFamily="32" charset="0"/>
              </a:rPr>
              <a:t>Процесс выполнения программы с целью найти ошибки. (1980, Майерс).</a:t>
            </a:r>
          </a:p>
          <a:p>
            <a:pPr marL="339725" indent="-339725"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000">
                <a:latin typeface="Tahoma" pitchFamily="32" charset="0"/>
              </a:rPr>
              <a:t>Процесс наблюдения за выполнением программы в специальных условиях и вынесения на этой основе оценки о результатах ее выполнения. (1987, IEEE 610.12-1990)</a:t>
            </a:r>
          </a:p>
          <a:p>
            <a:pPr marL="339725" indent="-339725"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000">
                <a:latin typeface="Tahoma" pitchFamily="32" charset="0"/>
              </a:rPr>
              <a:t>Тестирование это не действие, а интеллектуальная дисциплина, имеющая целью получение надежного программного обеспечения без лишних усилий на его проверку. (1990, Бейзер)</a:t>
            </a:r>
          </a:p>
          <a:p>
            <a:pPr marL="339725" indent="-339725"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000">
                <a:latin typeface="Tahoma" pitchFamily="32" charset="0"/>
              </a:rPr>
              <a:t>Процесс исследования, испытания программного обеспечения с целью получения информации о его качестве, с точки зрения определенного круга заинтересованных лиц. (1997, Канер)</a:t>
            </a:r>
          </a:p>
          <a:p>
            <a:pPr marL="339725" indent="-339725"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000">
                <a:latin typeface="Tahoma" pitchFamily="32" charset="0"/>
              </a:rPr>
              <a:t>Проверка соответствия между реальным поведением программы и её ожидаемым поведением, на конечном наборе тестов, выбранных определенным образом. (2004, IEEE)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765175"/>
            <a:ext cx="8228013" cy="4884738"/>
          </a:xfrm>
          <a:ln/>
        </p:spPr>
        <p:txBody>
          <a:bodyPr anchorCtr="1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4000">
                <a:latin typeface="Georgia" pitchFamily="16" charset="0"/>
              </a:rPr>
              <a:t>Тест дизайн – это фаза тестирования на которой создаются тестовые сценарии в соответствии с планом тестирования с определенными ранее критериями качества и целями тестирования.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98438"/>
            <a:ext cx="8964612" cy="1922462"/>
          </a:xfrm>
          <a:ln/>
        </p:spPr>
        <p:txBody>
          <a:bodyPr anchorCtr="1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4000" b="1">
                <a:latin typeface="Georgia" pitchFamily="16" charset="0"/>
              </a:rPr>
              <a:t>Фазы составления тестовой документации на различных этапах разработки  ПО.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23850" y="2420938"/>
            <a:ext cx="1871663" cy="1152525"/>
          </a:xfrm>
          <a:prstGeom prst="rec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Составление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спецификации</a:t>
            </a:r>
            <a:r>
              <a:rPr lang="ru-RU" altLang="ru-RU">
                <a:solidFill>
                  <a:srgbClr val="EAEAEA"/>
                </a:solidFill>
              </a:rPr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484438" y="2420938"/>
            <a:ext cx="1873250" cy="1152525"/>
          </a:xfrm>
          <a:prstGeom prst="rec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Проектирование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и разработка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643438" y="2420938"/>
            <a:ext cx="1873250" cy="1152525"/>
          </a:xfrm>
          <a:prstGeom prst="rec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Тестирование и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исправление 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найденных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дефектов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805613" y="2420938"/>
            <a:ext cx="1873250" cy="1152525"/>
          </a:xfrm>
          <a:prstGeom prst="rec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Передача в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эксплуатацию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195513" y="2997200"/>
            <a:ext cx="288925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356100" y="2997200"/>
            <a:ext cx="290513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516688" y="2997200"/>
            <a:ext cx="288925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9750" y="3954463"/>
            <a:ext cx="80645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EAEAEA"/>
              </a:buClr>
              <a:buFont typeface="Tahoma" pitchFamily="32" charset="0"/>
              <a:buChar char="•"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Этап составление спецификации: тестирование требований, составление тест плана, определение стратегии тестирования, определение рисков.</a:t>
            </a:r>
          </a:p>
          <a:p>
            <a:pPr>
              <a:buClr>
                <a:srgbClr val="EAEAEA"/>
              </a:buClr>
              <a:buFont typeface="Tahoma" pitchFamily="32" charset="0"/>
              <a:buChar char="•"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Этап проектирования и разработки: тест дизайн, который заключается в составлении тестовых сценариев, согласно тестовому плану.</a:t>
            </a:r>
          </a:p>
          <a:p>
            <a:pPr>
              <a:buClr>
                <a:srgbClr val="EAEAEA"/>
              </a:buClr>
              <a:buFont typeface="Tahoma" pitchFamily="32" charset="0"/>
              <a:buChar char="•"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Этап тестирования и исправления найденных дефектов: дополнение тестовых сценариев.</a:t>
            </a:r>
          </a:p>
          <a:p>
            <a:pPr marL="341313">
              <a:spcBef>
                <a:spcPts val="1125"/>
              </a:spcBef>
              <a:buClrTx/>
              <a:buFontTx/>
              <a:buNone/>
            </a:pPr>
            <a:endParaRPr lang="ru-RU" altLang="ru-RU">
              <a:solidFill>
                <a:srgbClr val="EAEAEA"/>
              </a:solidFill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87325"/>
            <a:ext cx="8226425" cy="1312863"/>
          </a:xfrm>
          <a:ln/>
        </p:spPr>
        <p:txBody>
          <a:bodyPr anchorCtr="1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4000" dirty="0" smtClean="0">
                <a:latin typeface="Georgia" pitchFamily="16" charset="0"/>
              </a:rPr>
              <a:t>Основные тестовые артефакты</a:t>
            </a:r>
            <a:endParaRPr lang="en-US" altLang="ru-RU" sz="4000" dirty="0">
              <a:latin typeface="Georgia" pitchFamily="16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497387"/>
          </a:xfrm>
          <a:ln/>
        </p:spPr>
        <p:txBody>
          <a:bodyPr/>
          <a:lstStyle/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 smtClean="0">
                <a:latin typeface="Tahoma" pitchFamily="32" charset="0"/>
              </a:rPr>
              <a:t>Тест план.</a:t>
            </a:r>
            <a:endParaRPr lang="ru-RU" altLang="ru-RU" dirty="0">
              <a:latin typeface="Tahoma" pitchFamily="32" charset="0"/>
            </a:endParaRPr>
          </a:p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 smtClean="0">
                <a:latin typeface="Tahoma" pitchFamily="32" charset="0"/>
              </a:rPr>
              <a:t>Тест дизайн.</a:t>
            </a:r>
            <a:endParaRPr lang="ru-RU" altLang="ru-RU" dirty="0">
              <a:latin typeface="Tahoma" pitchFamily="32" charset="0"/>
            </a:endParaRPr>
          </a:p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 smtClean="0">
                <a:latin typeface="Tahoma" pitchFamily="32" charset="0"/>
              </a:rPr>
              <a:t>Тест-кейс.</a:t>
            </a:r>
            <a:endParaRPr lang="ru-RU" altLang="ru-RU" dirty="0">
              <a:latin typeface="Tahoma" pitchFamily="32" charset="0"/>
            </a:endParaRPr>
          </a:p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 smtClean="0">
                <a:latin typeface="Tahoma" pitchFamily="32" charset="0"/>
              </a:rPr>
              <a:t>Лог тестирования.</a:t>
            </a:r>
          </a:p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 smtClean="0">
                <a:latin typeface="Tahoma" pitchFamily="32" charset="0"/>
              </a:rPr>
              <a:t>Отчет по тестированию.</a:t>
            </a:r>
            <a:endParaRPr lang="ru-RU" altLang="ru-RU" dirty="0">
              <a:latin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16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73050"/>
            <a:ext cx="8286750" cy="1139825"/>
          </a:xfrm>
          <a:ln/>
        </p:spPr>
        <p:txBody>
          <a:bodyPr anchorCtr="1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>
                <a:latin typeface="Georgia" pitchFamily="16" charset="0"/>
              </a:rPr>
              <a:t>Взаимосвязь между тестовой документацией в процессе тестирования</a:t>
            </a:r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395288" y="1628775"/>
            <a:ext cx="1727200" cy="1152525"/>
          </a:xfrm>
          <a:prstGeom prst="flowChartDocumen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Спецификация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ПО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395288" y="3141663"/>
            <a:ext cx="1727200" cy="1152525"/>
          </a:xfrm>
          <a:prstGeom prst="flowChartDocumen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Спецификация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данных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2627313" y="1628775"/>
            <a:ext cx="1439862" cy="1008063"/>
          </a:xfrm>
          <a:prstGeom prst="flowChartProcess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Тест план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6516688" y="1628775"/>
            <a:ext cx="1439862" cy="1008063"/>
          </a:xfrm>
          <a:prstGeom prst="flowChartProcess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Тестовые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данные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572000" y="1628775"/>
            <a:ext cx="1439863" cy="1008063"/>
          </a:xfrm>
          <a:prstGeom prst="flowChartProcess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Тест дизайн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4572000" y="3141663"/>
            <a:ext cx="1439863" cy="1008062"/>
          </a:xfrm>
          <a:prstGeom prst="flowChartProcess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Тесткейсы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6516688" y="3141663"/>
            <a:ext cx="1439862" cy="1008062"/>
          </a:xfrm>
          <a:prstGeom prst="flowChartProcess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Выполнение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теста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6516688" y="4652963"/>
            <a:ext cx="1439862" cy="1008062"/>
          </a:xfrm>
          <a:prstGeom prst="flowChartProcess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>
                <a:solidFill>
                  <a:srgbClr val="EAEAEA"/>
                </a:solidFill>
                <a:latin typeface="Tahoma" pitchFamily="32" charset="0"/>
              </a:rPr>
              <a:t>Bug report</a:t>
            </a: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4572000" y="4652963"/>
            <a:ext cx="1439863" cy="1008062"/>
          </a:xfrm>
          <a:prstGeom prst="flowChartProcess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Лог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теста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124075" y="2060575"/>
            <a:ext cx="503238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067175" y="2060575"/>
            <a:ext cx="503238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011863" y="2060575"/>
            <a:ext cx="503237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292725" y="2636838"/>
            <a:ext cx="1588" cy="504825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164388" y="2636838"/>
            <a:ext cx="1587" cy="504825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011863" y="3644900"/>
            <a:ext cx="503237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7164388" y="4148138"/>
            <a:ext cx="1587" cy="504825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6008688" y="4149725"/>
            <a:ext cx="511175" cy="50323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2124075" y="2633663"/>
            <a:ext cx="503238" cy="511175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273050"/>
            <a:ext cx="8226425" cy="1143000"/>
          </a:xfrm>
          <a:ln/>
        </p:spPr>
        <p:txBody>
          <a:bodyPr anchorCtr="1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b="1">
                <a:latin typeface="Georgia" pitchFamily="16" charset="0"/>
              </a:rPr>
              <a:t>Основные элементы тесткейса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63575" y="1916113"/>
            <a:ext cx="678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60475" y="3860800"/>
            <a:ext cx="65516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Тестовый сценарий = тестовое правило + тестовые данные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60475" y="2133600"/>
            <a:ext cx="1657350" cy="936625"/>
          </a:xfrm>
          <a:prstGeom prst="rec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Входные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данные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706813" y="2133600"/>
            <a:ext cx="1657350" cy="936625"/>
          </a:xfrm>
          <a:prstGeom prst="rec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Порядок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выполнения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156325" y="2133600"/>
            <a:ext cx="1657350" cy="936625"/>
          </a:xfrm>
          <a:prstGeom prst="rect">
            <a:avLst/>
          </a:prstGeom>
          <a:solidFill>
            <a:srgbClr val="666699"/>
          </a:solidFill>
          <a:ln w="9360" cap="flat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Выходные</a:t>
            </a:r>
          </a:p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EAEAEA"/>
                </a:solidFill>
                <a:latin typeface="Tahoma" pitchFamily="32" charset="0"/>
              </a:rPr>
              <a:t>данные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916238" y="2565400"/>
            <a:ext cx="792162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364163" y="2565400"/>
            <a:ext cx="792162" cy="1588"/>
          </a:xfrm>
          <a:prstGeom prst="line">
            <a:avLst/>
          </a:prstGeom>
          <a:noFill/>
          <a:ln w="9360" cap="flat">
            <a:solidFill>
              <a:srgbClr val="EAEAE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87325"/>
            <a:ext cx="8226425" cy="1312863"/>
          </a:xfrm>
          <a:ln/>
        </p:spPr>
        <p:txBody>
          <a:bodyPr anchorCtr="1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4000">
                <a:latin typeface="Georgia" pitchFamily="16" charset="0"/>
              </a:rPr>
              <a:t>Структура содержимого тесткейса согласно </a:t>
            </a:r>
            <a:r>
              <a:rPr lang="en-US" altLang="ru-RU" sz="4000">
                <a:latin typeface="Georgia" pitchFamily="16" charset="0"/>
              </a:rPr>
              <a:t>IEEE-829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497387"/>
          </a:xfrm>
          <a:ln/>
        </p:spPr>
        <p:txBody>
          <a:bodyPr/>
          <a:lstStyle/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>
                <a:latin typeface="Tahoma" pitchFamily="32" charset="0"/>
              </a:rPr>
              <a:t>Идентификатор.</a:t>
            </a:r>
          </a:p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>
                <a:latin typeface="Tahoma" pitchFamily="32" charset="0"/>
              </a:rPr>
              <a:t>Цель.</a:t>
            </a:r>
          </a:p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>
                <a:latin typeface="Tahoma" pitchFamily="32" charset="0"/>
              </a:rPr>
              <a:t>Шаги</a:t>
            </a:r>
            <a:r>
              <a:rPr lang="ru-RU" altLang="ru-RU" dirty="0" smtClean="0">
                <a:latin typeface="Tahoma" pitchFamily="32" charset="0"/>
              </a:rPr>
              <a:t>.</a:t>
            </a:r>
            <a:endParaRPr lang="ru-RU" altLang="ru-RU" dirty="0">
              <a:latin typeface="Tahoma" pitchFamily="32" charset="0"/>
            </a:endParaRPr>
          </a:p>
          <a:p>
            <a:pPr marL="339725" indent="-339725">
              <a:buClr>
                <a:srgbClr val="CCECFF"/>
              </a:buClr>
              <a:buSzPct val="115000"/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dirty="0">
                <a:latin typeface="Tahoma" pitchFamily="32" charset="0"/>
              </a:rPr>
              <a:t>Особые требования.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27000"/>
            <a:ext cx="8224837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>
                <a:latin typeface="Georgia" pitchFamily="16" charset="0"/>
              </a:rPr>
              <a:t>Техники тест-дизайна при тестировании по методу черного ящика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4837" cy="4529137"/>
          </a:xfrm>
          <a:ln/>
        </p:spPr>
        <p:txBody>
          <a:bodyPr/>
          <a:lstStyle/>
          <a:p>
            <a:pPr indent="-341313">
              <a:buSzPct val="37000"/>
              <a:buFont typeface="Times New Roman" pitchFamily="16" charset="0"/>
              <a:buBlip>
                <a:blip r:embed="rId3"/>
              </a:buBlip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dirty="0">
                <a:latin typeface="Tahoma" pitchFamily="32" charset="0"/>
              </a:rPr>
              <a:t>Выделение классов эквивалентности.</a:t>
            </a:r>
          </a:p>
          <a:p>
            <a:pPr indent="-341313">
              <a:buSzPct val="37000"/>
              <a:buFont typeface="Times New Roman" pitchFamily="16" charset="0"/>
              <a:buBlip>
                <a:blip r:embed="rId3"/>
              </a:buBlip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dirty="0">
                <a:latin typeface="Tahoma" pitchFamily="32" charset="0"/>
              </a:rPr>
              <a:t>Анализ граничных значений.</a:t>
            </a:r>
          </a:p>
          <a:p>
            <a:pPr indent="-341313">
              <a:buSzPct val="37000"/>
              <a:buFont typeface="Times New Roman" pitchFamily="16" charset="0"/>
              <a:buBlip>
                <a:blip r:embed="rId3"/>
              </a:buBlip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dirty="0">
                <a:latin typeface="Tahoma" pitchFamily="32" charset="0"/>
              </a:rPr>
              <a:t>Использование таблицы решений.</a:t>
            </a:r>
          </a:p>
          <a:p>
            <a:pPr indent="-341313">
              <a:buSzPct val="37000"/>
              <a:buFont typeface="Times New Roman" pitchFamily="16" charset="0"/>
              <a:buBlip>
                <a:blip r:embed="rId3"/>
              </a:buBlip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dirty="0" smtClean="0">
                <a:latin typeface="Tahoma" pitchFamily="32" charset="0"/>
              </a:rPr>
              <a:t>Комбинаторные методы.</a:t>
            </a:r>
            <a:endParaRPr lang="ru-RU" altLang="ru-RU" sz="2800" dirty="0">
              <a:latin typeface="Tahoma" pitchFamily="32" charset="0"/>
            </a:endParaRPr>
          </a:p>
          <a:p>
            <a:pPr indent="-341313">
              <a:buSzPct val="37000"/>
              <a:buFont typeface="Times New Roman" pitchFamily="16" charset="0"/>
              <a:buBlip>
                <a:blip r:embed="rId3"/>
              </a:buBlip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dirty="0">
                <a:latin typeface="Tahoma" pitchFamily="32" charset="0"/>
              </a:rPr>
              <a:t>Тестирование по таблице переходов.</a:t>
            </a:r>
          </a:p>
          <a:p>
            <a:pPr indent="-341313">
              <a:buSzPct val="37000"/>
              <a:buFont typeface="Times New Roman" pitchFamily="16" charset="0"/>
              <a:buBlip>
                <a:blip r:embed="rId3"/>
              </a:buBlip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dirty="0">
                <a:latin typeface="Tahoma" pitchFamily="32" charset="0"/>
              </a:rPr>
              <a:t>Анализ области значений.</a:t>
            </a:r>
          </a:p>
          <a:p>
            <a:pPr indent="-341313">
              <a:buSzPct val="37000"/>
              <a:buFont typeface="Times New Roman" pitchFamily="16" charset="0"/>
              <a:buBlip>
                <a:blip r:embed="rId3"/>
              </a:buBlip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dirty="0">
                <a:latin typeface="Tahoma" pitchFamily="32" charset="0"/>
              </a:rPr>
              <a:t>Тестирование пользовательских сценариев.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27000"/>
            <a:ext cx="8224837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b="1">
                <a:latin typeface="Georgia" pitchFamily="16" charset="0"/>
              </a:rPr>
              <a:t>Выделение классов эквивалентности</a:t>
            </a:r>
          </a:p>
        </p:txBody>
      </p:sp>
      <p:graphicFrame>
        <p:nvGraphicFramePr>
          <p:cNvPr id="28674" name="Group 2"/>
          <p:cNvGraphicFramePr>
            <a:graphicFrameLocks noGrp="1"/>
          </p:cNvGraphicFramePr>
          <p:nvPr/>
        </p:nvGraphicFramePr>
        <p:xfrm>
          <a:off x="503238" y="2268538"/>
          <a:ext cx="8224837" cy="1854079"/>
        </p:xfrm>
        <a:graphic>
          <a:graphicData uri="http://schemas.openxmlformats.org/drawingml/2006/table">
            <a:tbl>
              <a:tblPr/>
              <a:tblGrid>
                <a:gridCol w="4113212"/>
                <a:gridCol w="4111625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Возраст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Результат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Младше 16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Не принимаем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16-18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Сокращенный день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18-60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Полный день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Старше 60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Не принимаем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79375"/>
            <a:ext cx="8224837" cy="1528763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b="1">
                <a:latin typeface="Georgia" pitchFamily="16" charset="0"/>
              </a:rPr>
              <a:t>Техника использования таблицы решений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374775" y="1708150"/>
          <a:ext cx="739933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r:id="rId4" imgW="7316640" imgH="4286160" progId="">
                  <p:embed/>
                </p:oleObj>
              </mc:Choice>
              <mc:Fallback>
                <p:oleObj r:id="rId4" imgW="7316640" imgH="4286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708150"/>
                        <a:ext cx="7399338" cy="43513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5613" y="1643063"/>
            <a:ext cx="8224837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graphicFrame>
        <p:nvGraphicFramePr>
          <p:cNvPr id="29700" name="Group 4"/>
          <p:cNvGraphicFramePr>
            <a:graphicFrameLocks noGrp="1"/>
          </p:cNvGraphicFramePr>
          <p:nvPr/>
        </p:nvGraphicFramePr>
        <p:xfrm>
          <a:off x="501650" y="1839913"/>
          <a:ext cx="8102600" cy="4427538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20838"/>
                <a:gridCol w="1619250"/>
                <a:gridCol w="1624012"/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Правило 1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Правило 2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Правило 3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Правило 4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Условие 1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Условие 2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Условие 3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Условие 4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Условие 5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Действие 1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Действие 2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Действие 3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Действие 4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Действие 5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Действие 6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cs typeface="Arial" charset="0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2676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584325" y="3095625"/>
            <a:ext cx="6480175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altLang="ru-RU" sz="4000" b="1">
                <a:latin typeface="Georgia" pitchFamily="16" charset="0"/>
              </a:rPr>
              <a:t>Спасибо за внимание!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latin typeface="Georgia" panose="02040502050405020303" pitchFamily="18" charset="0"/>
              </a:rPr>
              <a:t>Пирамида обеспечения качества</a:t>
            </a:r>
            <a:endParaRPr lang="ru-RU" sz="4000" b="1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 bwMode="auto">
          <a:xfrm>
            <a:off x="2051720" y="2060848"/>
            <a:ext cx="5040560" cy="3744416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cs typeface="Arial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 bwMode="auto">
          <a:xfrm>
            <a:off x="3203848" y="4149080"/>
            <a:ext cx="273630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Прямая соединительная линия 7"/>
          <p:cNvCxnSpPr/>
          <p:nvPr/>
        </p:nvCxnSpPr>
        <p:spPr bwMode="auto">
          <a:xfrm>
            <a:off x="2627784" y="5013176"/>
            <a:ext cx="38884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Прямоугольник 16"/>
          <p:cNvSpPr/>
          <p:nvPr/>
        </p:nvSpPr>
        <p:spPr bwMode="auto">
          <a:xfrm>
            <a:off x="3779912" y="5229200"/>
            <a:ext cx="1512168" cy="43204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Тестирование</a:t>
            </a: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3635896" y="4365104"/>
            <a:ext cx="2016224" cy="43204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Контроль качества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3779912" y="3429000"/>
            <a:ext cx="1656184" cy="57606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Обеспечение качества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1079500" y="2735263"/>
            <a:ext cx="1079500" cy="1295400"/>
          </a:xfrm>
          <a:prstGeom prst="flowChartMultidocument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4032250"/>
            <a:ext cx="1851025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3311525" y="1871663"/>
            <a:ext cx="2952750" cy="4103687"/>
          </a:xfrm>
          <a:prstGeom prst="roundRect">
            <a:avLst>
              <a:gd name="adj" fmla="val 51"/>
            </a:avLst>
          </a:prstGeom>
          <a:noFill/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6264275" y="3384550"/>
            <a:ext cx="8636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090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4000" b="1">
                <a:latin typeface="Georgia" pitchFamily="16" charset="0"/>
              </a:rPr>
              <a:t>Модель тестирования ПО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74950"/>
            <a:ext cx="1087438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2830513"/>
            <a:ext cx="10763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984750"/>
            <a:ext cx="9540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160588" y="3240088"/>
            <a:ext cx="115252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800225" y="5472113"/>
            <a:ext cx="15113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76263" y="4378325"/>
            <a:ext cx="18716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altLang="ru-RU"/>
              <a:t>Спецификация</a:t>
            </a:r>
          </a:p>
          <a:p>
            <a:endParaRPr lang="ru-RU" altLang="ru-RU"/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735263"/>
            <a:ext cx="13525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635375" y="2016125"/>
            <a:ext cx="2359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altLang="ru-RU"/>
              <a:t>Тестовое окружение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227763" y="2592388"/>
            <a:ext cx="2952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altLang="ru-RU"/>
              <a:t>Результаты тестирования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20725" y="2195513"/>
            <a:ext cx="1492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altLang="ru-RU"/>
              <a:t>Тест-дизайн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52388"/>
            <a:ext cx="8510588" cy="167798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Тестирование – это процесс проверки того что:</a:t>
            </a:r>
            <a:r>
              <a:rPr lang="ru-RU" altLang="ru-RU" sz="4000" b="1">
                <a:latin typeface="Georgia" pitchFamily="16" charset="0"/>
              </a:rPr>
              <a:t/>
            </a:r>
            <a:br>
              <a:rPr lang="ru-RU" altLang="ru-RU" sz="4000" b="1">
                <a:latin typeface="Georgia" pitchFamily="16" charset="0"/>
              </a:rPr>
            </a:br>
            <a:endParaRPr lang="ru-RU" altLang="ru-RU" sz="4000" b="1">
              <a:latin typeface="Georgia" pitchFamily="16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540750" cy="4422775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600">
                <a:latin typeface="Tahoma" pitchFamily="32" charset="0"/>
              </a:rPr>
              <a:t>Программное обеспечение удовлетворяет требованиям спецификации;</a:t>
            </a:r>
          </a:p>
          <a:p>
            <a:pPr marL="339725" indent="-339725">
              <a:spcBef>
                <a:spcPts val="700"/>
              </a:spcBef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600">
                <a:latin typeface="Tahoma" pitchFamily="32" charset="0"/>
              </a:rPr>
              <a:t>Обеспечивает ожидаемый результат;</a:t>
            </a:r>
          </a:p>
          <a:p>
            <a:pPr marL="339725" indent="-339725">
              <a:spcBef>
                <a:spcPts val="700"/>
              </a:spcBef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600">
                <a:latin typeface="Tahoma" pitchFamily="32" charset="0"/>
              </a:rPr>
              <a:t>Удовлетворяет требованиям заказчика;</a:t>
            </a:r>
          </a:p>
          <a:p>
            <a:pPr marL="339725" indent="-339725">
              <a:spcBef>
                <a:spcPts val="700"/>
              </a:spcBef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600">
                <a:latin typeface="Tahoma" pitchFamily="32" charset="0"/>
              </a:rPr>
              <a:t>Удовлетворяет потребностям целевой аудитории.</a:t>
            </a:r>
          </a:p>
          <a:p>
            <a:pPr marL="339725" indent="-339725">
              <a:spcBef>
                <a:spcPts val="700"/>
              </a:spcBef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600">
                <a:latin typeface="Tahoma" pitchFamily="32" charset="0"/>
              </a:rPr>
              <a:t>Может быть воспроизведено снова и снова с теми же самыми характеристиками.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1058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Цели тестирования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Поиск дефектов.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Получение информации о качестве программного продукта</a:t>
            </a:r>
            <a:r>
              <a:rPr lang="ru-RU" altLang="ru-R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.</a:t>
            </a:r>
            <a:endParaRPr lang="en-US" alt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itchFamily="32" charset="0"/>
            </a:endParaRP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Получение информации для принятия решения.</a:t>
            </a:r>
          </a:p>
          <a:p>
            <a:pPr>
              <a:spcBef>
                <a:spcPts val="800"/>
              </a:spcBef>
              <a:buClr>
                <a:srgbClr val="FFCC00"/>
              </a:buClr>
              <a:buFont typeface="Wingdings" charset="2"/>
              <a:buChar char=""/>
            </a:pPr>
            <a:r>
              <a:rPr lang="ru-RU" altLang="ru-R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Предотвращение </a:t>
            </a:r>
            <a:r>
              <a:rPr lang="ru-RU" alt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дефектов</a:t>
            </a:r>
            <a:r>
              <a:rPr lang="ru-RU" altLang="ru-R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2" charset="0"/>
              </a:rPr>
              <a:t>.</a:t>
            </a:r>
            <a:endParaRPr lang="ru-RU" altLang="ru-RU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228600"/>
            <a:ext cx="8510588" cy="13255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Дефект, баг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540750" cy="4422775"/>
          </a:xfrm>
          <a:ln/>
        </p:spPr>
        <p:txBody>
          <a:bodyPr/>
          <a:lstStyle/>
          <a:p>
            <a:pPr marL="339725" indent="-339725">
              <a:buClr>
                <a:srgbClr val="FFCC00"/>
              </a:buClr>
              <a:buFont typeface="Wingdings" charset="2"/>
              <a:buChar char="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ru-RU" altLang="ru-RU" sz="2800">
                <a:latin typeface="Tahoma" pitchFamily="32" charset="0"/>
              </a:rPr>
              <a:t>Ошибка в ПО или системе, приводящая к некорректному или не ожидаемому результату.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74625"/>
            <a:ext cx="85090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b="1" dirty="0">
                <a:latin typeface="Georgia" pitchFamily="16" charset="0"/>
              </a:rPr>
              <a:t>Жизненный цикл ПО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539163" cy="4421188"/>
          </a:xfrm>
          <a:ln/>
        </p:spPr>
        <p:txBody>
          <a:bodyPr/>
          <a:lstStyle/>
          <a:p>
            <a:endParaRPr lang="ru-RU" dirty="0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2339975" y="2016125"/>
            <a:ext cx="4103688" cy="431800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ru-RU" altLang="ru-RU" dirty="0"/>
              <a:t>Составление и анализ требований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2339975" y="2808288"/>
            <a:ext cx="4103688" cy="431800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ru-RU" altLang="ru-RU"/>
              <a:t>Разработка архитектуры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2339975" y="3636963"/>
            <a:ext cx="4103688" cy="431800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ru-RU" altLang="ru-RU" dirty="0"/>
              <a:t>Разработка приложения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339975" y="4429125"/>
            <a:ext cx="4103688" cy="431800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ru-RU" altLang="ru-RU"/>
              <a:t>Тестирование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2339975" y="5219700"/>
            <a:ext cx="4103688" cy="431800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ru-RU" altLang="ru-RU" dirty="0"/>
              <a:t>Передача в эксплуатацию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4392613" y="1676400"/>
            <a:ext cx="144462" cy="339725"/>
          </a:xfrm>
          <a:prstGeom prst="downArrow">
            <a:avLst>
              <a:gd name="adj1" fmla="val 50000"/>
              <a:gd name="adj2" fmla="val 5879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4392613" y="2468563"/>
            <a:ext cx="144462" cy="339725"/>
          </a:xfrm>
          <a:prstGeom prst="downArrow">
            <a:avLst>
              <a:gd name="adj1" fmla="val 50000"/>
              <a:gd name="adj2" fmla="val 5879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4392613" y="3260725"/>
            <a:ext cx="144462" cy="339725"/>
          </a:xfrm>
          <a:prstGeom prst="downArrow">
            <a:avLst>
              <a:gd name="adj1" fmla="val 50000"/>
              <a:gd name="adj2" fmla="val 5879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4392613" y="4087813"/>
            <a:ext cx="144462" cy="339725"/>
          </a:xfrm>
          <a:prstGeom prst="downArrow">
            <a:avLst>
              <a:gd name="adj1" fmla="val 50000"/>
              <a:gd name="adj2" fmla="val 5879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4392613" y="4879975"/>
            <a:ext cx="144462" cy="339725"/>
          </a:xfrm>
          <a:prstGeom prst="downArrow">
            <a:avLst>
              <a:gd name="adj1" fmla="val 50000"/>
              <a:gd name="adj2" fmla="val 5879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112713"/>
            <a:ext cx="8510588" cy="15557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>
                <a:latin typeface="Georgia" pitchFamily="16" charset="0"/>
              </a:rPr>
              <a:t>Стоимость исправления дефектов, заложенных на различных этапах разработки ПО</a:t>
            </a:r>
          </a:p>
        </p:txBody>
      </p:sp>
      <p:graphicFrame>
        <p:nvGraphicFramePr>
          <p:cNvPr id="112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73627"/>
              </p:ext>
            </p:extLst>
          </p:nvPr>
        </p:nvGraphicFramePr>
        <p:xfrm>
          <a:off x="215900" y="1871663"/>
          <a:ext cx="8783638" cy="4537076"/>
        </p:xfrm>
        <a:graphic>
          <a:graphicData uri="http://schemas.openxmlformats.org/drawingml/2006/table">
            <a:tbl>
              <a:tblPr/>
              <a:tblGrid>
                <a:gridCol w="1419225"/>
                <a:gridCol w="1225550"/>
                <a:gridCol w="1146175"/>
                <a:gridCol w="1208088"/>
                <a:gridCol w="1150937"/>
                <a:gridCol w="1327150"/>
                <a:gridCol w="1306513"/>
              </a:tblGrid>
              <a:tr h="652463">
                <a:tc rowSpan="2" gridSpan="2"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Рост стоимости исправления дефекта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Момент обнаружения дефекта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4780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Требования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Архитектура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Разработка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Тестирование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Эксплуатация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 rowSpan="3"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Момент появления дефекта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Требования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3x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5x-10x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10x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10x-100x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5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Архитектура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87516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10x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15x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25x-100x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Разработка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87516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87516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10x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2" charset="0"/>
                          <a:cs typeface="Arial" charset="0"/>
                        </a:rPr>
                        <a:t>10x-25x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862</Words>
  <Application>Microsoft Office PowerPoint</Application>
  <PresentationFormat>Экран (4:3)</PresentationFormat>
  <Paragraphs>245</Paragraphs>
  <Slides>29</Slides>
  <Notes>28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Введение в тестирование программного обеспечения</vt:lpstr>
      <vt:lpstr>Что такое тестирование программного продукта?</vt:lpstr>
      <vt:lpstr>Пирамида обеспечения качества</vt:lpstr>
      <vt:lpstr>Модель тестирования ПО</vt:lpstr>
      <vt:lpstr>Тестирование – это процесс проверки того что: </vt:lpstr>
      <vt:lpstr>Цели тестирования</vt:lpstr>
      <vt:lpstr>Дефект, баг</vt:lpstr>
      <vt:lpstr>Жизненный цикл ПО</vt:lpstr>
      <vt:lpstr>Стоимость исправления дефектов, заложенных на различных этапах разработки ПО</vt:lpstr>
      <vt:lpstr>Уровни тестирования</vt:lpstr>
      <vt:lpstr>Компонентное (unit) тестирование</vt:lpstr>
      <vt:lpstr>Интеграционное тестирование</vt:lpstr>
      <vt:lpstr>Системное тестирование</vt:lpstr>
      <vt:lpstr>Приёмо - сдаточное тестирование</vt:lpstr>
      <vt:lpstr>Формы приемо - сдаточного тестирования</vt:lpstr>
      <vt:lpstr>Типы тестирования</vt:lpstr>
      <vt:lpstr>Модель качества ISO-9126</vt:lpstr>
      <vt:lpstr>Семь принципов тестирования</vt:lpstr>
      <vt:lpstr>Основные активности в тестировании</vt:lpstr>
      <vt:lpstr>Тест дизайн – это фаза тестирования на которой создаются тестовые сценарии в соответствии с планом тестирования с определенными ранее критериями качества и целями тестирования.</vt:lpstr>
      <vt:lpstr>Фазы составления тестовой документации на различных этапах разработки  ПО.</vt:lpstr>
      <vt:lpstr>Основные тестовые артефакты</vt:lpstr>
      <vt:lpstr>Взаимосвязь между тестовой документацией в процессе тестирования</vt:lpstr>
      <vt:lpstr>Основные элементы тесткейса</vt:lpstr>
      <vt:lpstr>Структура содержимого тесткейса согласно IEEE-829</vt:lpstr>
      <vt:lpstr>Техники тест-дизайна при тестировании по методу черного ящика</vt:lpstr>
      <vt:lpstr>Выделение классов эквивалентности</vt:lpstr>
      <vt:lpstr>Техника использования таблицы решений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тестирование</dc:title>
  <dc:creator>Konstantin</dc:creator>
  <cp:lastModifiedBy>Konstantin Firsanov</cp:lastModifiedBy>
  <cp:revision>33</cp:revision>
  <cp:lastPrinted>1601-01-01T00:00:00Z</cp:lastPrinted>
  <dcterms:created xsi:type="dcterms:W3CDTF">2013-07-07T18:15:39Z</dcterms:created>
  <dcterms:modified xsi:type="dcterms:W3CDTF">2014-10-15T09:28:26Z</dcterms:modified>
</cp:coreProperties>
</file>