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2" r:id="rId5"/>
    <p:sldId id="289" r:id="rId6"/>
    <p:sldId id="276" r:id="rId7"/>
    <p:sldId id="260" r:id="rId8"/>
    <p:sldId id="287" r:id="rId9"/>
    <p:sldId id="269" r:id="rId10"/>
    <p:sldId id="277" r:id="rId11"/>
    <p:sldId id="265" r:id="rId12"/>
    <p:sldId id="282" r:id="rId13"/>
    <p:sldId id="284" r:id="rId14"/>
    <p:sldId id="271" r:id="rId15"/>
    <p:sldId id="274" r:id="rId16"/>
    <p:sldId id="275" r:id="rId17"/>
    <p:sldId id="281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290"/>
    <a:srgbClr val="CF7977"/>
    <a:srgbClr val="FFFF00"/>
    <a:srgbClr val="EFC808"/>
    <a:srgbClr val="BE4B48"/>
    <a:srgbClr val="000000"/>
    <a:srgbClr val="90149E"/>
    <a:srgbClr val="751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9" autoAdjust="0"/>
  </p:normalViewPr>
  <p:slideViewPr>
    <p:cSldViewPr snapToGrid="0" snapToObjects="1">
      <p:cViewPr varScale="1">
        <p:scale>
          <a:sx n="59" d="100"/>
          <a:sy n="59" d="100"/>
        </p:scale>
        <p:origin x="17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D2DC4-952B-8A4D-9975-256EEEC0CB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8C7-CD71-4146-88D5-6D7AE43E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7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7969-81C9-2D4C-BD14-DB772E23EC6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2337B-982B-FF4E-A727-A20F20FD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2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9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7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6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9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2337B-982B-FF4E-A727-A20F20FD5D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3EB3D-5E10-C341-ADD6-3CFA596C74D9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2D13D7-2782-9841-8840-29D4C2C4CA59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DA509-7A49-DF46-8B1A-E5A693A91487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972"/>
            <a:ext cx="8229600" cy="498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559C87-F5B5-C740-8AE7-BE0CA5B1D6AE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3A63F-31DE-EE47-82DC-2029431FE843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5476A2-8E1B-294E-BF54-DE79BCE4D632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C682F9-A52A-A847-80EE-9CDC14073494}" type="datetime1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BD79CD-BBF0-314C-BD44-53B0349F040F}" type="datetime1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A107B-E4B1-A24F-A4A3-F3F45D08C58A}" type="datetime1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C2E4F8-6A54-E042-8EDA-4C24DBBFD3C0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F98EA-5FD7-7540-9DDA-B7A59D6119B7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CA10-5137-2546-8ADD-8EB53E53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gif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627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Tissue-specific </a:t>
            </a:r>
            <a:r>
              <a:rPr lang="en-US" sz="3200" b="1" dirty="0" err="1" smtClean="0"/>
              <a:t>transcriptome</a:t>
            </a:r>
            <a:r>
              <a:rPr lang="en-US" sz="3200" b="1" dirty="0" smtClean="0"/>
              <a:t>-wide networks reflect joint regulation of </a:t>
            </a:r>
            <a:br>
              <a:rPr lang="en-US" sz="3200" b="1" dirty="0" smtClean="0"/>
            </a:br>
            <a:r>
              <a:rPr lang="en-US" sz="3200" b="1" dirty="0" smtClean="0"/>
              <a:t>alternative splicing and gene expression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9111"/>
            <a:ext cx="6400800" cy="27022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Ashis </a:t>
            </a:r>
            <a:r>
              <a:rPr lang="en-US" sz="2000" b="1" dirty="0" err="1" smtClean="0"/>
              <a:t>Saha</a:t>
            </a:r>
            <a:r>
              <a:rPr lang="en-US" sz="2000" b="1" baseline="30000" dirty="0" smtClean="0"/>
              <a:t>+</a:t>
            </a:r>
            <a:r>
              <a:rPr lang="en-US" sz="2000" dirty="0" smtClean="0"/>
              <a:t>, </a:t>
            </a:r>
            <a:r>
              <a:rPr lang="en-US" sz="2000" dirty="0" err="1"/>
              <a:t>Yungil</a:t>
            </a:r>
            <a:r>
              <a:rPr lang="en-US" sz="2000" dirty="0"/>
              <a:t> Kim, David Knowles, Sara </a:t>
            </a:r>
            <a:r>
              <a:rPr lang="en-US" sz="2000" dirty="0" err="1" smtClean="0"/>
              <a:t>Mostafavi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 err="1"/>
              <a:t>GTEx</a:t>
            </a:r>
            <a:r>
              <a:rPr lang="en-US" sz="2000" dirty="0"/>
              <a:t> </a:t>
            </a:r>
            <a:r>
              <a:rPr lang="en-US" sz="2000" dirty="0" smtClean="0"/>
              <a:t>Consortium, </a:t>
            </a:r>
            <a:r>
              <a:rPr lang="en-US" sz="2000" dirty="0"/>
              <a:t>Alexis Battle</a:t>
            </a:r>
          </a:p>
          <a:p>
            <a:endParaRPr lang="en-US" sz="24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000" baseline="30000" dirty="0" smtClean="0"/>
              <a:t>*</a:t>
            </a:r>
            <a:r>
              <a:rPr lang="en-US" sz="2000" dirty="0" smtClean="0"/>
              <a:t>Dept. of Computer Science, Johns Hopkins University, USA. ashis@jhu.edu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stCxn id="6" idx="1"/>
            <a:endCxn id="7" idx="3"/>
          </p:cNvCxnSpPr>
          <p:nvPr/>
        </p:nvCxnSpPr>
        <p:spPr>
          <a:xfrm flipH="1" flipV="1">
            <a:off x="6001517" y="1639015"/>
            <a:ext cx="584671" cy="18901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8" idx="2"/>
          </p:cNvCxnSpPr>
          <p:nvPr/>
        </p:nvCxnSpPr>
        <p:spPr>
          <a:xfrm flipH="1" flipV="1">
            <a:off x="6500929" y="1367335"/>
            <a:ext cx="291092" cy="416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9" idx="2"/>
          </p:cNvCxnSpPr>
          <p:nvPr/>
        </p:nvCxnSpPr>
        <p:spPr>
          <a:xfrm flipV="1">
            <a:off x="6997853" y="1402845"/>
            <a:ext cx="692706" cy="4251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10" idx="1"/>
          </p:cNvCxnSpPr>
          <p:nvPr/>
        </p:nvCxnSpPr>
        <p:spPr>
          <a:xfrm>
            <a:off x="7083112" y="1934498"/>
            <a:ext cx="768382" cy="6955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1"/>
            <a:endCxn id="27" idx="6"/>
          </p:cNvCxnSpPr>
          <p:nvPr/>
        </p:nvCxnSpPr>
        <p:spPr>
          <a:xfrm flipH="1" flipV="1">
            <a:off x="1091604" y="1641611"/>
            <a:ext cx="513072" cy="22119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0"/>
            <a:endCxn id="28" idx="4"/>
          </p:cNvCxnSpPr>
          <p:nvPr/>
        </p:nvCxnSpPr>
        <p:spPr>
          <a:xfrm flipH="1" flipV="1">
            <a:off x="1810508" y="1402704"/>
            <a:ext cx="1" cy="4159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7"/>
            <a:endCxn id="29" idx="3"/>
          </p:cNvCxnSpPr>
          <p:nvPr/>
        </p:nvCxnSpPr>
        <p:spPr>
          <a:xfrm flipV="1">
            <a:off x="2016341" y="1474230"/>
            <a:ext cx="615337" cy="3885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6"/>
            <a:endCxn id="30" idx="2"/>
          </p:cNvCxnSpPr>
          <p:nvPr/>
        </p:nvCxnSpPr>
        <p:spPr>
          <a:xfrm>
            <a:off x="2101600" y="1969277"/>
            <a:ext cx="698412" cy="3737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4"/>
            <a:endCxn id="31" idx="7"/>
          </p:cNvCxnSpPr>
          <p:nvPr/>
        </p:nvCxnSpPr>
        <p:spPr>
          <a:xfrm flipH="1">
            <a:off x="1451072" y="2119852"/>
            <a:ext cx="359437" cy="3095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7" idx="1"/>
            <a:endCxn id="65" idx="3"/>
          </p:cNvCxnSpPr>
          <p:nvPr/>
        </p:nvCxnSpPr>
        <p:spPr>
          <a:xfrm flipH="1" flipV="1">
            <a:off x="6031085" y="4391817"/>
            <a:ext cx="575509" cy="3003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7" idx="0"/>
            <a:endCxn id="66" idx="2"/>
          </p:cNvCxnSpPr>
          <p:nvPr/>
        </p:nvCxnSpPr>
        <p:spPr>
          <a:xfrm flipH="1" flipV="1">
            <a:off x="6530497" y="4120137"/>
            <a:ext cx="321706" cy="4240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7" idx="0"/>
            <a:endCxn id="67" idx="2"/>
          </p:cNvCxnSpPr>
          <p:nvPr/>
        </p:nvCxnSpPr>
        <p:spPr>
          <a:xfrm flipV="1">
            <a:off x="6852203" y="4155647"/>
            <a:ext cx="867924" cy="3885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7" idx="3"/>
            <a:endCxn id="68" idx="1"/>
          </p:cNvCxnSpPr>
          <p:nvPr/>
        </p:nvCxnSpPr>
        <p:spPr>
          <a:xfrm>
            <a:off x="7097811" y="4692202"/>
            <a:ext cx="783251" cy="646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7" idx="2"/>
            <a:endCxn id="69" idx="0"/>
          </p:cNvCxnSpPr>
          <p:nvPr/>
        </p:nvCxnSpPr>
        <p:spPr>
          <a:xfrm flipH="1">
            <a:off x="6489552" y="4840181"/>
            <a:ext cx="362651" cy="3251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8" idx="1"/>
            <a:endCxn id="76" idx="6"/>
          </p:cNvCxnSpPr>
          <p:nvPr/>
        </p:nvCxnSpPr>
        <p:spPr>
          <a:xfrm flipH="1" flipV="1">
            <a:off x="1134820" y="4394413"/>
            <a:ext cx="503910" cy="3366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8" idx="0"/>
            <a:endCxn id="77" idx="4"/>
          </p:cNvCxnSpPr>
          <p:nvPr/>
        </p:nvCxnSpPr>
        <p:spPr>
          <a:xfrm flipH="1" flipV="1">
            <a:off x="1853724" y="4155506"/>
            <a:ext cx="30615" cy="42762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8" idx="3"/>
            <a:endCxn id="78" idx="3"/>
          </p:cNvCxnSpPr>
          <p:nvPr/>
        </p:nvCxnSpPr>
        <p:spPr>
          <a:xfrm flipV="1">
            <a:off x="2129947" y="4227032"/>
            <a:ext cx="544947" cy="5040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8" idx="3"/>
            <a:endCxn id="79" idx="2"/>
          </p:cNvCxnSpPr>
          <p:nvPr/>
        </p:nvCxnSpPr>
        <p:spPr>
          <a:xfrm>
            <a:off x="2129947" y="4731112"/>
            <a:ext cx="713281" cy="2834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8" idx="2"/>
            <a:endCxn id="80" idx="7"/>
          </p:cNvCxnSpPr>
          <p:nvPr/>
        </p:nvCxnSpPr>
        <p:spPr>
          <a:xfrm flipH="1">
            <a:off x="1494288" y="4879091"/>
            <a:ext cx="390051" cy="3030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11" idx="0"/>
          </p:cNvCxnSpPr>
          <p:nvPr/>
        </p:nvCxnSpPr>
        <p:spPr>
          <a:xfrm flipH="1">
            <a:off x="6459984" y="2085073"/>
            <a:ext cx="332037" cy="3274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Hubs as candidate regulators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00929" y="1783923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10300" y="1491036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2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55320" y="1071377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b="1" baseline="30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44950" y="1106887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4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51494" y="1856077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5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2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4375" y="2412535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6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19417" y="1818702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509421" y="1491036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519416" y="1101554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46419" y="1217182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00012" y="1856077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54148" y="2385275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6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39868" y="4243838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2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284888" y="3824179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b="1" baseline="30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74518" y="3859689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4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881062" y="4608879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5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2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243943" y="5165337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6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52637" y="4243838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1562632" y="3854356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589635" y="3969984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843228" y="4608879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97364" y="5138077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6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606594" y="4544223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638730" y="4583133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7200" y="2876944"/>
            <a:ext cx="339952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Hub TE with </a:t>
            </a:r>
            <a:r>
              <a:rPr lang="en-US" dirty="0"/>
              <a:t>TE</a:t>
            </a:r>
            <a:r>
              <a:rPr lang="en-US" dirty="0" smtClean="0"/>
              <a:t> neighbors (</a:t>
            </a:r>
            <a:r>
              <a:rPr lang="en-US" dirty="0" smtClean="0">
                <a:solidFill>
                  <a:srgbClr val="0070C0"/>
                </a:solidFill>
              </a:rPr>
              <a:t>TE- TE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Transcription Regulator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437993" y="2803295"/>
            <a:ext cx="326326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Hub </a:t>
            </a:r>
            <a:r>
              <a:rPr lang="en-US" dirty="0"/>
              <a:t>TE</a:t>
            </a:r>
            <a:r>
              <a:rPr lang="en-US" dirty="0" smtClean="0"/>
              <a:t> with </a:t>
            </a:r>
            <a:r>
              <a:rPr lang="en-US" dirty="0"/>
              <a:t>IR</a:t>
            </a:r>
            <a:r>
              <a:rPr lang="en-US" dirty="0" smtClean="0"/>
              <a:t> neighbors (</a:t>
            </a:r>
            <a:r>
              <a:rPr lang="en-US" dirty="0">
                <a:solidFill>
                  <a:srgbClr val="0070C0"/>
                </a:solidFill>
              </a:rPr>
              <a:t>TE- </a:t>
            </a:r>
            <a:r>
              <a:rPr lang="en-US" dirty="0" smtClean="0">
                <a:solidFill>
                  <a:srgbClr val="C00000"/>
                </a:solidFill>
              </a:rPr>
              <a:t>IR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Alternative Splicing Regulator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03380" y="5625401"/>
            <a:ext cx="390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Hub IR with </a:t>
            </a:r>
            <a:r>
              <a:rPr lang="en-US" dirty="0"/>
              <a:t>TE</a:t>
            </a:r>
            <a:r>
              <a:rPr lang="en-US" dirty="0" smtClean="0"/>
              <a:t> neighbors (</a:t>
            </a:r>
            <a:r>
              <a:rPr lang="en-US" dirty="0" smtClean="0">
                <a:solidFill>
                  <a:srgbClr val="C00000"/>
                </a:solidFill>
              </a:rPr>
              <a:t>IR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70C0"/>
                </a:solidFill>
              </a:rPr>
              <a:t>TE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Isoform-specific Transcription Regulator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37993" y="5668585"/>
            <a:ext cx="340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Hub </a:t>
            </a:r>
            <a:r>
              <a:rPr lang="en-US" dirty="0"/>
              <a:t>IR</a:t>
            </a:r>
            <a:r>
              <a:rPr lang="en-US" dirty="0" smtClean="0"/>
              <a:t> with </a:t>
            </a:r>
            <a:r>
              <a:rPr lang="en-US" dirty="0"/>
              <a:t>IR</a:t>
            </a:r>
            <a:r>
              <a:rPr lang="en-US" dirty="0" smtClean="0"/>
              <a:t> neighbors (</a:t>
            </a:r>
            <a:r>
              <a:rPr lang="en-US" dirty="0" smtClean="0">
                <a:solidFill>
                  <a:srgbClr val="C00000"/>
                </a:solidFill>
              </a:rPr>
              <a:t>IR-IR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Isoform-specific Splicing Regulator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RNA-binding proteins as TWN hubs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22" y="1042787"/>
            <a:ext cx="5918171" cy="502371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Bind to RNAs to form ribonucleoprotein complexes.</a:t>
            </a:r>
          </a:p>
          <a:p>
            <a:pPr>
              <a:buFontTx/>
              <a:buChar char="-"/>
            </a:pPr>
            <a:r>
              <a:rPr lang="en-US" sz="2400" dirty="0" smtClean="0"/>
              <a:t>Many known to regulate alternative splicing.</a:t>
            </a:r>
          </a:p>
          <a:p>
            <a:pPr>
              <a:buFontTx/>
              <a:buChar char="-"/>
            </a:pPr>
            <a:r>
              <a:rPr lang="en-US" sz="2400" dirty="0" smtClean="0"/>
              <a:t>Ex: NOVA-1 regulates splicing of GLRA2</a:t>
            </a:r>
            <a:r>
              <a:rPr lang="en-US" sz="2400" dirty="0"/>
              <a:t>, </a:t>
            </a:r>
            <a:r>
              <a:rPr lang="en-US" sz="2400" dirty="0" smtClean="0"/>
              <a:t>GABRA1*.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Expect TE-IR hubs to be regulator of alternative splicing.</a:t>
            </a:r>
          </a:p>
          <a:p>
            <a:pPr>
              <a:buFontTx/>
              <a:buChar char="-"/>
            </a:pPr>
            <a:r>
              <a:rPr lang="en-US" sz="2400" dirty="0" smtClean="0"/>
              <a:t>Collected genes annotated with ‘</a:t>
            </a:r>
            <a:r>
              <a:rPr lang="en-US" sz="2400" dirty="0" err="1" smtClean="0"/>
              <a:t>Rna</a:t>
            </a:r>
            <a:r>
              <a:rPr lang="en-US" sz="2400" dirty="0" smtClean="0"/>
              <a:t> Binding’ from AMIGO.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nb-NO" dirty="0"/>
              <a:t>Kirk B Jensen et al. Neuron (2000) </a:t>
            </a:r>
            <a:r>
              <a:rPr lang="nb-NO" dirty="0" smtClean="0"/>
              <a:t> </a:t>
            </a:r>
            <a:r>
              <a:rPr lang="en-US" baseline="30000" dirty="0" smtClean="0"/>
              <a:t>+</a:t>
            </a:r>
            <a:r>
              <a:rPr lang="en-US" dirty="0" smtClean="0"/>
              <a:t> Hubs defined to have minimum 4 neighbors.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/>
          <p:cNvCxnSpPr>
            <a:stCxn id="14" idx="1"/>
            <a:endCxn id="15" idx="3"/>
          </p:cNvCxnSpPr>
          <p:nvPr/>
        </p:nvCxnSpPr>
        <p:spPr>
          <a:xfrm flipH="1" flipV="1">
            <a:off x="776364" y="3141245"/>
            <a:ext cx="454041" cy="1563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0"/>
            <a:endCxn id="16" idx="2"/>
          </p:cNvCxnSpPr>
          <p:nvPr/>
        </p:nvCxnSpPr>
        <p:spPr>
          <a:xfrm flipH="1" flipV="1">
            <a:off x="1145146" y="2836907"/>
            <a:ext cx="291092" cy="416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7"/>
          </p:cNvCxnSpPr>
          <p:nvPr/>
        </p:nvCxnSpPr>
        <p:spPr>
          <a:xfrm flipV="1">
            <a:off x="1642070" y="2839759"/>
            <a:ext cx="415115" cy="45783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6"/>
            <a:endCxn id="18" idx="1"/>
          </p:cNvCxnSpPr>
          <p:nvPr/>
        </p:nvCxnSpPr>
        <p:spPr>
          <a:xfrm>
            <a:off x="1727329" y="3404070"/>
            <a:ext cx="343838" cy="5322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4" idx="4"/>
            <a:endCxn id="19" idx="0"/>
          </p:cNvCxnSpPr>
          <p:nvPr/>
        </p:nvCxnSpPr>
        <p:spPr>
          <a:xfrm flipH="1">
            <a:off x="1104201" y="3554645"/>
            <a:ext cx="332037" cy="3274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45146" y="3253495"/>
            <a:ext cx="582183" cy="301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5147" y="2993266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2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37" y="2540949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b="1" baseline="30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11576" y="2576459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4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71167" y="3309320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>
                <a:solidFill>
                  <a:srgbClr val="000000"/>
                </a:solidFill>
              </a:rPr>
              <a:t>5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2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8592" y="3882107"/>
            <a:ext cx="491217" cy="295958"/>
          </a:xfrm>
          <a:prstGeom prst="roundRect">
            <a:avLst/>
          </a:prstGeom>
          <a:solidFill>
            <a:srgbClr val="D892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IR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6</a:t>
            </a:r>
            <a:r>
              <a:rPr lang="en-US" sz="1200" b="1" baseline="30000" dirty="0" smtClean="0">
                <a:solidFill>
                  <a:srgbClr val="000000"/>
                </a:solidFill>
              </a:rPr>
              <a:t>1</a:t>
            </a:r>
            <a:endParaRPr lang="en-US" sz="12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RBP enrichment across </a:t>
            </a:r>
            <a:r>
              <a:rPr lang="en-US" sz="3200" dirty="0" err="1" smtClean="0"/>
              <a:t>GTEx</a:t>
            </a:r>
            <a:r>
              <a:rPr lang="en-US" sz="3200" dirty="0" smtClean="0"/>
              <a:t> tissues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88" y="1694505"/>
            <a:ext cx="4323143" cy="36026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076214"/>
            <a:ext cx="7191655" cy="645261"/>
          </a:xfrm>
        </p:spPr>
        <p:txBody>
          <a:bodyPr/>
          <a:lstStyle/>
          <a:p>
            <a:r>
              <a:rPr lang="en-US" dirty="0" smtClean="0"/>
              <a:t>* </a:t>
            </a:r>
            <a:r>
              <a:rPr lang="en-US" dirty="0"/>
              <a:t>Fisher’s exact test used to calculate enrichment</a:t>
            </a:r>
          </a:p>
          <a:p>
            <a:r>
              <a:rPr lang="en-US" dirty="0" smtClean="0"/>
              <a:t>** Hubs have min 4 neighbors </a:t>
            </a:r>
          </a:p>
          <a:p>
            <a:r>
              <a:rPr lang="en-US" dirty="0" smtClean="0"/>
              <a:t>*** Built simple correlation-based network, and hubs have min 10 neighbors.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6981" y="5535226"/>
            <a:ext cx="26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Dataset: 2.5k TE, 2.5k IR</a:t>
            </a:r>
            <a:r>
              <a:rPr lang="en-US" b="1" baseline="30000" dirty="0" smtClean="0"/>
              <a:t>**</a:t>
            </a:r>
            <a:endParaRPr lang="en-US" b="1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6" y="1655739"/>
            <a:ext cx="4369663" cy="3641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9574" y="5535226"/>
            <a:ext cx="25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Dataset: 10k TE, 10k IR</a:t>
            </a:r>
            <a:r>
              <a:rPr lang="en-US" b="1" baseline="30000" dirty="0" smtClean="0"/>
              <a:t>***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8462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Tissue-specificity of TWN hubs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31" y="1082559"/>
            <a:ext cx="7624436" cy="57183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48375"/>
            <a:ext cx="5562600" cy="365125"/>
          </a:xfrm>
        </p:spPr>
        <p:txBody>
          <a:bodyPr/>
          <a:lstStyle/>
          <a:p>
            <a:r>
              <a:rPr lang="en-US" dirty="0" smtClean="0"/>
              <a:t>* Selected 500 top hubs based on number of neighbors.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2158" y="2171703"/>
            <a:ext cx="574913" cy="52251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775" y="2338978"/>
            <a:ext cx="1730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TE-IR hubs </a:t>
            </a:r>
          </a:p>
          <a:p>
            <a:r>
              <a:rPr lang="en-US" sz="2400" dirty="0" smtClean="0"/>
              <a:t>across </a:t>
            </a:r>
          </a:p>
          <a:p>
            <a:r>
              <a:rPr lang="en-US" sz="2400" dirty="0" err="1" smtClean="0"/>
              <a:t>GTEx</a:t>
            </a:r>
            <a:r>
              <a:rPr lang="en-US" sz="2400" dirty="0" smtClean="0"/>
              <a:t> tissues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Tissue-specificity of TWN hubs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47" y="1038200"/>
            <a:ext cx="3866802" cy="2900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8" y="1061254"/>
            <a:ext cx="3866802" cy="2900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6" y="3821954"/>
            <a:ext cx="3866802" cy="2900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39" y="3845007"/>
            <a:ext cx="3866802" cy="2900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065" y="176661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TE-TE</a:t>
            </a:r>
            <a:br>
              <a:rPr lang="en-US" dirty="0" smtClean="0"/>
            </a:br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65257" y="176661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TE-IR</a:t>
            </a:r>
            <a:br>
              <a:rPr lang="en-US" dirty="0" smtClean="0"/>
            </a:br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5256" y="4653413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IR-IR</a:t>
            </a:r>
            <a:br>
              <a:rPr lang="en-US" dirty="0" smtClean="0"/>
            </a:br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1348" y="4682349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IR-TE</a:t>
            </a:r>
            <a:br>
              <a:rPr lang="en-US" dirty="0" smtClean="0"/>
            </a:br>
            <a:r>
              <a:rPr lang="en-US" dirty="0" smtClean="0"/>
              <a:t>Hubs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9299" y="274638"/>
            <a:ext cx="8659039" cy="6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regulator shared across tissues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64" y="955515"/>
            <a:ext cx="3576774" cy="268258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877590"/>
            <a:ext cx="7658100" cy="928540"/>
          </a:xfrm>
        </p:spPr>
        <p:txBody>
          <a:bodyPr/>
          <a:lstStyle/>
          <a:p>
            <a:r>
              <a:rPr lang="en-US" dirty="0" smtClean="0"/>
              <a:t>* Interaction from STRING                          ** </a:t>
            </a:r>
            <a:r>
              <a:rPr lang="en-US" dirty="0" err="1" smtClean="0"/>
              <a:t>Hjelm</a:t>
            </a:r>
            <a:r>
              <a:rPr lang="en-US" dirty="0" smtClean="0"/>
              <a:t> B et al. Proteomics (20111),  </a:t>
            </a:r>
            <a:br>
              <a:rPr lang="en-US" dirty="0" smtClean="0"/>
            </a:br>
            <a:r>
              <a:rPr lang="en-US" dirty="0" smtClean="0"/>
              <a:t>*** </a:t>
            </a:r>
            <a:r>
              <a:rPr lang="en-US" dirty="0" err="1" smtClean="0"/>
              <a:t>Jonsson</a:t>
            </a:r>
            <a:r>
              <a:rPr lang="en-US" dirty="0" smtClean="0"/>
              <a:t> L et al. </a:t>
            </a:r>
            <a:r>
              <a:rPr lang="en-US" dirty="0" err="1" smtClean="0"/>
              <a:t>Diagn</a:t>
            </a:r>
            <a:r>
              <a:rPr lang="en-US" dirty="0" smtClean="0"/>
              <a:t> </a:t>
            </a:r>
            <a:r>
              <a:rPr lang="en-US" dirty="0" err="1" smtClean="0"/>
              <a:t>Patho</a:t>
            </a:r>
            <a:r>
              <a:rPr lang="en-US" dirty="0" smtClean="0"/>
              <a:t> (2011)   **** </a:t>
            </a:r>
            <a:r>
              <a:rPr lang="en-US" dirty="0" err="1" smtClean="0"/>
              <a:t>Boman</a:t>
            </a:r>
            <a:r>
              <a:rPr lang="en-US" dirty="0" smtClean="0"/>
              <a:t> K et al. BMC </a:t>
            </a:r>
            <a:r>
              <a:rPr lang="en-US" dirty="0" err="1" smtClean="0"/>
              <a:t>Uro</a:t>
            </a:r>
            <a:r>
              <a:rPr lang="en-US" dirty="0" smtClean="0"/>
              <a:t> (2013).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100541"/>
            <a:ext cx="4595618" cy="50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20 </a:t>
            </a:r>
            <a:r>
              <a:rPr lang="en-US" sz="2800" b="1" dirty="0"/>
              <a:t>out of 22</a:t>
            </a:r>
            <a:r>
              <a:rPr lang="en-US" sz="2800" dirty="0"/>
              <a:t> tissues have </a:t>
            </a:r>
            <a:r>
              <a:rPr lang="en-US" sz="2800" b="1" dirty="0"/>
              <a:t>RBM3</a:t>
            </a:r>
            <a:r>
              <a:rPr lang="en-US" sz="2800" dirty="0"/>
              <a:t> in top 500 TE-IR hubs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400" dirty="0" smtClean="0"/>
              <a:t>Known RNA-binding protein</a:t>
            </a:r>
            <a:endParaRPr lang="en-US" sz="2800" b="1" dirty="0" smtClean="0"/>
          </a:p>
          <a:p>
            <a:pPr lvl="1"/>
            <a:r>
              <a:rPr lang="en-US" sz="2400" dirty="0" smtClean="0"/>
              <a:t>Interacts with SNRPA, HNRNPK (components of spliceosome).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Associated diseases:</a:t>
            </a:r>
          </a:p>
          <a:p>
            <a:pPr lvl="2"/>
            <a:r>
              <a:rPr lang="en-US" sz="2000" dirty="0" smtClean="0"/>
              <a:t>Prostate cancer </a:t>
            </a:r>
            <a:r>
              <a:rPr lang="en-US" sz="2000" baseline="30000" dirty="0" smtClean="0"/>
              <a:t>**</a:t>
            </a:r>
          </a:p>
          <a:p>
            <a:pPr lvl="2"/>
            <a:r>
              <a:rPr lang="en-US" sz="2000" dirty="0" smtClean="0"/>
              <a:t>Colorectal cancer </a:t>
            </a:r>
            <a:r>
              <a:rPr lang="en-US" sz="2000" baseline="30000" dirty="0" smtClean="0"/>
              <a:t>***</a:t>
            </a:r>
          </a:p>
          <a:p>
            <a:pPr lvl="2"/>
            <a:r>
              <a:rPr lang="en-US" sz="2000" dirty="0" smtClean="0"/>
              <a:t>Bladder cancer </a:t>
            </a:r>
            <a:r>
              <a:rPr lang="en-US" sz="2000" baseline="30000" dirty="0" smtClean="0"/>
              <a:t>****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07231" y="1250364"/>
            <a:ext cx="3181675" cy="2611783"/>
            <a:chOff x="5307231" y="1550619"/>
            <a:chExt cx="3181675" cy="2611783"/>
          </a:xfrm>
        </p:grpSpPr>
        <p:sp>
          <p:nvSpPr>
            <p:cNvPr id="10" name="TextBox 9"/>
            <p:cNvSpPr txBox="1"/>
            <p:nvPr/>
          </p:nvSpPr>
          <p:spPr>
            <a:xfrm>
              <a:off x="6169672" y="3854625"/>
              <a:ext cx="2147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z-score (RBM3 expression)</a:t>
              </a:r>
              <a:endParaRPr 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618581" y="2476722"/>
              <a:ext cx="1685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z-score (MFSD10 IR)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199" y="1550619"/>
              <a:ext cx="1935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Artery-</a:t>
              </a:r>
              <a:r>
                <a:rPr lang="en-US" sz="1400" b="1" dirty="0" err="1" smtClean="0"/>
                <a:t>Tibial</a:t>
              </a:r>
              <a:endParaRPr lang="en-US" sz="1400" b="1" dirty="0"/>
            </a:p>
          </p:txBody>
        </p:sp>
      </p:grpSp>
      <p:pic>
        <p:nvPicPr>
          <p:cNvPr id="1028" name="Picture 4" descr="http://string-db.org/version_10/api/image/networkList?limit=0&amp;targetmode=proteins&amp;caller_identity=gene_cards&amp;network_flavor=evidence&amp;identifiers=9606.ENSP00000365946%0d%0a9606.ENSP00000243563%0d%0a9606.ENSP00000359645%0d%0a9606.ENSP00000365439%0d%0a9606.ENSP00000307155%0d%0a9606.ENSP00000303712%0d%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18" y="3805236"/>
            <a:ext cx="4476750" cy="2733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7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274638"/>
            <a:ext cx="8898338" cy="6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tissue-specific splicing regulator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356351"/>
            <a:ext cx="7102929" cy="346038"/>
          </a:xfrm>
        </p:spPr>
        <p:txBody>
          <a:bodyPr/>
          <a:lstStyle/>
          <a:p>
            <a:r>
              <a:rPr lang="en-US" dirty="0"/>
              <a:t>* V Garg et al. Nature (2003) ** http://pathcards.genecards.org/card/heart_development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44929" y="1214652"/>
            <a:ext cx="4954867" cy="491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Only </a:t>
            </a:r>
            <a:r>
              <a:rPr lang="en-US" sz="2800" b="1" dirty="0"/>
              <a:t>2 </a:t>
            </a:r>
            <a:r>
              <a:rPr lang="en-US" sz="2800" b="1" dirty="0" smtClean="0"/>
              <a:t>heart tissues </a:t>
            </a:r>
            <a:r>
              <a:rPr lang="en-US" sz="2800" dirty="0" smtClean="0"/>
              <a:t>(Heart - Left Ventricle, Heart- </a:t>
            </a:r>
            <a:r>
              <a:rPr lang="en-US" sz="2800" dirty="0"/>
              <a:t>Atrial </a:t>
            </a:r>
            <a:r>
              <a:rPr lang="en-US" sz="2800" dirty="0" smtClean="0"/>
              <a:t>Appendage) have </a:t>
            </a:r>
            <a:r>
              <a:rPr lang="en-US" sz="2800" b="1" dirty="0" smtClean="0"/>
              <a:t>GATA4</a:t>
            </a:r>
            <a:r>
              <a:rPr lang="en-US" sz="2800" dirty="0" smtClean="0"/>
              <a:t> in </a:t>
            </a:r>
            <a:r>
              <a:rPr lang="en-US" sz="2800" dirty="0"/>
              <a:t>top 500 </a:t>
            </a:r>
            <a:r>
              <a:rPr lang="en-US" sz="2800" dirty="0" smtClean="0"/>
              <a:t>TE-IR hubs.</a:t>
            </a:r>
          </a:p>
          <a:p>
            <a:endParaRPr lang="en-US" sz="2000" dirty="0" smtClean="0"/>
          </a:p>
          <a:p>
            <a:pPr lvl="1"/>
            <a:r>
              <a:rPr lang="en-US" sz="2400" dirty="0" smtClean="0"/>
              <a:t>Associated with heart disease</a:t>
            </a:r>
            <a:r>
              <a:rPr lang="en-US" sz="2400" baseline="30000" dirty="0" smtClean="0"/>
              <a:t>*</a:t>
            </a:r>
          </a:p>
          <a:p>
            <a:pPr lvl="2"/>
            <a:r>
              <a:rPr lang="en-US" sz="1800" dirty="0" smtClean="0"/>
              <a:t>Atrial </a:t>
            </a:r>
            <a:r>
              <a:rPr lang="en-US" sz="1800" dirty="0"/>
              <a:t>septal defect </a:t>
            </a:r>
            <a:r>
              <a:rPr lang="en-US" sz="1800" dirty="0" smtClean="0"/>
              <a:t>2</a:t>
            </a:r>
          </a:p>
          <a:p>
            <a:pPr lvl="2"/>
            <a:r>
              <a:rPr lang="en-US" sz="1800" dirty="0" smtClean="0"/>
              <a:t>Ventricular </a:t>
            </a:r>
            <a:r>
              <a:rPr lang="en-US" sz="1800" dirty="0"/>
              <a:t>septal defect </a:t>
            </a:r>
            <a:r>
              <a:rPr lang="en-US" sz="1800" dirty="0" smtClean="0"/>
              <a:t>1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Involved in ‘Heart Development’ pathway. </a:t>
            </a:r>
            <a:r>
              <a:rPr lang="en-US" sz="2400" baseline="30000" dirty="0" smtClean="0"/>
              <a:t>**</a:t>
            </a:r>
          </a:p>
        </p:txBody>
      </p:sp>
      <p:pic>
        <p:nvPicPr>
          <p:cNvPr id="14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64" y="955515"/>
            <a:ext cx="3576773" cy="2682580"/>
          </a:xfrm>
        </p:spPr>
      </p:pic>
      <p:grpSp>
        <p:nvGrpSpPr>
          <p:cNvPr id="15" name="Group 14"/>
          <p:cNvGrpSpPr/>
          <p:nvPr/>
        </p:nvGrpSpPr>
        <p:grpSpPr>
          <a:xfrm>
            <a:off x="5307231" y="1250364"/>
            <a:ext cx="3181675" cy="2611783"/>
            <a:chOff x="5307231" y="1550619"/>
            <a:chExt cx="3181675" cy="2611783"/>
          </a:xfrm>
        </p:grpSpPr>
        <p:sp>
          <p:nvSpPr>
            <p:cNvPr id="16" name="TextBox 15"/>
            <p:cNvSpPr txBox="1"/>
            <p:nvPr/>
          </p:nvSpPr>
          <p:spPr>
            <a:xfrm>
              <a:off x="6169672" y="3854625"/>
              <a:ext cx="2179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z-score (GATA4 expression)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62504" y="2476722"/>
              <a:ext cx="159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z-score (PFKFB2 IR)</a:t>
              </a:r>
              <a:endParaRPr 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199" y="1550619"/>
              <a:ext cx="1935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Heart – Left Ventricle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4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Gaussian Markov Random fields used to identify transcriptome-wide regulatory networks (TWNs)</a:t>
            </a:r>
          </a:p>
          <a:p>
            <a:endParaRPr lang="en-US" dirty="0" smtClean="0"/>
          </a:p>
          <a:p>
            <a:r>
              <a:rPr lang="en-US" dirty="0" smtClean="0"/>
              <a:t>TWNs show potential to find regulators of alternative splicing.</a:t>
            </a:r>
          </a:p>
          <a:p>
            <a:endParaRPr lang="en-US" dirty="0"/>
          </a:p>
          <a:p>
            <a:r>
              <a:rPr lang="en-US" dirty="0" smtClean="0"/>
              <a:t>TWNs applied to </a:t>
            </a:r>
            <a:r>
              <a:rPr lang="en-US" dirty="0" err="1" smtClean="0"/>
              <a:t>GTEx</a:t>
            </a:r>
            <a:r>
              <a:rPr lang="en-US" dirty="0" smtClean="0"/>
              <a:t> data reveal tissue-specific regulatory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NATIONAL INSTITUTE OF HEALT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33" y="3476496"/>
            <a:ext cx="1193719" cy="74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pbs.twimg.com/profile_images/489493119935590400/dPhpJJkp_400x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80" y="3457552"/>
            <a:ext cx="1235489" cy="123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4.googleusercontent.com/-vt0qVScbeaE/AAAAAAAAAAI/AAAAAAAAAAA/hEkf0HxuLCs/s0-c-k-no-ns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49" y="5278068"/>
            <a:ext cx="809825" cy="8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98246" y="5797666"/>
            <a:ext cx="2968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pic>
        <p:nvPicPr>
          <p:cNvPr id="1026" name="Picture 2" descr="http://battlelab.jhu.edu/photos/Battle_faculty_photo_squa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4" y="1709738"/>
            <a:ext cx="908269" cy="9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attlelab.jhu.edu/photos/YungilKim_pic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09" y="1709738"/>
            <a:ext cx="906935" cy="9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s.stanford.edu/people/davidknowles/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1707281"/>
            <a:ext cx="767052" cy="9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Image result for sara mostafav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sara mostafavi"/>
          <p:cNvSpPr>
            <a:spLocks noChangeAspect="1" noChangeArrowheads="1"/>
          </p:cNvSpPr>
          <p:nvPr/>
        </p:nvSpPr>
        <p:spPr bwMode="auto">
          <a:xfrm>
            <a:off x="5789142" y="2319339"/>
            <a:ext cx="218209" cy="2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stat.ubc.ca/~saram/saram_files/dropped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88" y="1711054"/>
            <a:ext cx="649772" cy="9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oto of Barbara Engelhard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34" y="1707281"/>
            <a:ext cx="606261" cy="9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1760" y="2658791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Alexis </a:t>
            </a:r>
            <a:r>
              <a:rPr lang="en-US" dirty="0" smtClean="0"/>
              <a:t>Battle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34528" y="2680562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Yungil</a:t>
            </a:r>
            <a:r>
              <a:rPr lang="en-US" dirty="0" smtClean="0"/>
              <a:t> </a:t>
            </a:r>
            <a:r>
              <a:rPr lang="en-US" dirty="0" smtClean="0"/>
              <a:t>Kim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9184" y="2684664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Knowles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4252" y="2678223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 </a:t>
            </a:r>
            <a:r>
              <a:rPr lang="en-US" dirty="0" err="1"/>
              <a:t>Mostafavi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6434" y="2684664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Engelhardt</a:t>
            </a:r>
            <a:endParaRPr lang="en-US" dirty="0"/>
          </a:p>
        </p:txBody>
      </p:sp>
      <p:pic>
        <p:nvPicPr>
          <p:cNvPr id="26" name="Picture 20" descr="https://www.cs.jhu.edu/wp-content/uploads/sites/8/2013/09/ben-langmea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4" y="3476496"/>
            <a:ext cx="888983" cy="9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attlelab.jhu.edu/photos/princy_parsana_square.jpe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10" y="3476496"/>
            <a:ext cx="954760" cy="9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attlelab.jhu.edu/drawin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49" y="3476496"/>
            <a:ext cx="940787" cy="9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50870" y="446037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 </a:t>
            </a:r>
            <a:r>
              <a:rPr lang="en-US" dirty="0" err="1" smtClean="0"/>
              <a:t>Langmead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28041" y="4482149"/>
            <a:ext cx="154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Princy</a:t>
            </a:r>
            <a:r>
              <a:rPr lang="en-US" dirty="0" smtClean="0"/>
              <a:t> </a:t>
            </a:r>
            <a:r>
              <a:rPr lang="en-US" dirty="0" err="1" smtClean="0"/>
              <a:t>Parsana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59332" y="4486251"/>
            <a:ext cx="11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Lab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8294" y="4332849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GTEx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Consortium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87672" y="4290303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400" dirty="0" smtClean="0"/>
              <a:t>R01 </a:t>
            </a:r>
            <a:r>
              <a:rPr lang="en-US" sz="1400" dirty="0"/>
              <a:t>MH101814</a:t>
            </a:r>
            <a:r>
              <a:rPr lang="en-US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42361" y="61245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splicing</a:t>
            </a:r>
            <a:endParaRPr lang="en-US" dirty="0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6945" y="1452417"/>
            <a:ext cx="948635" cy="3136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7542" y="1452417"/>
            <a:ext cx="704432" cy="3136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8139" y="1452417"/>
            <a:ext cx="1209955" cy="3136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0549" y="1154031"/>
            <a:ext cx="55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exon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38743" y="1144640"/>
            <a:ext cx="55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exon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82398" y="1154031"/>
            <a:ext cx="55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exon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520" y="2593722"/>
            <a:ext cx="948635" cy="3136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3155" y="2593722"/>
            <a:ext cx="704432" cy="3136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67587" y="2593722"/>
            <a:ext cx="1209955" cy="3136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53024" y="2593722"/>
            <a:ext cx="948635" cy="3136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01659" y="2593722"/>
            <a:ext cx="1209955" cy="3136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4520" y="1396768"/>
            <a:ext cx="11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pre-mRNA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34125" y="2979105"/>
            <a:ext cx="109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soform-1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96611" y="2979105"/>
            <a:ext cx="109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soform-2</a:t>
            </a:r>
            <a:endParaRPr lang="en-US" dirty="0"/>
          </a:p>
        </p:txBody>
      </p:sp>
      <p:pic>
        <p:nvPicPr>
          <p:cNvPr id="55" name="Picture 54" descr="Screen Shot 2015-10-01 at 5.0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10" y="3680045"/>
            <a:ext cx="837213" cy="859015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465580" y="1461623"/>
            <a:ext cx="511961" cy="3044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intron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89018" y="1454157"/>
            <a:ext cx="749121" cy="3119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intron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879523" y="1903816"/>
            <a:ext cx="1381684" cy="5454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6126" y="1903816"/>
            <a:ext cx="1230485" cy="5454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Screen Shot 2015-10-01 at 5.51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55" y="3705052"/>
            <a:ext cx="858030" cy="95187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2516945" y="3282033"/>
            <a:ext cx="0" cy="3353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42310" y="4624271"/>
            <a:ext cx="106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25224" y="4624271"/>
            <a:ext cx="106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protein-2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555556" y="3336459"/>
            <a:ext cx="0" cy="3353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386" y="5018300"/>
            <a:ext cx="0" cy="3353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8720" y="544219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phenotype-1</a:t>
            </a:r>
          </a:p>
          <a:p>
            <a:pPr algn="ctr"/>
            <a:r>
              <a:rPr lang="en-US" dirty="0" smtClean="0"/>
              <a:t>(Healthy)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970883" y="11462610"/>
            <a:ext cx="95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phenotype-2 </a:t>
            </a:r>
          </a:p>
          <a:p>
            <a:pPr algn="ctr"/>
            <a:r>
              <a:rPr lang="en-US" dirty="0" smtClean="0"/>
              <a:t>(Diseased)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555556" y="5033565"/>
            <a:ext cx="0" cy="3353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30795" y="544219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phenotype-2</a:t>
            </a:r>
          </a:p>
          <a:p>
            <a:pPr algn="ctr"/>
            <a:r>
              <a:rPr lang="en-US" dirty="0" smtClean="0"/>
              <a:t>(Disease)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Regulation of alternative splicing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0340" r="-20340"/>
          <a:stretch>
            <a:fillRect/>
          </a:stretch>
        </p:blipFill>
        <p:spPr>
          <a:xfrm>
            <a:off x="1603235" y="1649801"/>
            <a:ext cx="6544722" cy="3600058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source: </a:t>
            </a:r>
            <a:r>
              <a:rPr lang="en-US" dirty="0" err="1" smtClean="0"/>
              <a:t>www.phschool.com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238" y="6457890"/>
            <a:ext cx="338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0935" y="2280204"/>
            <a:ext cx="1832054" cy="535557"/>
            <a:chOff x="2546632" y="2247546"/>
            <a:chExt cx="1832054" cy="535557"/>
          </a:xfrm>
        </p:grpSpPr>
        <p:grpSp>
          <p:nvGrpSpPr>
            <p:cNvPr id="18" name="Group 17"/>
            <p:cNvGrpSpPr/>
            <p:nvPr/>
          </p:nvGrpSpPr>
          <p:grpSpPr>
            <a:xfrm>
              <a:off x="2546632" y="2247546"/>
              <a:ext cx="1337583" cy="535557"/>
              <a:chOff x="2546632" y="2247546"/>
              <a:chExt cx="1337583" cy="53555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546632" y="2309369"/>
                <a:ext cx="730601" cy="283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6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6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RBP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299575" y="2247546"/>
                <a:ext cx="573772" cy="283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6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6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SF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10443" y="2500023"/>
                <a:ext cx="573772" cy="283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6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6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SF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841168" y="2446338"/>
                <a:ext cx="737643" cy="2966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6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6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RBP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3965571" y="2398462"/>
              <a:ext cx="413115" cy="384641"/>
            </a:xfrm>
            <a:custGeom>
              <a:avLst/>
              <a:gdLst>
                <a:gd name="connsiteX0" fmla="*/ 0 w 413115"/>
                <a:gd name="connsiteY0" fmla="*/ 1796 h 223670"/>
                <a:gd name="connsiteX1" fmla="*/ 221858 w 413115"/>
                <a:gd name="connsiteY1" fmla="*/ 32399 h 223670"/>
                <a:gd name="connsiteX2" fmla="*/ 413115 w 413115"/>
                <a:gd name="connsiteY2" fmla="*/ 223670 h 22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115" h="223670">
                  <a:moveTo>
                    <a:pt x="0" y="1796"/>
                  </a:moveTo>
                  <a:cubicBezTo>
                    <a:pt x="76503" y="-1392"/>
                    <a:pt x="153006" y="-4580"/>
                    <a:pt x="221858" y="32399"/>
                  </a:cubicBezTo>
                  <a:cubicBezTo>
                    <a:pt x="290710" y="69378"/>
                    <a:pt x="413115" y="223670"/>
                    <a:pt x="413115" y="223670"/>
                  </a:cubicBezTo>
                </a:path>
              </a:pathLst>
            </a:custGeom>
            <a:ln w="38100" cmpd="sng">
              <a:solidFill>
                <a:srgbClr val="3366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7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Transcriptome-wide Networks </a:t>
            </a:r>
            <a:r>
              <a:rPr lang="en-US" sz="3600" dirty="0"/>
              <a:t>(TWN)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24" y="1272897"/>
            <a:ext cx="4727854" cy="5027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Project goals</a:t>
            </a:r>
          </a:p>
          <a:p>
            <a:r>
              <a:rPr lang="en-US" sz="2400" dirty="0"/>
              <a:t>Identify genes that may regulate alternative splicing</a:t>
            </a:r>
          </a:p>
          <a:p>
            <a:pPr lvl="1"/>
            <a:r>
              <a:rPr lang="en-US" sz="2000" dirty="0" smtClean="0"/>
              <a:t>Find associations between total gene expression (TE) and relative isoform abundance or isoform ratio (IR)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Identify </a:t>
            </a:r>
            <a:r>
              <a:rPr lang="en-US" sz="2400" i="1" dirty="0" smtClean="0"/>
              <a:t>tissue-specific </a:t>
            </a:r>
            <a:r>
              <a:rPr lang="en-US" sz="2400" dirty="0" smtClean="0"/>
              <a:t>regulatory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63822" y="1125806"/>
            <a:ext cx="3224500" cy="3010539"/>
            <a:chOff x="5554640" y="723331"/>
            <a:chExt cx="3333682" cy="3453952"/>
          </a:xfrm>
        </p:grpSpPr>
        <p:grpSp>
          <p:nvGrpSpPr>
            <p:cNvPr id="22" name="Group 21"/>
            <p:cNvGrpSpPr/>
            <p:nvPr/>
          </p:nvGrpSpPr>
          <p:grpSpPr>
            <a:xfrm>
              <a:off x="5799257" y="832517"/>
              <a:ext cx="2852156" cy="3238200"/>
              <a:chOff x="5096849" y="1629004"/>
              <a:chExt cx="3806434" cy="4158963"/>
            </a:xfrm>
          </p:grpSpPr>
          <p:cxnSp>
            <p:nvCxnSpPr>
              <p:cNvPr id="55" name="Straight Connector 54"/>
              <p:cNvCxnSpPr>
                <a:stCxn id="35" idx="0"/>
                <a:endCxn id="26" idx="4"/>
              </p:cNvCxnSpPr>
              <p:nvPr/>
            </p:nvCxnSpPr>
            <p:spPr>
              <a:xfrm flipH="1" flipV="1">
                <a:off x="6728893" y="3036137"/>
                <a:ext cx="685641" cy="434863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35" idx="0"/>
                <a:endCxn id="27" idx="4"/>
              </p:cNvCxnSpPr>
              <p:nvPr/>
            </p:nvCxnSpPr>
            <p:spPr>
              <a:xfrm flipV="1">
                <a:off x="7414534" y="2932093"/>
                <a:ext cx="530835" cy="53890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4" idx="4"/>
                <a:endCxn id="25" idx="7"/>
              </p:cNvCxnSpPr>
              <p:nvPr/>
            </p:nvCxnSpPr>
            <p:spPr>
              <a:xfrm flipH="1">
                <a:off x="5782491" y="2149259"/>
                <a:ext cx="268636" cy="41621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4"/>
                <a:endCxn id="26" idx="1"/>
              </p:cNvCxnSpPr>
              <p:nvPr/>
            </p:nvCxnSpPr>
            <p:spPr>
              <a:xfrm>
                <a:off x="6051127" y="2149259"/>
                <a:ext cx="393763" cy="508115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6" idx="2"/>
                <a:endCxn id="25" idx="6"/>
              </p:cNvCxnSpPr>
              <p:nvPr/>
            </p:nvCxnSpPr>
            <p:spPr>
              <a:xfrm flipH="1" flipV="1">
                <a:off x="5900128" y="2722359"/>
                <a:ext cx="427125" cy="91904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0"/>
                <a:endCxn id="28" idx="4"/>
              </p:cNvCxnSpPr>
              <p:nvPr/>
            </p:nvCxnSpPr>
            <p:spPr>
              <a:xfrm flipV="1">
                <a:off x="7933811" y="4791337"/>
                <a:ext cx="0" cy="55288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3" idx="0"/>
                <a:endCxn id="23" idx="2"/>
              </p:cNvCxnSpPr>
              <p:nvPr/>
            </p:nvCxnSpPr>
            <p:spPr>
              <a:xfrm flipV="1">
                <a:off x="5774841" y="3970770"/>
                <a:ext cx="7650" cy="5242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7753417" y="3689049"/>
                <a:ext cx="47210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3" idx="0"/>
                <a:endCxn id="25" idx="4"/>
              </p:cNvCxnSpPr>
              <p:nvPr/>
            </p:nvCxnSpPr>
            <p:spPr>
              <a:xfrm flipH="1" flipV="1">
                <a:off x="5498489" y="2944233"/>
                <a:ext cx="284002" cy="59044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3" idx="0"/>
                <a:endCxn id="26" idx="3"/>
              </p:cNvCxnSpPr>
              <p:nvPr/>
            </p:nvCxnSpPr>
            <p:spPr>
              <a:xfrm flipV="1">
                <a:off x="5782491" y="2971152"/>
                <a:ext cx="662399" cy="56352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28" idx="0"/>
                <a:endCxn id="35" idx="2"/>
              </p:cNvCxnSpPr>
              <p:nvPr/>
            </p:nvCxnSpPr>
            <p:spPr>
              <a:xfrm flipH="1" flipV="1">
                <a:off x="7414534" y="3907097"/>
                <a:ext cx="519277" cy="44049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0"/>
                <a:endCxn id="37" idx="2"/>
              </p:cNvCxnSpPr>
              <p:nvPr/>
            </p:nvCxnSpPr>
            <p:spPr>
              <a:xfrm flipV="1">
                <a:off x="7933811" y="3907097"/>
                <a:ext cx="630589" cy="44049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7" idx="0"/>
                <a:endCxn id="34" idx="2"/>
              </p:cNvCxnSpPr>
              <p:nvPr/>
            </p:nvCxnSpPr>
            <p:spPr>
              <a:xfrm flipV="1">
                <a:off x="7945369" y="2065101"/>
                <a:ext cx="1556" cy="423244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5443608" y="3534673"/>
                <a:ext cx="67776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1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649487" y="1705511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96849" y="2500485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327253" y="2592389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3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43729" y="2488345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4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532171" y="4347589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5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32171" y="5344219"/>
                <a:ext cx="803279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6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435958" y="4494978"/>
                <a:ext cx="67776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6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2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608042" y="1629004"/>
                <a:ext cx="67776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1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075651" y="3471000"/>
                <a:ext cx="67776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2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8225517" y="3471000"/>
                <a:ext cx="67776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2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54640" y="723331"/>
              <a:ext cx="3333682" cy="345395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63822" y="4536202"/>
            <a:ext cx="3224501" cy="1705054"/>
            <a:chOff x="5663822" y="4536202"/>
            <a:chExt cx="3224501" cy="1705054"/>
          </a:xfrm>
        </p:grpSpPr>
        <p:grpSp>
          <p:nvGrpSpPr>
            <p:cNvPr id="54" name="Group 53"/>
            <p:cNvGrpSpPr/>
            <p:nvPr/>
          </p:nvGrpSpPr>
          <p:grpSpPr>
            <a:xfrm>
              <a:off x="5663822" y="4536202"/>
              <a:ext cx="3224501" cy="1705054"/>
              <a:chOff x="5650172" y="3725839"/>
              <a:chExt cx="3411940" cy="22109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6439304" y="4056346"/>
                <a:ext cx="921924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904987" y="4050297"/>
                <a:ext cx="67325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1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441576" y="5205041"/>
                <a:ext cx="919652" cy="4437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TE</a:t>
                </a:r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907258" y="5198992"/>
                <a:ext cx="673256" cy="436097"/>
              </a:xfrm>
              <a:prstGeom prst="roundRect">
                <a:avLst/>
              </a:prstGeom>
              <a:solidFill>
                <a:srgbClr val="D8929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</a:rPr>
                  <a:t>IR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1200" b="1" baseline="30000" dirty="0" smtClean="0">
                    <a:solidFill>
                      <a:srgbClr val="000000"/>
                    </a:solidFill>
                  </a:rPr>
                  <a:t>1</a:t>
                </a:r>
                <a:endParaRPr lang="en-US" sz="1200" b="1" baseline="30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2" idx="6"/>
                <a:endCxn id="43" idx="1"/>
              </p:cNvCxnSpPr>
              <p:nvPr/>
            </p:nvCxnSpPr>
            <p:spPr>
              <a:xfrm flipV="1">
                <a:off x="7361228" y="4268346"/>
                <a:ext cx="543759" cy="98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5650173" y="3725839"/>
                <a:ext cx="3411939" cy="221093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stCxn id="50" idx="1"/>
                <a:endCxn id="50" idx="3"/>
              </p:cNvCxnSpPr>
              <p:nvPr/>
            </p:nvCxnSpPr>
            <p:spPr>
              <a:xfrm>
                <a:off x="5650172" y="4831308"/>
                <a:ext cx="3411939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 rot="16200000">
              <a:off x="5527344" y="4788934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Blood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537631" y="562372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9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Regulation of alternative splicing</a:t>
            </a:r>
            <a:endParaRPr lang="en-US" sz="3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source: </a:t>
            </a:r>
            <a:r>
              <a:rPr lang="en-US" dirty="0" err="1" smtClean="0"/>
              <a:t>www.phschool.com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238" y="6457890"/>
            <a:ext cx="338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9432" y="1735389"/>
            <a:ext cx="8409266" cy="3931217"/>
            <a:chOff x="249432" y="3449893"/>
            <a:chExt cx="8409266" cy="3931217"/>
          </a:xfrm>
        </p:grpSpPr>
        <p:pic>
          <p:nvPicPr>
            <p:cNvPr id="6" name="Content Placeholder 4"/>
            <p:cNvPicPr>
              <a:picLocks noChangeAspect="1"/>
            </p:cNvPicPr>
            <p:nvPr/>
          </p:nvPicPr>
          <p:blipFill>
            <a:blip r:embed="rId3"/>
            <a:srcRect l="-20340" r="-20340"/>
            <a:stretch>
              <a:fillRect/>
            </a:stretch>
          </p:blipFill>
          <p:spPr>
            <a:xfrm>
              <a:off x="4333062" y="3449893"/>
              <a:ext cx="4325636" cy="2379404"/>
            </a:xfrm>
            <a:prstGeom prst="rect">
              <a:avLst/>
            </a:prstGeom>
          </p:spPr>
        </p:pic>
        <p:pic>
          <p:nvPicPr>
            <p:cNvPr id="7" name="Content Placeholder 4"/>
            <p:cNvPicPr>
              <a:picLocks noChangeAspect="1"/>
            </p:cNvPicPr>
            <p:nvPr/>
          </p:nvPicPr>
          <p:blipFill>
            <a:blip r:embed="rId3"/>
            <a:srcRect l="-20340" r="-20340"/>
            <a:stretch>
              <a:fillRect/>
            </a:stretch>
          </p:blipFill>
          <p:spPr>
            <a:xfrm>
              <a:off x="249432" y="3457544"/>
              <a:ext cx="4325636" cy="237940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43903" y="3947205"/>
              <a:ext cx="1675225" cy="535557"/>
              <a:chOff x="443903" y="3947205"/>
              <a:chExt cx="1675225" cy="53555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43903" y="3947205"/>
                <a:ext cx="1180754" cy="535557"/>
                <a:chOff x="352103" y="3947205"/>
                <a:chExt cx="1180754" cy="53555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352103" y="4009028"/>
                  <a:ext cx="573772" cy="283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61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61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3366FF"/>
                      </a:solidFill>
                    </a:rPr>
                    <a:t>SF</a:t>
                  </a:r>
                  <a:endParaRPr 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48217" y="3947205"/>
                  <a:ext cx="573772" cy="283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61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61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3366FF"/>
                      </a:solidFill>
                    </a:rPr>
                    <a:t>SF</a:t>
                  </a:r>
                  <a:endParaRPr 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959085" y="4199682"/>
                  <a:ext cx="573772" cy="283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61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61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3366FF"/>
                      </a:solidFill>
                    </a:rPr>
                    <a:t>SF</a:t>
                  </a:r>
                  <a:endParaRPr 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53681" y="4097011"/>
                  <a:ext cx="573772" cy="283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61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61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3366FF"/>
                      </a:solidFill>
                    </a:rPr>
                    <a:t>SF</a:t>
                  </a:r>
                  <a:endParaRPr lang="en-US" sz="1400" dirty="0">
                    <a:solidFill>
                      <a:srgbClr val="3366FF"/>
                    </a:solidFill>
                  </a:endParaRPr>
                </a:p>
              </p:txBody>
            </p:sp>
          </p:grpSp>
          <p:sp>
            <p:nvSpPr>
              <p:cNvPr id="29" name="Freeform 28"/>
              <p:cNvSpPr/>
              <p:nvPr/>
            </p:nvSpPr>
            <p:spPr>
              <a:xfrm>
                <a:off x="1706013" y="4098121"/>
                <a:ext cx="413115" cy="265565"/>
              </a:xfrm>
              <a:custGeom>
                <a:avLst/>
                <a:gdLst>
                  <a:gd name="connsiteX0" fmla="*/ 0 w 413115"/>
                  <a:gd name="connsiteY0" fmla="*/ 1796 h 223670"/>
                  <a:gd name="connsiteX1" fmla="*/ 221858 w 413115"/>
                  <a:gd name="connsiteY1" fmla="*/ 32399 h 223670"/>
                  <a:gd name="connsiteX2" fmla="*/ 413115 w 413115"/>
                  <a:gd name="connsiteY2" fmla="*/ 223670 h 2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3115" h="223670">
                    <a:moveTo>
                      <a:pt x="0" y="1796"/>
                    </a:moveTo>
                    <a:cubicBezTo>
                      <a:pt x="76503" y="-1392"/>
                      <a:pt x="153006" y="-4580"/>
                      <a:pt x="221858" y="32399"/>
                    </a:cubicBezTo>
                    <a:cubicBezTo>
                      <a:pt x="290710" y="69378"/>
                      <a:pt x="413115" y="223670"/>
                      <a:pt x="413115" y="223670"/>
                    </a:cubicBezTo>
                  </a:path>
                </a:pathLst>
              </a:custGeom>
              <a:ln w="3810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256369" y="6031610"/>
              <a:ext cx="2311553" cy="1349500"/>
              <a:chOff x="1256369" y="6031610"/>
              <a:chExt cx="2311553" cy="13495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97026" y="6031610"/>
                <a:ext cx="929499" cy="826279"/>
                <a:chOff x="1512326" y="6230536"/>
                <a:chExt cx="929499" cy="826279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0800000" flipV="1">
                  <a:off x="1542925" y="6422424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10800000" flipV="1">
                  <a:off x="1883359" y="6230536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urved Connector 42"/>
                <p:cNvCxnSpPr/>
                <p:nvPr/>
              </p:nvCxnSpPr>
              <p:spPr>
                <a:xfrm rot="10800000" flipV="1">
                  <a:off x="1512326" y="6658978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10800000" flipV="1">
                  <a:off x="1822159" y="6460059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urved Connector 44"/>
              <p:cNvCxnSpPr/>
              <p:nvPr/>
            </p:nvCxnSpPr>
            <p:spPr>
              <a:xfrm rot="10800000" flipV="1">
                <a:off x="2650774" y="6407115"/>
                <a:ext cx="558466" cy="39783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256369" y="6857890"/>
                <a:ext cx="889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isoform-1</a:t>
                </a:r>
                <a:br>
                  <a:rPr lang="en-US" sz="1400" dirty="0" smtClean="0">
                    <a:solidFill>
                      <a:srgbClr val="3366FF"/>
                    </a:solidFill>
                  </a:rPr>
                </a:br>
                <a:r>
                  <a:rPr lang="en-US" sz="1400" dirty="0" smtClean="0">
                    <a:solidFill>
                      <a:srgbClr val="3366FF"/>
                    </a:solidFill>
                  </a:rPr>
                  <a:t>abundant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65413" y="6857890"/>
                <a:ext cx="1202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i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soform-2</a:t>
                </a:r>
                <a:br>
                  <a:rPr lang="en-US" sz="1400" dirty="0" smtClean="0">
                    <a:solidFill>
                      <a:srgbClr val="FF0000"/>
                    </a:solidFill>
                  </a:rPr>
                </a:br>
                <a:r>
                  <a:rPr lang="en-US" sz="1400" dirty="0" smtClean="0">
                    <a:solidFill>
                      <a:srgbClr val="FF0000"/>
                    </a:solidFill>
                  </a:rPr>
                  <a:t>less abundant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08790" y="5978674"/>
              <a:ext cx="2318579" cy="1349500"/>
              <a:chOff x="5208790" y="5978674"/>
              <a:chExt cx="2318579" cy="13495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597870" y="5978674"/>
                <a:ext cx="929499" cy="826279"/>
                <a:chOff x="1838903" y="6230536"/>
                <a:chExt cx="929499" cy="826279"/>
              </a:xfrm>
            </p:grpSpPr>
            <p:cxnSp>
              <p:nvCxnSpPr>
                <p:cNvPr id="56" name="Curved Connector 55"/>
                <p:cNvCxnSpPr/>
                <p:nvPr/>
              </p:nvCxnSpPr>
              <p:spPr>
                <a:xfrm rot="10800000" flipV="1">
                  <a:off x="1869502" y="6422424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10800000" flipV="1">
                  <a:off x="2209936" y="6230536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10800000" flipV="1">
                  <a:off x="1838903" y="6658978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/>
                <p:nvPr/>
              </p:nvCxnSpPr>
              <p:spPr>
                <a:xfrm rot="10800000" flipV="1">
                  <a:off x="2148736" y="6460059"/>
                  <a:ext cx="558466" cy="3978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urved Connector 59"/>
              <p:cNvCxnSpPr/>
              <p:nvPr/>
            </p:nvCxnSpPr>
            <p:spPr>
              <a:xfrm rot="10800000" flipV="1">
                <a:off x="5636755" y="6261134"/>
                <a:ext cx="558466" cy="39783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208790" y="6804954"/>
                <a:ext cx="1202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isoform-1</a:t>
                </a:r>
                <a:br>
                  <a:rPr lang="en-US" sz="1400" dirty="0" smtClean="0">
                    <a:solidFill>
                      <a:srgbClr val="3366FF"/>
                    </a:solidFill>
                  </a:rPr>
                </a:br>
                <a:r>
                  <a:rPr lang="en-US" sz="1400" dirty="0" smtClean="0">
                    <a:solidFill>
                      <a:srgbClr val="3366FF"/>
                    </a:solidFill>
                  </a:rPr>
                  <a:t>less abundant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8278" y="6804954"/>
                <a:ext cx="8899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i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soform-2</a:t>
                </a:r>
                <a:br>
                  <a:rPr lang="en-US" sz="1400" dirty="0" smtClean="0">
                    <a:solidFill>
                      <a:srgbClr val="FF0000"/>
                    </a:solidFill>
                  </a:rPr>
                </a:br>
                <a:r>
                  <a:rPr lang="en-US" sz="1400" dirty="0" smtClean="0">
                    <a:solidFill>
                      <a:srgbClr val="FF0000"/>
                    </a:solidFill>
                  </a:rPr>
                  <a:t>abundant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05131" y="3849846"/>
              <a:ext cx="1079111" cy="416481"/>
              <a:chOff x="5105131" y="3849846"/>
              <a:chExt cx="1079111" cy="41648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105131" y="3849846"/>
                <a:ext cx="573772" cy="2830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6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6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3366FF"/>
                    </a:solidFill>
                  </a:rPr>
                  <a:t>SF</a:t>
                </a:r>
                <a:endParaRPr lang="en-US" sz="1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5771127" y="4000762"/>
                <a:ext cx="413115" cy="265565"/>
              </a:xfrm>
              <a:custGeom>
                <a:avLst/>
                <a:gdLst>
                  <a:gd name="connsiteX0" fmla="*/ 0 w 413115"/>
                  <a:gd name="connsiteY0" fmla="*/ 1796 h 223670"/>
                  <a:gd name="connsiteX1" fmla="*/ 221858 w 413115"/>
                  <a:gd name="connsiteY1" fmla="*/ 32399 h 223670"/>
                  <a:gd name="connsiteX2" fmla="*/ 413115 w 413115"/>
                  <a:gd name="connsiteY2" fmla="*/ 223670 h 2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3115" h="223670">
                    <a:moveTo>
                      <a:pt x="0" y="1796"/>
                    </a:moveTo>
                    <a:cubicBezTo>
                      <a:pt x="76503" y="-1392"/>
                      <a:pt x="153006" y="-4580"/>
                      <a:pt x="221858" y="32399"/>
                    </a:cubicBezTo>
                    <a:cubicBezTo>
                      <a:pt x="290710" y="69378"/>
                      <a:pt x="413115" y="223670"/>
                      <a:pt x="413115" y="223670"/>
                    </a:cubicBezTo>
                  </a:path>
                </a:pathLst>
              </a:custGeom>
              <a:ln w="3810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1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Isoform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Fraction </a:t>
            </a:r>
            <a:r>
              <a:rPr lang="en-US" sz="2800" dirty="0"/>
              <a:t>of </a:t>
            </a:r>
            <a:r>
              <a:rPr lang="en-US" sz="2800" dirty="0" smtClean="0"/>
              <a:t>total transcript abundance arising </a:t>
            </a:r>
            <a:r>
              <a:rPr lang="en-US" sz="2800" dirty="0"/>
              <a:t>from each </a:t>
            </a:r>
            <a:r>
              <a:rPr lang="en-US" sz="2800" dirty="0" smtClean="0"/>
              <a:t>isoform</a:t>
            </a:r>
            <a:r>
              <a:rPr lang="en-US" sz="2800" dirty="0"/>
              <a:t> </a:t>
            </a:r>
            <a:r>
              <a:rPr lang="en-US" sz="2800" dirty="0" smtClean="0"/>
              <a:t>of the same gene.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TE represents steady-state total expression of a gene.</a:t>
            </a:r>
          </a:p>
          <a:p>
            <a:r>
              <a:rPr lang="en-US" sz="2400" dirty="0" smtClean="0"/>
              <a:t>IR represents alternative splicing given total gene expression.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6</a:t>
            </a:fld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4115038" y="2936793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4455472" y="2744905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4084439" y="3173347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 flipV="1">
            <a:off x="4394272" y="2974428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6965483" y="2919832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8557" y="2313947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3366FF"/>
                </a:solidFill>
              </a:rPr>
              <a:t>isoform-1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0957" y="2313946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isoform-2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818" y="319831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IR</a:t>
            </a:r>
            <a:r>
              <a:rPr lang="en-US" baseline="-25000" dirty="0" smtClean="0">
                <a:solidFill>
                  <a:srgbClr val="3366FF"/>
                </a:solidFill>
              </a:rPr>
              <a:t>1</a:t>
            </a:r>
            <a:r>
              <a:rPr lang="en-US" baseline="30000" dirty="0" smtClean="0">
                <a:solidFill>
                  <a:srgbClr val="3366FF"/>
                </a:solidFill>
              </a:rPr>
              <a:t>1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 0.80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7825" y="3201853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= 0.20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6994" y="230251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Gene-1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1046560" y="2966361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1386994" y="2774473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1015961" y="3202915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1707938" y="2853868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 flipV="1">
            <a:off x="1346692" y="3054446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qual 23"/>
          <p:cNvSpPr/>
          <p:nvPr/>
        </p:nvSpPr>
        <p:spPr>
          <a:xfrm>
            <a:off x="2975952" y="2308205"/>
            <a:ext cx="559390" cy="42494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lus 24"/>
          <p:cNvSpPr/>
          <p:nvPr/>
        </p:nvSpPr>
        <p:spPr>
          <a:xfrm>
            <a:off x="5861124" y="2269859"/>
            <a:ext cx="593764" cy="54384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33197" y="3179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</a:t>
            </a:r>
            <a:r>
              <a:rPr lang="en-US" baseline="-25000" dirty="0" smtClean="0"/>
              <a:t>1</a:t>
            </a:r>
            <a:r>
              <a:rPr lang="en-US" dirty="0" smtClean="0"/>
              <a:t> = 5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4199364" y="3988252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14928" y="424878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IR</a:t>
            </a:r>
            <a:r>
              <a:rPr lang="en-US" baseline="-25000" dirty="0" smtClean="0">
                <a:solidFill>
                  <a:srgbClr val="3366FF"/>
                </a:solidFill>
              </a:rPr>
              <a:t>1</a:t>
            </a:r>
            <a:r>
              <a:rPr lang="en-US" baseline="30000" dirty="0" smtClean="0">
                <a:solidFill>
                  <a:srgbClr val="3366FF"/>
                </a:solidFill>
              </a:rPr>
              <a:t>1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 0.20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53056" y="4252330"/>
            <a:ext cx="11368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= 0.80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1051999" y="4016838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1392433" y="3824950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 flipV="1">
            <a:off x="1021400" y="4253392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1713377" y="3904345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 flipV="1">
            <a:off x="1352131" y="4104923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8636" y="42300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</a:t>
            </a:r>
            <a:r>
              <a:rPr lang="en-US" baseline="-25000" dirty="0" smtClean="0"/>
              <a:t>1</a:t>
            </a:r>
            <a:r>
              <a:rPr lang="en-US" dirty="0" smtClean="0"/>
              <a:t> = 5</a:t>
            </a: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686987" y="3986534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7027421" y="3794646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6656388" y="4223088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 flipV="1">
            <a:off x="6966221" y="4024169"/>
            <a:ext cx="558466" cy="3978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33" y="2693270"/>
            <a:ext cx="4776815" cy="3980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GTEx</a:t>
            </a:r>
            <a:r>
              <a:rPr lang="en-US" sz="2800" dirty="0" smtClean="0"/>
              <a:t> (Genotype-Tissue Expression) Project</a:t>
            </a:r>
          </a:p>
          <a:p>
            <a:pPr lvl="1"/>
            <a:r>
              <a:rPr lang="en-US" sz="2400" dirty="0" smtClean="0"/>
              <a:t>Multi-tissue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and genotyping data</a:t>
            </a:r>
          </a:p>
          <a:p>
            <a:pPr lvl="1"/>
            <a:r>
              <a:rPr lang="en-US" sz="2400" dirty="0" smtClean="0"/>
              <a:t>8555 samples, 552 individuals, 54 Tissues (V6)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For analysis, we selected</a:t>
            </a:r>
          </a:p>
          <a:p>
            <a:pPr lvl="1"/>
            <a:r>
              <a:rPr lang="en-US" sz="2000" dirty="0" smtClean="0"/>
              <a:t>22 tissues (&gt;= 150 </a:t>
            </a:r>
            <a:r>
              <a:rPr lang="en-US" sz="2000" dirty="0" err="1" smtClean="0"/>
              <a:t>indivs</a:t>
            </a:r>
            <a:r>
              <a:rPr lang="en-US" sz="2000" dirty="0" smtClean="0"/>
              <a:t>.)</a:t>
            </a:r>
          </a:p>
          <a:p>
            <a:pPr lvl="1"/>
            <a:r>
              <a:rPr lang="en-US" sz="2000" dirty="0" smtClean="0"/>
              <a:t>2500 genes</a:t>
            </a:r>
          </a:p>
          <a:p>
            <a:pPr lvl="1"/>
            <a:r>
              <a:rPr lang="en-US" sz="2000" dirty="0" smtClean="0"/>
              <a:t>2500 isoforms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Network construction: Graphical Lasso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06806"/>
              </p:ext>
            </p:extLst>
          </p:nvPr>
        </p:nvGraphicFramePr>
        <p:xfrm>
          <a:off x="6520553" y="5061568"/>
          <a:ext cx="1847328" cy="1570784"/>
        </p:xfrm>
        <a:graphic>
          <a:graphicData uri="http://schemas.openxmlformats.org/drawingml/2006/table">
            <a:tbl>
              <a:tblPr firstRow="1" bandRow="1"/>
              <a:tblGrid>
                <a:gridCol w="230916"/>
                <a:gridCol w="230916"/>
                <a:gridCol w="230916"/>
                <a:gridCol w="230916"/>
                <a:gridCol w="230916"/>
                <a:gridCol w="208280"/>
                <a:gridCol w="253552"/>
                <a:gridCol w="230916"/>
              </a:tblGrid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`</a:t>
                      </a:r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8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8155825" y="5489859"/>
            <a:ext cx="12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Inverse</a:t>
            </a:r>
          </a:p>
          <a:p>
            <a:r>
              <a:rPr lang="en-US" b="1" dirty="0" smtClean="0"/>
              <a:t>Covariance</a:t>
            </a:r>
            <a:endParaRPr lang="en-US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4326" y="1139972"/>
            <a:ext cx="5436863" cy="498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Gaussian Markov Random Field</a:t>
            </a:r>
          </a:p>
          <a:p>
            <a:r>
              <a:rPr lang="en-US" sz="2400" dirty="0" smtClean="0"/>
              <a:t>Estimate </a:t>
            </a:r>
            <a:r>
              <a:rPr lang="en-US" sz="2400" dirty="0"/>
              <a:t>i</a:t>
            </a:r>
            <a:r>
              <a:rPr lang="en-US" sz="2400" dirty="0" smtClean="0"/>
              <a:t>nverse covariance</a:t>
            </a:r>
            <a:br>
              <a:rPr lang="en-US" sz="2400" dirty="0" smtClean="0"/>
            </a:br>
            <a:r>
              <a:rPr lang="en-US" sz="2400" dirty="0" smtClean="0"/>
              <a:t>matrix by maximizing penalized </a:t>
            </a:r>
            <a:br>
              <a:rPr lang="en-US" sz="2400" dirty="0" smtClean="0"/>
            </a:br>
            <a:r>
              <a:rPr lang="en-US" sz="2400" dirty="0" smtClean="0"/>
              <a:t>log-likelihood: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smtClean="0"/>
              <a:t>log </a:t>
            </a:r>
            <a:r>
              <a:rPr lang="en-US" sz="2400" b="1" dirty="0" err="1" smtClean="0"/>
              <a:t>det</a:t>
            </a:r>
            <a:r>
              <a:rPr lang="en-US" sz="2400" b="1" dirty="0" smtClean="0"/>
              <a:t>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tr</a:t>
            </a:r>
            <a:r>
              <a:rPr lang="en-US" sz="2400" b="1" dirty="0" smtClean="0"/>
              <a:t> (S</a:t>
            </a:r>
            <a:r>
              <a:rPr lang="el-GR" sz="2400" b="1" dirty="0" smtClean="0"/>
              <a:t>Θ</a:t>
            </a:r>
            <a:r>
              <a:rPr lang="en-US" sz="2400" b="1" dirty="0" smtClean="0"/>
              <a:t>) – </a:t>
            </a:r>
            <a:r>
              <a:rPr lang="el-GR" sz="2400" b="1" dirty="0" smtClean="0"/>
              <a:t>ρ</a:t>
            </a:r>
            <a:r>
              <a:rPr lang="en-US" sz="2400" b="1" dirty="0" smtClean="0"/>
              <a:t>ǁ</a:t>
            </a:r>
            <a:r>
              <a:rPr lang="el-GR" sz="2400" b="1" dirty="0" smtClean="0"/>
              <a:t>Θ</a:t>
            </a:r>
            <a:r>
              <a:rPr lang="en-US" sz="2400" b="1" dirty="0" smtClean="0"/>
              <a:t>ǁ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S = sample covariance matrix</a:t>
            </a:r>
            <a:br>
              <a:rPr lang="en-US" sz="2000" dirty="0" smtClean="0"/>
            </a:br>
            <a:r>
              <a:rPr lang="el-GR" sz="2000" dirty="0" smtClean="0"/>
              <a:t>Θ</a:t>
            </a:r>
            <a:r>
              <a:rPr lang="en-US" sz="2000" dirty="0" smtClean="0"/>
              <a:t> = inverse covariance matrix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l-GR" sz="2000" dirty="0" smtClean="0"/>
              <a:t>ρ</a:t>
            </a:r>
            <a:r>
              <a:rPr lang="en-US" sz="2000" dirty="0" smtClean="0"/>
              <a:t> = regularization parameter</a:t>
            </a:r>
          </a:p>
          <a:p>
            <a:endParaRPr lang="en-US" sz="2400" dirty="0"/>
          </a:p>
          <a:p>
            <a:r>
              <a:rPr lang="en-US" sz="2400" dirty="0" smtClean="0"/>
              <a:t>Learns a </a:t>
            </a:r>
            <a:r>
              <a:rPr lang="en-US" sz="2400" b="1" dirty="0" smtClean="0"/>
              <a:t>sparse</a:t>
            </a:r>
            <a:r>
              <a:rPr lang="en-US" sz="2400" dirty="0" smtClean="0"/>
              <a:t> network.</a:t>
            </a:r>
          </a:p>
          <a:p>
            <a:r>
              <a:rPr lang="en-US" sz="2400" dirty="0" smtClean="0"/>
              <a:t>Identifies direct relationships.</a:t>
            </a:r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690012"/>
              </p:ext>
            </p:extLst>
          </p:nvPr>
        </p:nvGraphicFramePr>
        <p:xfrm>
          <a:off x="6520553" y="2878979"/>
          <a:ext cx="1847328" cy="1570784"/>
        </p:xfrm>
        <a:graphic>
          <a:graphicData uri="http://schemas.openxmlformats.org/drawingml/2006/table">
            <a:tbl>
              <a:tblPr firstRow="1" bandRow="1"/>
              <a:tblGrid>
                <a:gridCol w="230916"/>
                <a:gridCol w="230916"/>
                <a:gridCol w="230916"/>
                <a:gridCol w="230916"/>
                <a:gridCol w="230916"/>
                <a:gridCol w="208280"/>
                <a:gridCol w="253552"/>
                <a:gridCol w="230916"/>
              </a:tblGrid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2413"/>
              </p:ext>
            </p:extLst>
          </p:nvPr>
        </p:nvGraphicFramePr>
        <p:xfrm>
          <a:off x="6520552" y="1286131"/>
          <a:ext cx="1847331" cy="981740"/>
        </p:xfrm>
        <a:graphic>
          <a:graphicData uri="http://schemas.openxmlformats.org/drawingml/2006/table">
            <a:tbl>
              <a:tblPr firstRow="1" bandRow="1"/>
              <a:tblGrid>
                <a:gridCol w="229613"/>
                <a:gridCol w="229613"/>
                <a:gridCol w="229613"/>
                <a:gridCol w="229613"/>
                <a:gridCol w="229613"/>
                <a:gridCol w="229613"/>
                <a:gridCol w="240040"/>
                <a:gridCol w="229613"/>
              </a:tblGrid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634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02881" y="854081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TE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i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6941" y="8540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IR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j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34286" y="1205272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Sample-1</a:t>
            </a:r>
            <a:endParaRPr 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739728" y="140665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Sample-2</a:t>
            </a:r>
            <a:endParaRPr 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39728" y="202453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Sample-6</a:t>
            </a:r>
            <a:endParaRPr lang="en-US" sz="1200" baseline="-25000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112283" y="3176647"/>
            <a:ext cx="12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Sample</a:t>
            </a:r>
          </a:p>
          <a:p>
            <a:r>
              <a:rPr lang="en-US" b="1" dirty="0" smtClean="0"/>
              <a:t>Covariance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8282688" y="1606083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90526" y="4365945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Graphical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Lasso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>
            <a:off x="6280889" y="2284199"/>
            <a:ext cx="179782" cy="59478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Right Arrow 54"/>
          <p:cNvSpPr/>
          <p:nvPr/>
        </p:nvSpPr>
        <p:spPr>
          <a:xfrm>
            <a:off x="6270001" y="4423828"/>
            <a:ext cx="190670" cy="59533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7152" y="2429793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Covariance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3759" y="463689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TE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i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7819" y="4636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IR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j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2270" y="293870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TE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i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4580" y="37388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IR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j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7709" y="5132181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TE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i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0019" y="59322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IR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j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56071" y="2267871"/>
            <a:ext cx="0" cy="8672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52380" y="2459732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IR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j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74329" y="2267871"/>
            <a:ext cx="0" cy="168364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74329" y="2267871"/>
            <a:ext cx="881742" cy="168364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08320" y="2459732"/>
            <a:ext cx="4780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TE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i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74329" y="2267871"/>
            <a:ext cx="881742" cy="8672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GTEx</a:t>
            </a:r>
            <a:r>
              <a:rPr lang="en-US" dirty="0" smtClean="0"/>
              <a:t> TWN edge statistics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CA10-5137-2546-8ADD-8EB53E53D577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10" y="957261"/>
            <a:ext cx="6697980" cy="5581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 Edges connecting nodes of distinct gene levels are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739</Words>
  <Application>Microsoft Office PowerPoint</Application>
  <PresentationFormat>On-screen Show (4:3)</PresentationFormat>
  <Paragraphs>268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Tissue-specific transcriptome-wide networks reflect joint regulation of  alternative splicing and gene expression</vt:lpstr>
      <vt:lpstr>Alternative splicing</vt:lpstr>
      <vt:lpstr>Regulation of alternative splicing</vt:lpstr>
      <vt:lpstr>Transcriptome-wide Networks (TWN)</vt:lpstr>
      <vt:lpstr>Regulation of alternative splicing</vt:lpstr>
      <vt:lpstr>Isoform ratio</vt:lpstr>
      <vt:lpstr>Data</vt:lpstr>
      <vt:lpstr>Network construction: Graphical Lasso</vt:lpstr>
      <vt:lpstr>GTEx TWN edge statistics</vt:lpstr>
      <vt:lpstr>Hubs as candidate regulators</vt:lpstr>
      <vt:lpstr>RNA-binding proteins as TWN hubs</vt:lpstr>
      <vt:lpstr>RBP enrichment across GTEx tissues*</vt:lpstr>
      <vt:lpstr>Tissue-specificity of TWN hubs</vt:lpstr>
      <vt:lpstr>Tissue-specificity of TWN hubs</vt:lpstr>
      <vt:lpstr>Example: regulator shared across tissues</vt:lpstr>
      <vt:lpstr>Example: tissue-specific splicing regulator</vt:lpstr>
      <vt:lpstr>Summary</vt:lpstr>
      <vt:lpstr>Acknowledgement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 Saha</dc:creator>
  <cp:lastModifiedBy>Ashis Saha</cp:lastModifiedBy>
  <cp:revision>201</cp:revision>
  <dcterms:created xsi:type="dcterms:W3CDTF">2015-10-01T20:18:54Z</dcterms:created>
  <dcterms:modified xsi:type="dcterms:W3CDTF">2015-10-07T03:45:54Z</dcterms:modified>
</cp:coreProperties>
</file>