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6"/>
  </p:notesMasterIdLst>
  <p:handoutMasterIdLst>
    <p:handoutMasterId r:id="rId37"/>
  </p:handoutMasterIdLst>
  <p:sldIdLst>
    <p:sldId id="258" r:id="rId2"/>
    <p:sldId id="299" r:id="rId3"/>
    <p:sldId id="300" r:id="rId4"/>
    <p:sldId id="301" r:id="rId5"/>
    <p:sldId id="259" r:id="rId6"/>
    <p:sldId id="263" r:id="rId7"/>
    <p:sldId id="264" r:id="rId8"/>
    <p:sldId id="261" r:id="rId9"/>
    <p:sldId id="268" r:id="rId10"/>
    <p:sldId id="274" r:id="rId11"/>
    <p:sldId id="273" r:id="rId12"/>
    <p:sldId id="269" r:id="rId13"/>
    <p:sldId id="307" r:id="rId14"/>
    <p:sldId id="276" r:id="rId15"/>
    <p:sldId id="295" r:id="rId16"/>
    <p:sldId id="278" r:id="rId17"/>
    <p:sldId id="306" r:id="rId18"/>
    <p:sldId id="280" r:id="rId19"/>
    <p:sldId id="281" r:id="rId20"/>
    <p:sldId id="309" r:id="rId21"/>
    <p:sldId id="294" r:id="rId22"/>
    <p:sldId id="297" r:id="rId23"/>
    <p:sldId id="283" r:id="rId24"/>
    <p:sldId id="286" r:id="rId25"/>
    <p:sldId id="296" r:id="rId26"/>
    <p:sldId id="287" r:id="rId27"/>
    <p:sldId id="288" r:id="rId28"/>
    <p:sldId id="289" r:id="rId29"/>
    <p:sldId id="290" r:id="rId30"/>
    <p:sldId id="298" r:id="rId31"/>
    <p:sldId id="291" r:id="rId32"/>
    <p:sldId id="302" r:id="rId33"/>
    <p:sldId id="304" r:id="rId34"/>
    <p:sldId id="308" r:id="rId35"/>
  </p:sldIdLst>
  <p:sldSz cx="9144000" cy="6858000" type="screen4x3"/>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FFFF"/>
    <a:srgbClr val="000000"/>
    <a:srgbClr val="FF2525"/>
    <a:srgbClr val="920000"/>
    <a:srgbClr val="2F5895"/>
    <a:srgbClr val="FC593E"/>
    <a:srgbClr val="C0C0C0"/>
    <a:srgbClr val="3A6FBC"/>
    <a:srgbClr val="3768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88639" autoAdjust="0"/>
  </p:normalViewPr>
  <p:slideViewPr>
    <p:cSldViewPr>
      <p:cViewPr>
        <p:scale>
          <a:sx n="75" d="100"/>
          <a:sy n="75" d="100"/>
        </p:scale>
        <p:origin x="-1452" y="-624"/>
      </p:cViewPr>
      <p:guideLst>
        <p:guide orient="horz" pos="2160"/>
        <p:guide pos="2880"/>
      </p:guideLst>
    </p:cSldViewPr>
  </p:slideViewPr>
  <p:outlineViewPr>
    <p:cViewPr>
      <p:scale>
        <a:sx n="33" d="100"/>
        <a:sy n="33" d="100"/>
      </p:scale>
      <p:origin x="0" y="246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14" y="-408"/>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2272" tIns="46136" rIns="92272" bIns="46136" rtlCol="0"/>
          <a:lstStyle>
            <a:lvl1pPr algn="l">
              <a:defRPr sz="1200"/>
            </a:lvl1pPr>
          </a:lstStyle>
          <a:p>
            <a:endParaRPr lang="en-US"/>
          </a:p>
        </p:txBody>
      </p:sp>
      <p:sp>
        <p:nvSpPr>
          <p:cNvPr id="3" name="Date Placeholder 2"/>
          <p:cNvSpPr>
            <a:spLocks noGrp="1"/>
          </p:cNvSpPr>
          <p:nvPr>
            <p:ph type="dt" sz="quarter" idx="1"/>
          </p:nvPr>
        </p:nvSpPr>
        <p:spPr>
          <a:xfrm>
            <a:off x="5622799" y="0"/>
            <a:ext cx="4301543" cy="339884"/>
          </a:xfrm>
          <a:prstGeom prst="rect">
            <a:avLst/>
          </a:prstGeom>
        </p:spPr>
        <p:txBody>
          <a:bodyPr vert="horz" lIns="92272" tIns="46136" rIns="92272" bIns="46136" rtlCol="0"/>
          <a:lstStyle>
            <a:lvl1pPr algn="r">
              <a:defRPr sz="1200"/>
            </a:lvl1pPr>
          </a:lstStyle>
          <a:p>
            <a:fld id="{E4309407-2B17-4D22-982B-9206543AA792}" type="datetimeFigureOut">
              <a:rPr lang="en-US" smtClean="0"/>
              <a:pPr/>
              <a:t>10/12/2012</a:t>
            </a:fld>
            <a:endParaRPr lang="en-US"/>
          </a:p>
        </p:txBody>
      </p:sp>
      <p:sp>
        <p:nvSpPr>
          <p:cNvPr id="4" name="Footer Placeholder 3"/>
          <p:cNvSpPr>
            <a:spLocks noGrp="1"/>
          </p:cNvSpPr>
          <p:nvPr>
            <p:ph type="ftr" sz="quarter" idx="2"/>
          </p:nvPr>
        </p:nvSpPr>
        <p:spPr>
          <a:xfrm>
            <a:off x="1" y="6456612"/>
            <a:ext cx="4301543" cy="339884"/>
          </a:xfrm>
          <a:prstGeom prst="rect">
            <a:avLst/>
          </a:prstGeom>
        </p:spPr>
        <p:txBody>
          <a:bodyPr vert="horz" lIns="92272" tIns="46136" rIns="92272" bIns="46136" rtlCol="0" anchor="b"/>
          <a:lstStyle>
            <a:lvl1pPr algn="l">
              <a:defRPr sz="1200"/>
            </a:lvl1pPr>
          </a:lstStyle>
          <a:p>
            <a:endParaRPr lang="en-US"/>
          </a:p>
        </p:txBody>
      </p:sp>
      <p:sp>
        <p:nvSpPr>
          <p:cNvPr id="5" name="Slide Number Placeholder 4"/>
          <p:cNvSpPr>
            <a:spLocks noGrp="1"/>
          </p:cNvSpPr>
          <p:nvPr>
            <p:ph type="sldNum" sz="quarter" idx="3"/>
          </p:nvPr>
        </p:nvSpPr>
        <p:spPr>
          <a:xfrm>
            <a:off x="5622799" y="6456612"/>
            <a:ext cx="4301543" cy="339884"/>
          </a:xfrm>
          <a:prstGeom prst="rect">
            <a:avLst/>
          </a:prstGeom>
        </p:spPr>
        <p:txBody>
          <a:bodyPr vert="horz" lIns="92272" tIns="46136" rIns="92272" bIns="46136" rtlCol="0" anchor="b"/>
          <a:lstStyle>
            <a:lvl1pPr algn="r">
              <a:defRPr sz="1200"/>
            </a:lvl1pPr>
          </a:lstStyle>
          <a:p>
            <a:fld id="{1E6A3978-AC6E-4352-AD0B-941845AE21C1}" type="slidenum">
              <a:rPr lang="en-US" smtClean="0"/>
              <a:pPr/>
              <a:t>‹#›</a:t>
            </a:fld>
            <a:endParaRPr lang="en-US"/>
          </a:p>
        </p:txBody>
      </p:sp>
    </p:spTree>
    <p:extLst>
      <p:ext uri="{BB962C8B-B14F-4D97-AF65-F5344CB8AC3E}">
        <p14:creationId xmlns:p14="http://schemas.microsoft.com/office/powerpoint/2010/main" val="504770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938"/>
          </a:xfrm>
          <a:prstGeom prst="rect">
            <a:avLst/>
          </a:prstGeom>
        </p:spPr>
        <p:txBody>
          <a:bodyPr vert="horz" lIns="92272" tIns="46136" rIns="92272" bIns="46136" rtlCol="0"/>
          <a:lstStyle>
            <a:lvl1pPr algn="l">
              <a:defRPr sz="1200"/>
            </a:lvl1pPr>
          </a:lstStyle>
          <a:p>
            <a:endParaRPr lang="en-US"/>
          </a:p>
        </p:txBody>
      </p:sp>
      <p:sp>
        <p:nvSpPr>
          <p:cNvPr id="3" name="Date Placeholder 2"/>
          <p:cNvSpPr>
            <a:spLocks noGrp="1"/>
          </p:cNvSpPr>
          <p:nvPr>
            <p:ph type="dt" idx="1"/>
          </p:nvPr>
        </p:nvSpPr>
        <p:spPr>
          <a:xfrm>
            <a:off x="5622733" y="0"/>
            <a:ext cx="4301543" cy="339938"/>
          </a:xfrm>
          <a:prstGeom prst="rect">
            <a:avLst/>
          </a:prstGeom>
        </p:spPr>
        <p:txBody>
          <a:bodyPr vert="horz" lIns="92272" tIns="46136" rIns="92272" bIns="46136" rtlCol="0"/>
          <a:lstStyle>
            <a:lvl1pPr algn="r">
              <a:defRPr sz="1200"/>
            </a:lvl1pPr>
          </a:lstStyle>
          <a:p>
            <a:fld id="{8F833993-1C65-4DB9-AF54-B42F6E7FF845}" type="datetimeFigureOut">
              <a:rPr lang="en-US" smtClean="0"/>
              <a:pPr/>
              <a:t>10/12/2012</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2272" tIns="46136" rIns="92272" bIns="46136" rtlCol="0" anchor="ctr"/>
          <a:lstStyle/>
          <a:p>
            <a:endParaRPr lang="en-US"/>
          </a:p>
        </p:txBody>
      </p:sp>
      <p:sp>
        <p:nvSpPr>
          <p:cNvPr id="5" name="Notes Placeholder 4"/>
          <p:cNvSpPr>
            <a:spLocks noGrp="1"/>
          </p:cNvSpPr>
          <p:nvPr>
            <p:ph type="body" sz="quarter" idx="3"/>
          </p:nvPr>
        </p:nvSpPr>
        <p:spPr>
          <a:xfrm>
            <a:off x="992665" y="3229416"/>
            <a:ext cx="7941310" cy="3058354"/>
          </a:xfrm>
          <a:prstGeom prst="rect">
            <a:avLst/>
          </a:prstGeom>
        </p:spPr>
        <p:txBody>
          <a:bodyPr vert="horz" lIns="92272" tIns="46136" rIns="92272" bIns="4613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456647"/>
            <a:ext cx="4301543" cy="339938"/>
          </a:xfrm>
          <a:prstGeom prst="rect">
            <a:avLst/>
          </a:prstGeom>
        </p:spPr>
        <p:txBody>
          <a:bodyPr vert="horz" lIns="92272" tIns="46136" rIns="92272" bIns="46136" rtlCol="0" anchor="b"/>
          <a:lstStyle>
            <a:lvl1pPr algn="l">
              <a:defRPr sz="1200"/>
            </a:lvl1pPr>
          </a:lstStyle>
          <a:p>
            <a:endParaRPr lang="en-US"/>
          </a:p>
        </p:txBody>
      </p:sp>
      <p:sp>
        <p:nvSpPr>
          <p:cNvPr id="7" name="Slide Number Placeholder 6"/>
          <p:cNvSpPr>
            <a:spLocks noGrp="1"/>
          </p:cNvSpPr>
          <p:nvPr>
            <p:ph type="sldNum" sz="quarter" idx="5"/>
          </p:nvPr>
        </p:nvSpPr>
        <p:spPr>
          <a:xfrm>
            <a:off x="5622733" y="6456647"/>
            <a:ext cx="4301543" cy="339938"/>
          </a:xfrm>
          <a:prstGeom prst="rect">
            <a:avLst/>
          </a:prstGeom>
        </p:spPr>
        <p:txBody>
          <a:bodyPr vert="horz" lIns="92272" tIns="46136" rIns="92272" bIns="46136" rtlCol="0" anchor="b"/>
          <a:lstStyle>
            <a:lvl1pPr algn="r">
              <a:defRPr sz="1200"/>
            </a:lvl1pPr>
          </a:lstStyle>
          <a:p>
            <a:fld id="{8CD476B7-A3B4-459F-858A-F3D8D95DFA1C}" type="slidenum">
              <a:rPr lang="en-US" smtClean="0"/>
              <a:pPr/>
              <a:t>‹#›</a:t>
            </a:fld>
            <a:endParaRPr lang="en-US"/>
          </a:p>
        </p:txBody>
      </p:sp>
    </p:spTree>
    <p:extLst>
      <p:ext uri="{BB962C8B-B14F-4D97-AF65-F5344CB8AC3E}">
        <p14:creationId xmlns:p14="http://schemas.microsoft.com/office/powerpoint/2010/main" val="176093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Hello,</a:t>
            </a:r>
            <a:r>
              <a:rPr lang="en-US" sz="1200" kern="1200" baseline="0" dirty="0" smtClean="0">
                <a:solidFill>
                  <a:schemeClr val="tx1"/>
                </a:solidFill>
                <a:effectLst/>
                <a:latin typeface="+mn-lt"/>
                <a:ea typeface="+mn-ea"/>
                <a:cs typeface="+mn-cs"/>
              </a:rPr>
              <a:t> everybody,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Good </a:t>
            </a:r>
            <a:r>
              <a:rPr lang="en-US" sz="1200" kern="1200" dirty="0" smtClean="0">
                <a:solidFill>
                  <a:schemeClr val="tx1"/>
                </a:solidFill>
                <a:effectLst/>
                <a:latin typeface="+mn-lt"/>
                <a:ea typeface="+mn-ea"/>
                <a:cs typeface="+mn-cs"/>
              </a:rPr>
              <a:t>afternoon. My name is </a:t>
            </a:r>
            <a:r>
              <a:rPr lang="en-US" sz="1200" kern="1200" dirty="0" err="1" smtClean="0">
                <a:solidFill>
                  <a:schemeClr val="tx1"/>
                </a:solidFill>
                <a:effectLst/>
                <a:latin typeface="+mn-lt"/>
                <a:ea typeface="+mn-ea"/>
                <a:cs typeface="+mn-cs"/>
              </a:rPr>
              <a:t>Ashis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Saha</a:t>
            </a:r>
            <a:r>
              <a:rPr lang="en-US" sz="1200" kern="1200" dirty="0" smtClean="0">
                <a:solidFill>
                  <a:schemeClr val="tx1"/>
                </a:solidFill>
                <a:effectLst/>
                <a:latin typeface="+mn-lt"/>
                <a:ea typeface="+mn-ea"/>
                <a:cs typeface="+mn-cs"/>
              </a:rPr>
              <a:t>. I am from </a:t>
            </a:r>
            <a:r>
              <a:rPr lang="en-US" sz="1200" kern="1200" dirty="0" smtClean="0">
                <a:solidFill>
                  <a:schemeClr val="tx1"/>
                </a:solidFill>
                <a:effectLst/>
                <a:latin typeface="+mn-lt"/>
                <a:ea typeface="+mn-ea"/>
                <a:cs typeface="+mn-cs"/>
              </a:rPr>
              <a:t>Korea University in South Korea. Today I shall be presenting my research titled “Gene Interaction-Level Cancer Classification using Gene Expression Profiles.”</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1 single gene does not cause cancer. Rather a set of genes work together to develop cancer.</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10</a:t>
            </a:fld>
            <a:endParaRPr lang="en-US"/>
          </a:p>
        </p:txBody>
      </p:sp>
    </p:spTree>
    <p:extLst>
      <p:ext uri="{BB962C8B-B14F-4D97-AF65-F5344CB8AC3E}">
        <p14:creationId xmlns:p14="http://schemas.microsoft.com/office/powerpoint/2010/main" val="19328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comes our first lesson.</a:t>
            </a:r>
            <a:r>
              <a:rPr lang="en-US" baseline="0" dirty="0" smtClean="0"/>
              <a:t> If we can take more genes, we can expect better results.</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11</a:t>
            </a:fld>
            <a:endParaRPr lang="en-US"/>
          </a:p>
        </p:txBody>
      </p:sp>
    </p:spTree>
    <p:extLst>
      <p:ext uri="{BB962C8B-B14F-4D97-AF65-F5344CB8AC3E}">
        <p14:creationId xmlns:p14="http://schemas.microsoft.com/office/powerpoint/2010/main" val="3685517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Researchers have</a:t>
            </a:r>
            <a:r>
              <a:rPr lang="en-US" baseline="0" dirty="0" smtClean="0"/>
              <a:t> already tried to utilize this lesson. TSP, k-TSP, </a:t>
            </a:r>
            <a:r>
              <a:rPr lang="en-US" baseline="0" dirty="0" err="1" smtClean="0"/>
              <a:t>Doubltes</a:t>
            </a:r>
            <a:r>
              <a:rPr lang="en-US" baseline="0" dirty="0" smtClean="0"/>
              <a:t> – all these methods consider a pair of genes together. 2 gene combinations. And they got  better results than taking 1 gene only. However they could not take more genes together, </a:t>
            </a:r>
            <a:r>
              <a:rPr lang="en-US" baseline="0" dirty="0" smtClean="0"/>
              <a:t>because by the time they took 2 genes, complexity became O(n</a:t>
            </a:r>
            <a:r>
              <a:rPr lang="en-US" baseline="30000" dirty="0" smtClean="0"/>
              <a:t>2</a:t>
            </a:r>
            <a:r>
              <a:rPr lang="en-US" baseline="0" dirty="0" smtClean="0"/>
              <a:t>). Thousands of genes produced millions of gene-pairs. Moreover</a:t>
            </a:r>
            <a:r>
              <a:rPr lang="en-US" baseline="0" dirty="0" smtClean="0"/>
              <a:t>, they naively took all possible combinations, genes do not need to be biologically related to make a pair.</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12</a:t>
            </a:fld>
            <a:endParaRPr lang="en-US"/>
          </a:p>
        </p:txBody>
      </p:sp>
    </p:spTree>
    <p:extLst>
      <p:ext uri="{BB962C8B-B14F-4D97-AF65-F5344CB8AC3E}">
        <p14:creationId xmlns:p14="http://schemas.microsoft.com/office/powerpoint/2010/main" val="1753990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approach to </a:t>
            </a:r>
            <a:r>
              <a:rPr lang="en-US" dirty="0" smtClean="0"/>
              <a:t>these</a:t>
            </a:r>
            <a:r>
              <a:rPr lang="en-US" baseline="0" dirty="0" smtClean="0"/>
              <a:t> </a:t>
            </a:r>
            <a:r>
              <a:rPr lang="en-US" baseline="0" dirty="0" smtClean="0"/>
              <a:t>problems </a:t>
            </a:r>
            <a:r>
              <a:rPr lang="en-US" baseline="0" dirty="0" smtClean="0"/>
              <a:t>by taking pathways. Pathways are already-known sequence of genes showing which gene affects which other genes. Biologists already know how they work together</a:t>
            </a:r>
            <a:r>
              <a:rPr lang="en-US" baseline="0" dirty="0" smtClean="0"/>
              <a:t>. For example in this thyroid cancer pathway, TRK gene indirectly activates RAS, RAS then activates BRAF, and two more activations causes survival from proliferation.  We use this knowledgebase, we don’t take all combinations of genes naively. Rather, we take only those genes in a combination who are in the same pathway.</a:t>
            </a:r>
            <a:endParaRPr lang="en-US" baseline="0" dirty="0" smtClean="0"/>
          </a:p>
        </p:txBody>
      </p:sp>
      <p:sp>
        <p:nvSpPr>
          <p:cNvPr id="4" name="Slide Number Placeholder 3"/>
          <p:cNvSpPr>
            <a:spLocks noGrp="1"/>
          </p:cNvSpPr>
          <p:nvPr>
            <p:ph type="sldNum" sz="quarter" idx="10"/>
          </p:nvPr>
        </p:nvSpPr>
        <p:spPr/>
        <p:txBody>
          <a:bodyPr/>
          <a:lstStyle/>
          <a:p>
            <a:fld id="{8CD476B7-A3B4-459F-858A-F3D8D95DFA1C}" type="slidenum">
              <a:rPr lang="en-US" smtClean="0"/>
              <a:pPr/>
              <a:t>13</a:t>
            </a:fld>
            <a:endParaRPr lang="en-US"/>
          </a:p>
        </p:txBody>
      </p:sp>
    </p:spTree>
    <p:extLst>
      <p:ext uri="{BB962C8B-B14F-4D97-AF65-F5344CB8AC3E}">
        <p14:creationId xmlns:p14="http://schemas.microsoft.com/office/powerpoint/2010/main" val="1363069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if</a:t>
            </a:r>
            <a:r>
              <a:rPr lang="en-US" baseline="0" dirty="0" smtClean="0"/>
              <a:t> we can use the 2</a:t>
            </a:r>
            <a:r>
              <a:rPr lang="en-US" baseline="30000" dirty="0" smtClean="0"/>
              <a:t>nd</a:t>
            </a:r>
            <a:r>
              <a:rPr lang="en-US" baseline="0" dirty="0" smtClean="0"/>
              <a:t> lesson - </a:t>
            </a:r>
            <a:r>
              <a:rPr lang="en-US" dirty="0" smtClean="0"/>
              <a:t>Too </a:t>
            </a:r>
            <a:r>
              <a:rPr lang="en-US" dirty="0" smtClean="0"/>
              <a:t>many</a:t>
            </a:r>
            <a:r>
              <a:rPr lang="en-US" baseline="0" dirty="0" smtClean="0"/>
              <a:t> cooks spoil the </a:t>
            </a:r>
            <a:r>
              <a:rPr lang="en-US" baseline="0" dirty="0" smtClean="0"/>
              <a:t>broth, if we can reduce the number of genes.</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14</a:t>
            </a:fld>
            <a:endParaRPr lang="en-US"/>
          </a:p>
        </p:txBody>
      </p:sp>
    </p:spTree>
    <p:extLst>
      <p:ext uri="{BB962C8B-B14F-4D97-AF65-F5344CB8AC3E}">
        <p14:creationId xmlns:p14="http://schemas.microsoft.com/office/powerpoint/2010/main" val="170037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dirty="0" smtClean="0"/>
              <a:t>you look at it</a:t>
            </a:r>
            <a:r>
              <a:rPr lang="en-US" baseline="0" dirty="0" smtClean="0"/>
              <a:t> carefully, you’ll see </a:t>
            </a:r>
            <a:r>
              <a:rPr lang="en-US" baseline="0" dirty="0" smtClean="0"/>
              <a:t>that there are some disconnected components. </a:t>
            </a:r>
            <a:r>
              <a:rPr lang="en-US" baseline="0" dirty="0" smtClean="0"/>
              <a:t>That means </a:t>
            </a:r>
            <a:r>
              <a:rPr lang="en-US" baseline="0" dirty="0" smtClean="0"/>
              <a:t>that they are not working together even after being in the same pathway. So</a:t>
            </a:r>
            <a:r>
              <a:rPr lang="en-US" baseline="0" dirty="0" smtClean="0"/>
              <a:t>, </a:t>
            </a:r>
            <a:r>
              <a:rPr lang="en-US" baseline="0" dirty="0" smtClean="0"/>
              <a:t>we propose to </a:t>
            </a:r>
            <a:r>
              <a:rPr lang="en-US" baseline="0" dirty="0" smtClean="0"/>
              <a:t>take only those genes </a:t>
            </a:r>
            <a:r>
              <a:rPr lang="en-US" baseline="0" dirty="0" smtClean="0"/>
              <a:t>in a combination, </a:t>
            </a:r>
            <a:r>
              <a:rPr lang="en-US" baseline="0" dirty="0" smtClean="0"/>
              <a:t>who interact with each other. We call it Gene Interaction Set.</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15</a:t>
            </a:fld>
            <a:endParaRPr lang="en-US"/>
          </a:p>
        </p:txBody>
      </p:sp>
    </p:spTree>
    <p:extLst>
      <p:ext uri="{BB962C8B-B14F-4D97-AF65-F5344CB8AC3E}">
        <p14:creationId xmlns:p14="http://schemas.microsoft.com/office/powerpoint/2010/main" val="233287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reduce the number even</a:t>
            </a:r>
            <a:r>
              <a:rPr lang="en-US" baseline="0" dirty="0" smtClean="0"/>
              <a:t> more? </a:t>
            </a:r>
            <a:r>
              <a:rPr lang="en-US" dirty="0" smtClean="0"/>
              <a:t>Look </a:t>
            </a:r>
            <a:r>
              <a:rPr lang="en-US" dirty="0" smtClean="0"/>
              <a:t>at this pathway. It is cell cycle pathway. Here there are lots of genes here</a:t>
            </a:r>
            <a:r>
              <a:rPr lang="en-US" baseline="0" dirty="0" smtClean="0"/>
              <a:t> and </a:t>
            </a:r>
            <a:r>
              <a:rPr lang="en-US" dirty="0" smtClean="0"/>
              <a:t>all the genes are in</a:t>
            </a:r>
            <a:r>
              <a:rPr lang="en-US" baseline="0" dirty="0" smtClean="0"/>
              <a:t> fact connected. But distant connections may denote low interaction. So, we can further divide this pathway using clustering approach to get highly </a:t>
            </a:r>
            <a:r>
              <a:rPr lang="en-US" baseline="0" dirty="0" smtClean="0"/>
              <a:t>interacting </a:t>
            </a:r>
            <a:r>
              <a:rPr lang="en-US" baseline="0" dirty="0" smtClean="0"/>
              <a:t>genes in a gene interaction set.</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16</a:t>
            </a:fld>
            <a:endParaRPr lang="en-US"/>
          </a:p>
        </p:txBody>
      </p:sp>
    </p:spTree>
    <p:extLst>
      <p:ext uri="{BB962C8B-B14F-4D97-AF65-F5344CB8AC3E}">
        <p14:creationId xmlns:p14="http://schemas.microsoft.com/office/powerpoint/2010/main" val="3895679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understand the gene interaction set, </a:t>
            </a:r>
            <a:r>
              <a:rPr lang="en-US" dirty="0" smtClean="0"/>
              <a:t>the algorithm becomes very simple</a:t>
            </a:r>
            <a:r>
              <a:rPr lang="en-US" baseline="0" dirty="0" smtClean="0"/>
              <a:t>. Here the first task is to </a:t>
            </a:r>
            <a:r>
              <a:rPr lang="en-US" baseline="0" dirty="0" smtClean="0"/>
              <a:t>find out all the gene interaction sets. Then we will estimate the importance of each gene interaction set using our proposed entropy score. We can sort them and take only top K sets who will vote to determine the final class of the new sample.</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17</a:t>
            </a:fld>
            <a:endParaRPr lang="en-US"/>
          </a:p>
        </p:txBody>
      </p:sp>
    </p:spTree>
    <p:extLst>
      <p:ext uri="{BB962C8B-B14F-4D97-AF65-F5344CB8AC3E}">
        <p14:creationId xmlns:p14="http://schemas.microsoft.com/office/powerpoint/2010/main" val="1454830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visualize</a:t>
            </a:r>
            <a:r>
              <a:rPr lang="en-US" baseline="0" dirty="0" smtClean="0"/>
              <a:t> </a:t>
            </a:r>
            <a:r>
              <a:rPr lang="en-US" dirty="0" smtClean="0"/>
              <a:t>the steps. Firstly</a:t>
            </a:r>
            <a:r>
              <a:rPr lang="en-US" baseline="0" dirty="0" smtClean="0"/>
              <a:t> we found all the gene interaction sets. Then we calculated entropy of each set and sorted them. Only top k gene interaction sets here can vote.</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18</a:t>
            </a:fld>
            <a:endParaRPr lang="en-US"/>
          </a:p>
        </p:txBody>
      </p:sp>
    </p:spTree>
    <p:extLst>
      <p:ext uri="{BB962C8B-B14F-4D97-AF65-F5344CB8AC3E}">
        <p14:creationId xmlns:p14="http://schemas.microsoft.com/office/powerpoint/2010/main" val="1349982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each top gene interaction set will vote. Unlike normal voting, their vote will be weighted. For example, first gene set says that “I am 90% confident that the new sample will be cancer positive”. So, its vote for positive is 0.9 and vote for negative is 0.1. Thus if the sum of all the votes for positive becomes higher than the negative, then we predict that the new sample is positive.</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19</a:t>
            </a:fld>
            <a:endParaRPr lang="en-US"/>
          </a:p>
        </p:txBody>
      </p:sp>
    </p:spTree>
    <p:extLst>
      <p:ext uri="{BB962C8B-B14F-4D97-AF65-F5344CB8AC3E}">
        <p14:creationId xmlns:p14="http://schemas.microsoft.com/office/powerpoint/2010/main" val="386731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study is highly </a:t>
            </a:r>
            <a:r>
              <a:rPr lang="en-US" dirty="0" smtClean="0"/>
              <a:t>influenced </a:t>
            </a:r>
            <a:r>
              <a:rPr lang="en-US" dirty="0" smtClean="0"/>
              <a:t>by 2 lessons</a:t>
            </a:r>
            <a:r>
              <a:rPr lang="en-US" baseline="0" dirty="0" smtClean="0"/>
              <a:t> </a:t>
            </a:r>
            <a:r>
              <a:rPr lang="en-US" baseline="0" dirty="0" smtClean="0"/>
              <a:t>I learned </a:t>
            </a:r>
            <a:r>
              <a:rPr lang="en-US" baseline="0" dirty="0" smtClean="0"/>
              <a:t>in childhood. This picture depicts the first lesson. </a:t>
            </a:r>
            <a:r>
              <a:rPr lang="en-US" baseline="0" dirty="0" smtClean="0"/>
              <a:t>It </a:t>
            </a:r>
            <a:r>
              <a:rPr lang="en-US" baseline="0" dirty="0" smtClean="0"/>
              <a:t>says that we can break one single stick easily, but we cannot break a bundle of sticks. That means, “Union is Strength”.</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a:t>
            </a:fld>
            <a:endParaRPr lang="en-US"/>
          </a:p>
        </p:txBody>
      </p:sp>
    </p:spTree>
    <p:extLst>
      <p:ext uri="{BB962C8B-B14F-4D97-AF65-F5344CB8AC3E}">
        <p14:creationId xmlns:p14="http://schemas.microsoft.com/office/powerpoint/2010/main" val="1642306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how to</a:t>
            </a:r>
            <a:r>
              <a:rPr lang="en-US" baseline="0" dirty="0" smtClean="0"/>
              <a:t> find gene interaction sets. Sorting is trivial. The remaining part is importance estimation and voting.</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20</a:t>
            </a:fld>
            <a:endParaRPr lang="en-US"/>
          </a:p>
        </p:txBody>
      </p:sp>
    </p:spTree>
    <p:extLst>
      <p:ext uri="{BB962C8B-B14F-4D97-AF65-F5344CB8AC3E}">
        <p14:creationId xmlns:p14="http://schemas.microsoft.com/office/powerpoint/2010/main" val="1454830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a:t>
            </a:r>
            <a:r>
              <a:rPr lang="en-US" dirty="0" smtClean="0"/>
              <a:t>us consider that</a:t>
            </a:r>
            <a:r>
              <a:rPr lang="en-US" baseline="0" dirty="0" smtClean="0"/>
              <a:t> one set has 2 </a:t>
            </a:r>
            <a:r>
              <a:rPr lang="en-US" baseline="0" dirty="0" smtClean="0"/>
              <a:t>genes- </a:t>
            </a:r>
            <a:r>
              <a:rPr lang="en-US" baseline="0" dirty="0" smtClean="0"/>
              <a:t>gene-1 and gene-2. We plot them in graph and cluster. If one cluster contains only positive data, then we can say that the data in this cluster are most likely positive. Same is true, if all data in a cluster are negative. But, if both positive and negative points are mixed in a cluster, then we cannot predict from it. So, we want such a metric with prioritize same kind of point in a cluster. </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21</a:t>
            </a:fld>
            <a:endParaRPr lang="en-US"/>
          </a:p>
        </p:txBody>
      </p:sp>
    </p:spTree>
    <p:extLst>
      <p:ext uri="{BB962C8B-B14F-4D97-AF65-F5344CB8AC3E}">
        <p14:creationId xmlns:p14="http://schemas.microsoft.com/office/powerpoint/2010/main" val="211008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Entropy used in Information theory is such a metric where if all data are either positive or negative, entropy is 0. And if they are uniformly mixed, entropy is 1. So, less entropy signifies better classification.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22</a:t>
            </a:fld>
            <a:endParaRPr lang="en-US"/>
          </a:p>
        </p:txBody>
      </p:sp>
    </p:spTree>
    <p:extLst>
      <p:ext uri="{BB962C8B-B14F-4D97-AF65-F5344CB8AC3E}">
        <p14:creationId xmlns:p14="http://schemas.microsoft.com/office/powerpoint/2010/main" val="2879382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calculate the entropy following the formulas.</a:t>
            </a:r>
            <a:r>
              <a:rPr lang="en-US" baseline="0" dirty="0" smtClean="0"/>
              <a:t> But I would like to mention one important thing that, as in most dataset, number of positive and negative samples are not equal, we have to first normalize their count by dividing total number of positive and negative points respectively.</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23</a:t>
            </a:fld>
            <a:endParaRPr lang="en-US"/>
          </a:p>
        </p:txBody>
      </p:sp>
    </p:spTree>
    <p:extLst>
      <p:ext uri="{BB962C8B-B14F-4D97-AF65-F5344CB8AC3E}">
        <p14:creationId xmlns:p14="http://schemas.microsoft.com/office/powerpoint/2010/main" val="39493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voting comes from the cluster in which the sample resides. If the sample</a:t>
            </a:r>
            <a:r>
              <a:rPr lang="en-US" baseline="0" dirty="0" smtClean="0"/>
              <a:t> resides in the cluster C, then the voting weight will depend on the proportion of positive and negative samples in the cluster C.</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24</a:t>
            </a:fld>
            <a:endParaRPr lang="en-US"/>
          </a:p>
        </p:txBody>
      </p:sp>
    </p:spTree>
    <p:extLst>
      <p:ext uri="{BB962C8B-B14F-4D97-AF65-F5344CB8AC3E}">
        <p14:creationId xmlns:p14="http://schemas.microsoft.com/office/powerpoint/2010/main" val="2657900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described earlier, if the total vote for positive is greater than the negative the prediction will be positive.</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25</a:t>
            </a:fld>
            <a:endParaRPr lang="en-US"/>
          </a:p>
        </p:txBody>
      </p:sp>
    </p:spTree>
    <p:extLst>
      <p:ext uri="{BB962C8B-B14F-4D97-AF65-F5344CB8AC3E}">
        <p14:creationId xmlns:p14="http://schemas.microsoft.com/office/powerpoint/2010/main" val="2707336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measured accuracy of our method using leave-one-out</a:t>
            </a:r>
            <a:r>
              <a:rPr lang="en-US" baseline="0" dirty="0" smtClean="0"/>
              <a:t> policy on 7 datasets. We found that our method produces comparable accuracy to the top-class existing methods. I should note that as the result of our method is non-deterministic, that means, it can produce different results on different run, we run our method 10 times and take the average of 10 accuracies. If we consider the maximum accuracy achieved in 10 runs, we see that it can be better than any of the other methods. </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26</a:t>
            </a:fld>
            <a:endParaRPr lang="en-US"/>
          </a:p>
        </p:txBody>
      </p:sp>
    </p:spTree>
    <p:extLst>
      <p:ext uri="{BB962C8B-B14F-4D97-AF65-F5344CB8AC3E}">
        <p14:creationId xmlns:p14="http://schemas.microsoft.com/office/powerpoint/2010/main" val="2869520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we see that accuracy increases as the take more gene interaction sets for classification. It implies</a:t>
            </a:r>
            <a:r>
              <a:rPr lang="en-US" baseline="0" dirty="0" smtClean="0"/>
              <a:t> the consistency of the ranking.</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27</a:t>
            </a:fld>
            <a:endParaRPr lang="en-US"/>
          </a:p>
        </p:txBody>
      </p:sp>
    </p:spTree>
    <p:extLst>
      <p:ext uri="{BB962C8B-B14F-4D97-AF65-F5344CB8AC3E}">
        <p14:creationId xmlns:p14="http://schemas.microsoft.com/office/powerpoint/2010/main" val="375111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gene interaction set consistently</a:t>
            </a:r>
            <a:r>
              <a:rPr lang="en-US" baseline="0" dirty="0" smtClean="0"/>
              <a:t> ranked high in Leukemia dataset. You can see how easily biologist can figure out how this genes are working to cause that leukemia.</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28</a:t>
            </a:fld>
            <a:endParaRPr lang="en-US"/>
          </a:p>
        </p:txBody>
      </p:sp>
    </p:spTree>
    <p:extLst>
      <p:ext uri="{BB962C8B-B14F-4D97-AF65-F5344CB8AC3E}">
        <p14:creationId xmlns:p14="http://schemas.microsoft.com/office/powerpoint/2010/main" val="1044542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another example gene interaction set found from Prostate cancer dataset.</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29</a:t>
            </a:fld>
            <a:endParaRPr lang="en-US"/>
          </a:p>
        </p:txBody>
      </p:sp>
    </p:spTree>
    <p:extLst>
      <p:ext uri="{BB962C8B-B14F-4D97-AF65-F5344CB8AC3E}">
        <p14:creationId xmlns:p14="http://schemas.microsoft.com/office/powerpoint/2010/main" val="26834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a:t>
            </a:r>
            <a:r>
              <a:rPr lang="en-US" baseline="0" dirty="0" smtClean="0"/>
              <a:t>lesson </a:t>
            </a:r>
            <a:r>
              <a:rPr lang="en-US" baseline="0" dirty="0" smtClean="0"/>
              <a:t>is quite </a:t>
            </a:r>
            <a:r>
              <a:rPr lang="en-US" baseline="0" dirty="0" smtClean="0"/>
              <a:t>opposite to the first one which says “Too many cooks spoil the broth”. These two together mean that you have to choose the optimal number- not too few, not too many.</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3</a:t>
            </a:fld>
            <a:endParaRPr lang="en-US"/>
          </a:p>
        </p:txBody>
      </p:sp>
    </p:spTree>
    <p:extLst>
      <p:ext uri="{BB962C8B-B14F-4D97-AF65-F5344CB8AC3E}">
        <p14:creationId xmlns:p14="http://schemas.microsoft.com/office/powerpoint/2010/main" val="362336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these results are supported are supported by the existing literatures.</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30</a:t>
            </a:fld>
            <a:endParaRPr lang="en-US"/>
          </a:p>
        </p:txBody>
      </p:sp>
    </p:spTree>
    <p:extLst>
      <p:ext uri="{BB962C8B-B14F-4D97-AF65-F5344CB8AC3E}">
        <p14:creationId xmlns:p14="http://schemas.microsoft.com/office/powerpoint/2010/main" val="3575265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476B7-A3B4-459F-858A-F3D8D95DFA1C}" type="slidenum">
              <a:rPr lang="en-US" smtClean="0"/>
              <a:pPr/>
              <a:t>31</a:t>
            </a:fld>
            <a:endParaRPr lang="en-US"/>
          </a:p>
        </p:txBody>
      </p:sp>
    </p:spTree>
    <p:extLst>
      <p:ext uri="{BB962C8B-B14F-4D97-AF65-F5344CB8AC3E}">
        <p14:creationId xmlns:p14="http://schemas.microsoft.com/office/powerpoint/2010/main" val="551156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476B7-A3B4-459F-858A-F3D8D95DFA1C}" type="slidenum">
              <a:rPr lang="en-US" smtClean="0"/>
              <a:pPr/>
              <a:t>32</a:t>
            </a:fld>
            <a:endParaRPr lang="en-US"/>
          </a:p>
        </p:txBody>
      </p:sp>
    </p:spTree>
    <p:extLst>
      <p:ext uri="{BB962C8B-B14F-4D97-AF65-F5344CB8AC3E}">
        <p14:creationId xmlns:p14="http://schemas.microsoft.com/office/powerpoint/2010/main" val="2451625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476B7-A3B4-459F-858A-F3D8D95DFA1C}" type="slidenum">
              <a:rPr lang="en-US" smtClean="0"/>
              <a:pPr/>
              <a:t>33</a:t>
            </a:fld>
            <a:endParaRPr lang="en-US"/>
          </a:p>
        </p:txBody>
      </p:sp>
    </p:spTree>
    <p:extLst>
      <p:ext uri="{BB962C8B-B14F-4D97-AF65-F5344CB8AC3E}">
        <p14:creationId xmlns:p14="http://schemas.microsoft.com/office/powerpoint/2010/main" val="2609683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476B7-A3B4-459F-858A-F3D8D95DFA1C}" type="slidenum">
              <a:rPr lang="en-US" smtClean="0"/>
              <a:pPr/>
              <a:t>34</a:t>
            </a:fld>
            <a:endParaRPr lang="en-US"/>
          </a:p>
        </p:txBody>
      </p:sp>
    </p:spTree>
    <p:extLst>
      <p:ext uri="{BB962C8B-B14F-4D97-AF65-F5344CB8AC3E}">
        <p14:creationId xmlns:p14="http://schemas.microsoft.com/office/powerpoint/2010/main" val="3865362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get</a:t>
            </a:r>
            <a:r>
              <a:rPr lang="en-US" baseline="0" dirty="0" smtClean="0"/>
              <a:t> back to the title. Gene Interaction-Level Cancer Classification using Gene Expression Profiles. Here “Cancer Classification” is the main task. What do we mean by it?</a:t>
            </a:r>
          </a:p>
        </p:txBody>
      </p:sp>
      <p:sp>
        <p:nvSpPr>
          <p:cNvPr id="4" name="Slide Number Placeholder 3"/>
          <p:cNvSpPr>
            <a:spLocks noGrp="1"/>
          </p:cNvSpPr>
          <p:nvPr>
            <p:ph type="sldNum" sz="quarter" idx="10"/>
          </p:nvPr>
        </p:nvSpPr>
        <p:spPr/>
        <p:txBody>
          <a:bodyPr/>
          <a:lstStyle/>
          <a:p>
            <a:fld id="{8CD476B7-A3B4-459F-858A-F3D8D95DFA1C}" type="slidenum">
              <a:rPr lang="en-US" smtClean="0"/>
              <a:pPr/>
              <a:t>4</a:t>
            </a:fld>
            <a:endParaRPr lang="en-US"/>
          </a:p>
        </p:txBody>
      </p:sp>
    </p:spTree>
    <p:extLst>
      <p:ext uri="{BB962C8B-B14F-4D97-AF65-F5344CB8AC3E}">
        <p14:creationId xmlns:p14="http://schemas.microsoft.com/office/powerpoint/2010/main" val="46337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person goes</a:t>
            </a:r>
            <a:r>
              <a:rPr lang="en-US" baseline="0" dirty="0" smtClean="0"/>
              <a:t> to the doctor and asks, “doctor, do I have cancer?” or “am I susceptible to cancer?” Then the doctor asks for genetic tests and after analyzing the data he says, “yes, you have cancer” or “no, you are not susceptible to cancer.” What type of genetic data can he use? Here we use Gene Expression data from microarray profiling.</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5</a:t>
            </a:fld>
            <a:endParaRPr lang="en-US"/>
          </a:p>
        </p:txBody>
      </p:sp>
    </p:spTree>
    <p:extLst>
      <p:ext uri="{BB962C8B-B14F-4D97-AF65-F5344CB8AC3E}">
        <p14:creationId xmlns:p14="http://schemas.microsoft.com/office/powerpoint/2010/main" val="270030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see how BRCA2 gene works. It is a tumor suppressor gene. So, if</a:t>
            </a:r>
            <a:r>
              <a:rPr lang="en-US" baseline="0" dirty="0" smtClean="0"/>
              <a:t> its activity is increased, tumor is better suppressed. That means cancer is cancer is suppressed. Alternately, if activity is decreased, tumor is not suppressed well and we see cancer. This activity can be represented by a number by micro-array profiling.</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6</a:t>
            </a:fld>
            <a:endParaRPr lang="en-US"/>
          </a:p>
        </p:txBody>
      </p:sp>
    </p:spTree>
    <p:extLst>
      <p:ext uri="{BB962C8B-B14F-4D97-AF65-F5344CB8AC3E}">
        <p14:creationId xmlns:p14="http://schemas.microsoft.com/office/powerpoint/2010/main" val="1459185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a:t>
            </a:r>
            <a:r>
              <a:rPr lang="en-US" baseline="0" dirty="0" smtClean="0"/>
              <a:t> in our microarray, there are N genes, Gene-1 to gene-N. </a:t>
            </a:r>
            <a:r>
              <a:rPr lang="en-US" baseline="0" dirty="0" smtClean="0"/>
              <a:t>Few persons </a:t>
            </a:r>
            <a:r>
              <a:rPr lang="en-US" baseline="0" dirty="0" smtClean="0"/>
              <a:t>did the microarray testing. </a:t>
            </a:r>
            <a:r>
              <a:rPr lang="en-US" baseline="0" dirty="0" smtClean="0"/>
              <a:t>And </a:t>
            </a:r>
            <a:r>
              <a:rPr lang="en-US" baseline="0" dirty="0" smtClean="0"/>
              <a:t>we know if those persons are cancer positive or cancer negative. We have to analyze this data, and when a new person comes, we have to predict if he is positive or not. This is our goal.</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7</a:t>
            </a:fld>
            <a:endParaRPr lang="en-US"/>
          </a:p>
        </p:txBody>
      </p:sp>
    </p:spTree>
    <p:extLst>
      <p:ext uri="{BB962C8B-B14F-4D97-AF65-F5344CB8AC3E}">
        <p14:creationId xmlns:p14="http://schemas.microsoft.com/office/powerpoint/2010/main" val="49334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present an approach to which</a:t>
            </a:r>
            <a:r>
              <a:rPr lang="en-US" baseline="0" dirty="0" smtClean="0"/>
              <a:t> can predict cancer as accurately as the existing top-class classifier with the additional feature of biological interpretability. It means, from the results, the biologist can interpret how genes work to cause cancer. Then pharmacologists can develop effective drug to ensure happy life. Biological interpretability is very important, otherwise we can at best detect cancer, but we cannot develop drugs using it.</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8</a:t>
            </a:fld>
            <a:endParaRPr lang="en-US"/>
          </a:p>
        </p:txBody>
      </p:sp>
    </p:spTree>
    <p:extLst>
      <p:ext uri="{BB962C8B-B14F-4D97-AF65-F5344CB8AC3E}">
        <p14:creationId xmlns:p14="http://schemas.microsoft.com/office/powerpoint/2010/main" val="215301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learning algorithms to do this job – Decision tree, Naïve Bayesian, Nearest neighbor, PAM, SVM. All of them consider only 1 gene at a time.</a:t>
            </a:r>
            <a:endParaRPr lang="en-US" dirty="0"/>
          </a:p>
        </p:txBody>
      </p:sp>
      <p:sp>
        <p:nvSpPr>
          <p:cNvPr id="4" name="Slide Number Placeholder 3"/>
          <p:cNvSpPr>
            <a:spLocks noGrp="1"/>
          </p:cNvSpPr>
          <p:nvPr>
            <p:ph type="sldNum" sz="quarter" idx="10"/>
          </p:nvPr>
        </p:nvSpPr>
        <p:spPr/>
        <p:txBody>
          <a:bodyPr/>
          <a:lstStyle/>
          <a:p>
            <a:fld id="{8CD476B7-A3B4-459F-858A-F3D8D95DFA1C}" type="slidenum">
              <a:rPr lang="en-US" smtClean="0"/>
              <a:pPr/>
              <a:t>9</a:t>
            </a:fld>
            <a:endParaRPr lang="en-US"/>
          </a:p>
        </p:txBody>
      </p:sp>
    </p:spTree>
    <p:extLst>
      <p:ext uri="{BB962C8B-B14F-4D97-AF65-F5344CB8AC3E}">
        <p14:creationId xmlns:p14="http://schemas.microsoft.com/office/powerpoint/2010/main" val="261681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2958C5C-4D37-4363-B3E9-362D89E75A63}" type="datetime1">
              <a:rPr lang="en-US" smtClean="0"/>
              <a:t>10/12/2012</a:t>
            </a:fld>
            <a:endParaRPr lang="en-US"/>
          </a:p>
        </p:txBody>
      </p:sp>
      <p:sp>
        <p:nvSpPr>
          <p:cNvPr id="8" name="Slide Number Placeholder 7"/>
          <p:cNvSpPr>
            <a:spLocks noGrp="1"/>
          </p:cNvSpPr>
          <p:nvPr>
            <p:ph type="sldNum" sz="quarter" idx="11"/>
          </p:nvPr>
        </p:nvSpPr>
        <p:spPr/>
        <p:txBody>
          <a:bodyPr/>
          <a:lstStyle/>
          <a:p>
            <a:fld id="{20E95618-1A98-4997-9CA4-1CEFC0FE031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468B-64C4-442B-9599-DE83092640A6}" type="datetime1">
              <a:rPr lang="en-US" smtClean="0"/>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51647-2CBD-4AC2-9457-A2E8B5D268C6}" type="datetime1">
              <a:rPr lang="en-US" smtClean="0"/>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285826D-5C7D-4425-A2FF-B7E1EC6C09F1}" type="datetime1">
              <a:rPr lang="en-US" smtClean="0"/>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DC822-F4FA-4A1E-922A-5599F44957C2}" type="datetime1">
              <a:rPr lang="en-US" smtClean="0"/>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95618-1A98-4997-9CA4-1CEFC0FE031F}"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67F26BD-3E1F-4F69-80DA-80F3BE44375D}" type="datetime1">
              <a:rPr lang="en-US" smtClean="0"/>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95618-1A98-4997-9CA4-1CEFC0FE031F}"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9B9937-A143-4B18-B96F-1B2551E9A246}" type="datetime1">
              <a:rPr lang="en-US" smtClean="0"/>
              <a:t>10/12/2012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95618-1A98-4997-9CA4-1CEFC0FE031F}"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962F4F-82D0-4B5F-B2F5-12523FEAA37D}" type="datetime1">
              <a:rPr lang="en-US" smtClean="0"/>
              <a:t>10/12/2012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B4AA-614B-4185-A40A-8DF4B5FFDDBA}" type="datetime1">
              <a:rPr lang="en-US" smtClean="0"/>
              <a:t>10/12/2012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146F-1BBD-489F-9898-D8321911F3E5}" type="datetime1">
              <a:rPr lang="en-US" smtClean="0"/>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B977A-0BCA-4A6A-A0A8-11B4B714DCE6}" type="datetime1">
              <a:rPr lang="en-US" smtClean="0"/>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95618-1A98-4997-9CA4-1CEFC0FE03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9414F16-4808-4C4E-9DA7-D33C47A5E895}" type="datetime1">
              <a:rPr lang="en-US" smtClean="0"/>
              <a:t>10/12/2012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E95618-1A98-4997-9CA4-1CEFC0FE031F}"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Gene Interaction-Level Cancer Classification </a:t>
            </a:r>
            <a:br>
              <a:rPr lang="en-US" sz="4800" b="1" dirty="0" smtClean="0"/>
            </a:br>
            <a:r>
              <a:rPr lang="en-US" sz="3600" b="1" dirty="0" smtClean="0"/>
              <a:t>using Gene Expression Profiles</a:t>
            </a:r>
            <a:endParaRPr lang="en-US" sz="5400" dirty="0"/>
          </a:p>
        </p:txBody>
      </p:sp>
      <p:sp>
        <p:nvSpPr>
          <p:cNvPr id="3" name="Subtitle 2"/>
          <p:cNvSpPr>
            <a:spLocks noGrp="1"/>
          </p:cNvSpPr>
          <p:nvPr>
            <p:ph type="subTitle" idx="1"/>
          </p:nvPr>
        </p:nvSpPr>
        <p:spPr/>
        <p:txBody>
          <a:bodyPr>
            <a:normAutofit/>
          </a:bodyPr>
          <a:lstStyle/>
          <a:p>
            <a:r>
              <a:rPr lang="en-US" sz="2800" b="1" dirty="0" err="1" smtClean="0">
                <a:solidFill>
                  <a:srgbClr val="920000"/>
                </a:solidFill>
              </a:rPr>
              <a:t>Ashis</a:t>
            </a:r>
            <a:r>
              <a:rPr lang="en-US" sz="2800" b="1" dirty="0" smtClean="0">
                <a:solidFill>
                  <a:srgbClr val="920000"/>
                </a:solidFill>
              </a:rPr>
              <a:t> </a:t>
            </a:r>
            <a:r>
              <a:rPr lang="en-US" sz="2800" b="1" dirty="0" err="1" smtClean="0">
                <a:solidFill>
                  <a:srgbClr val="920000"/>
                </a:solidFill>
              </a:rPr>
              <a:t>Saha</a:t>
            </a:r>
            <a:r>
              <a:rPr lang="en-US" sz="2800" b="1" dirty="0" smtClean="0">
                <a:solidFill>
                  <a:srgbClr val="920000"/>
                </a:solidFill>
              </a:rPr>
              <a:t>, </a:t>
            </a:r>
            <a:r>
              <a:rPr lang="en-US" sz="2800" b="1" dirty="0" err="1" smtClean="0">
                <a:solidFill>
                  <a:srgbClr val="920000"/>
                </a:solidFill>
              </a:rPr>
              <a:t>Jaewoo</a:t>
            </a:r>
            <a:r>
              <a:rPr lang="en-US" sz="2800" b="1" dirty="0" smtClean="0">
                <a:solidFill>
                  <a:srgbClr val="920000"/>
                </a:solidFill>
              </a:rPr>
              <a:t> Kang</a:t>
            </a:r>
            <a:br>
              <a:rPr lang="en-US" sz="2800" b="1" dirty="0" smtClean="0">
                <a:solidFill>
                  <a:srgbClr val="920000"/>
                </a:solidFill>
              </a:rPr>
            </a:br>
            <a:r>
              <a:rPr lang="en-US" sz="1800" dirty="0" smtClean="0">
                <a:solidFill>
                  <a:srgbClr val="920000"/>
                </a:solidFill>
              </a:rPr>
              <a:t>Korea University, Seoul, Republic of Korea.</a:t>
            </a:r>
            <a:endParaRPr lang="en-US" sz="2400" dirty="0">
              <a:solidFill>
                <a:srgbClr val="920000"/>
              </a:solidFill>
            </a:endParaRPr>
          </a:p>
        </p:txBody>
      </p:sp>
      <p:pic>
        <p:nvPicPr>
          <p:cNvPr id="4" name="Picture 3" descr="Title-Background.png"/>
          <p:cNvPicPr>
            <a:picLocks noChangeAspect="1"/>
          </p:cNvPicPr>
          <p:nvPr/>
        </p:nvPicPr>
        <p:blipFill>
          <a:blip r:embed="rId3">
            <a:grayscl/>
          </a:blip>
          <a:stretch>
            <a:fillRect/>
          </a:stretch>
        </p:blipFill>
        <p:spPr>
          <a:xfrm rot="20730048">
            <a:off x="280694" y="668495"/>
            <a:ext cx="4867193" cy="164399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00200"/>
            <a:ext cx="91440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dirty="0" smtClean="0">
                <a:solidFill>
                  <a:schemeClr val="tx2"/>
                </a:solidFill>
              </a:rPr>
              <a:t>1 single gene </a:t>
            </a:r>
            <a:br>
              <a:rPr lang="en-US" sz="4800" b="1" dirty="0" smtClean="0">
                <a:solidFill>
                  <a:schemeClr val="tx2"/>
                </a:solidFill>
              </a:rPr>
            </a:br>
            <a:r>
              <a:rPr lang="en-US" sz="4800" b="1" dirty="0" smtClean="0">
                <a:solidFill>
                  <a:schemeClr val="tx2"/>
                </a:solidFill>
              </a:rPr>
              <a:t>does NOT cause cancer.</a:t>
            </a:r>
            <a:r>
              <a:rPr lang="en-US" sz="4800" b="1" dirty="0" smtClean="0">
                <a:solidFill>
                  <a:schemeClr val="tx1"/>
                </a:solidFill>
              </a:rPr>
              <a:t/>
            </a:r>
            <a:br>
              <a:rPr lang="en-US" sz="4800" b="1" dirty="0" smtClean="0">
                <a:solidFill>
                  <a:schemeClr val="tx1"/>
                </a:solidFill>
              </a:rPr>
            </a:br>
            <a:endParaRPr lang="en-US" b="1" dirty="0" smtClean="0">
              <a:solidFill>
                <a:schemeClr val="tx1"/>
              </a:solidFill>
            </a:endParaRPr>
          </a:p>
          <a:p>
            <a:pPr algn="ctr"/>
            <a:r>
              <a:rPr lang="en-US" sz="4800" b="1" u="sng" dirty="0" smtClean="0">
                <a:solidFill>
                  <a:srgbClr val="920000"/>
                </a:solidFill>
              </a:rPr>
              <a:t>A set of genes</a:t>
            </a:r>
            <a:r>
              <a:rPr lang="en-US" sz="4800" b="1" dirty="0" smtClean="0">
                <a:solidFill>
                  <a:srgbClr val="920000"/>
                </a:solidFill>
              </a:rPr>
              <a:t> </a:t>
            </a:r>
            <a:r>
              <a:rPr lang="en-US" sz="4800" b="1" dirty="0" smtClean="0">
                <a:solidFill>
                  <a:schemeClr val="tx2"/>
                </a:solidFill>
              </a:rPr>
              <a:t>work together.</a:t>
            </a:r>
            <a:endParaRPr lang="en-US" sz="4800" b="1" spc="50" dirty="0" smtClean="0">
              <a:ln w="11430"/>
              <a:solidFill>
                <a:schemeClr val="tx2"/>
              </a:solidFill>
              <a:effectLst>
                <a:outerShdw blurRad="76200" dist="50800" dir="5400000" algn="tl" rotWithShape="0">
                  <a:srgbClr val="000000">
                    <a:alpha val="65000"/>
                  </a:srgbClr>
                </a:outerShdw>
              </a:effectLst>
            </a:endParaRPr>
          </a:p>
        </p:txBody>
      </p:sp>
      <p:sp>
        <p:nvSpPr>
          <p:cNvPr id="18" name="Chevron 17"/>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9" name="Chevron 18"/>
          <p:cNvSpPr/>
          <p:nvPr/>
        </p:nvSpPr>
        <p:spPr>
          <a:xfrm>
            <a:off x="27921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20" name="Chevron 19"/>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21" name="Chevron 20"/>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20E95618-1A98-4997-9CA4-1CEFC0FE031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l090006_f17 - Copy.jpg"/>
          <p:cNvPicPr>
            <a:picLocks noChangeAspect="1"/>
          </p:cNvPicPr>
          <p:nvPr/>
        </p:nvPicPr>
        <p:blipFill>
          <a:blip r:embed="rId3"/>
          <a:stretch>
            <a:fillRect/>
          </a:stretch>
        </p:blipFill>
        <p:spPr>
          <a:xfrm>
            <a:off x="1676400" y="1"/>
            <a:ext cx="5943599" cy="6857999"/>
          </a:xfrm>
          <a:prstGeom prst="rect">
            <a:avLst/>
          </a:prstGeom>
        </p:spPr>
      </p:pic>
      <p:sp>
        <p:nvSpPr>
          <p:cNvPr id="6" name="Rectangle 5"/>
          <p:cNvSpPr/>
          <p:nvPr/>
        </p:nvSpPr>
        <p:spPr>
          <a:xfrm>
            <a:off x="0" y="2590800"/>
            <a:ext cx="91440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Union is strength.</a:t>
            </a:r>
          </a:p>
        </p:txBody>
      </p:sp>
      <p:sp>
        <p:nvSpPr>
          <p:cNvPr id="4" name="Slide Number Placeholder 3"/>
          <p:cNvSpPr>
            <a:spLocks noGrp="1"/>
          </p:cNvSpPr>
          <p:nvPr>
            <p:ph type="sldNum" sz="quarter" idx="12"/>
          </p:nvPr>
        </p:nvSpPr>
        <p:spPr/>
        <p:txBody>
          <a:bodyPr/>
          <a:lstStyle/>
          <a:p>
            <a:fld id="{20E95618-1A98-4997-9CA4-1CEFC0FE031F}" type="slidenum">
              <a:rPr lang="en-US" smtClean="0"/>
              <a:pPr/>
              <a:t>11</a:t>
            </a:fld>
            <a:endParaRPr lang="en-US"/>
          </a:p>
        </p:txBody>
      </p:sp>
      <p:sp>
        <p:nvSpPr>
          <p:cNvPr id="7" name="Chevron 6"/>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8" name="Chevron 7"/>
          <p:cNvSpPr/>
          <p:nvPr/>
        </p:nvSpPr>
        <p:spPr>
          <a:xfrm>
            <a:off x="27921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9" name="Chevron 8"/>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0" name="Chevron 9"/>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Efforts</a:t>
            </a:r>
            <a:endParaRPr lang="en-US" dirty="0"/>
          </a:p>
        </p:txBody>
      </p:sp>
      <p:sp>
        <p:nvSpPr>
          <p:cNvPr id="4" name="Content Placeholder 2"/>
          <p:cNvSpPr txBox="1">
            <a:spLocks noGrp="1"/>
          </p:cNvSpPr>
          <p:nvPr>
            <p:ph idx="1"/>
          </p:nvPr>
        </p:nvSpPr>
        <p:spPr>
          <a:xfrm>
            <a:off x="457200" y="2057400"/>
            <a:ext cx="8229600" cy="4068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TSP (Top Scoring Pair) </a:t>
            </a:r>
            <a:r>
              <a:rPr kumimoji="0" lang="en-US" sz="12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a:t>
            </a:r>
            <a:r>
              <a:rPr kumimoji="0" lang="en-US" sz="1200" b="0" i="0" u="none" strike="noStrike" kern="1200" cap="none" spc="0" normalizeH="0" baseline="0" noProof="0" dirty="0" err="1" smtClean="0">
                <a:ln>
                  <a:noFill/>
                </a:ln>
                <a:solidFill>
                  <a:schemeClr val="tx1">
                    <a:lumMod val="50000"/>
                    <a:lumOff val="50000"/>
                  </a:schemeClr>
                </a:solidFill>
                <a:effectLst/>
                <a:uLnTx/>
                <a:uFillTx/>
                <a:latin typeface="+mj-lt"/>
                <a:ea typeface="+mn-ea"/>
                <a:cs typeface="+mn-cs"/>
              </a:rPr>
              <a:t>Geman</a:t>
            </a:r>
            <a:r>
              <a:rPr kumimoji="0" lang="en-US" sz="1200" b="0" i="0" u="none" strike="noStrike" kern="1200" cap="none" spc="0" normalizeH="0" noProof="0" dirty="0" smtClean="0">
                <a:ln>
                  <a:noFill/>
                </a:ln>
                <a:solidFill>
                  <a:schemeClr val="tx1">
                    <a:lumMod val="50000"/>
                    <a:lumOff val="50000"/>
                  </a:schemeClr>
                </a:solidFill>
                <a:effectLst/>
                <a:uLnTx/>
                <a:uFillTx/>
                <a:latin typeface="+mj-lt"/>
                <a:ea typeface="+mn-ea"/>
                <a:cs typeface="+mn-cs"/>
              </a:rPr>
              <a:t> et al.</a:t>
            </a:r>
            <a:r>
              <a:rPr kumimoji="0" lang="en-US" sz="12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a:t>
            </a:r>
          </a:p>
          <a:p>
            <a:pPr lvl="0">
              <a:defRPr/>
            </a:pPr>
            <a:r>
              <a:rPr kumimoji="0" lang="en-US" sz="2400" b="0" i="1"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k</a:t>
            </a:r>
            <a:r>
              <a:rPr kumimoji="0" lang="en-US" sz="24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-TSP </a:t>
            </a:r>
            <a:r>
              <a:rPr lang="en-US" sz="1200" dirty="0"/>
              <a:t>[Tan et al.]</a:t>
            </a:r>
          </a:p>
          <a:p>
            <a:pPr lvl="0">
              <a:defRPr/>
            </a:pPr>
            <a:r>
              <a:rPr kumimoji="0" lang="en-US" sz="24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Doublets </a:t>
            </a:r>
            <a:r>
              <a:rPr lang="en-US" sz="1200" dirty="0"/>
              <a:t>[Chopra et al.]</a:t>
            </a:r>
          </a:p>
        </p:txBody>
      </p:sp>
      <p:sp>
        <p:nvSpPr>
          <p:cNvPr id="10" name="Rounded Rectangle 9"/>
          <p:cNvSpPr/>
          <p:nvPr/>
        </p:nvSpPr>
        <p:spPr>
          <a:xfrm>
            <a:off x="2819400" y="4648200"/>
            <a:ext cx="57150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smtClean="0"/>
              <a:t>2. NO Biological Relation</a:t>
            </a:r>
            <a:endParaRPr lang="en-US" sz="3200" b="1" dirty="0"/>
          </a:p>
        </p:txBody>
      </p:sp>
      <p:sp>
        <p:nvSpPr>
          <p:cNvPr id="12" name="Rounded Rectangle 11"/>
          <p:cNvSpPr/>
          <p:nvPr/>
        </p:nvSpPr>
        <p:spPr>
          <a:xfrm>
            <a:off x="609600" y="4648200"/>
            <a:ext cx="19050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smtClean="0"/>
              <a:t>1. O(n</a:t>
            </a:r>
            <a:r>
              <a:rPr lang="en-US" sz="3200" b="1" baseline="30000" dirty="0" smtClean="0"/>
              <a:t>2</a:t>
            </a:r>
            <a:r>
              <a:rPr lang="en-US" sz="3200" b="1" dirty="0" smtClean="0"/>
              <a:t>)</a:t>
            </a:r>
            <a:endParaRPr lang="en-US" sz="3200" b="1" dirty="0"/>
          </a:p>
        </p:txBody>
      </p:sp>
      <p:sp>
        <p:nvSpPr>
          <p:cNvPr id="3" name="Cloud 2"/>
          <p:cNvSpPr/>
          <p:nvPr/>
        </p:nvSpPr>
        <p:spPr>
          <a:xfrm>
            <a:off x="5181600" y="1925472"/>
            <a:ext cx="2895600" cy="18083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t>2</a:t>
            </a:r>
            <a:r>
              <a:rPr lang="en-US" sz="4000" b="1" dirty="0" smtClean="0"/>
              <a:t> </a:t>
            </a:r>
            <a:r>
              <a:rPr lang="en-US" sz="3200" dirty="0" smtClean="0"/>
              <a:t>genes</a:t>
            </a:r>
            <a:endParaRPr lang="en-US" sz="3200" dirty="0"/>
          </a:p>
        </p:txBody>
      </p:sp>
      <p:sp>
        <p:nvSpPr>
          <p:cNvPr id="26" name="Chevron 25"/>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27" name="Chevron 26"/>
          <p:cNvSpPr/>
          <p:nvPr/>
        </p:nvSpPr>
        <p:spPr>
          <a:xfrm>
            <a:off x="27921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28" name="Chevron 27"/>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29" name="Chevron 28"/>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20E95618-1A98-4997-9CA4-1CEFC0FE031F}"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Pathways</a:t>
            </a:r>
            <a:endParaRPr lang="en-US" dirty="0"/>
          </a:p>
        </p:txBody>
      </p:sp>
      <p:pic>
        <p:nvPicPr>
          <p:cNvPr id="4" name="Content Placeholder 3" descr="Thyroid Cancer Pathway (hsa05216).png"/>
          <p:cNvPicPr>
            <a:picLocks noGrp="1" noChangeAspect="1"/>
          </p:cNvPicPr>
          <p:nvPr>
            <p:ph idx="1"/>
          </p:nvPr>
        </p:nvPicPr>
        <p:blipFill>
          <a:blip r:embed="rId3"/>
          <a:stretch>
            <a:fillRect/>
          </a:stretch>
        </p:blipFill>
        <p:spPr>
          <a:xfrm>
            <a:off x="1226494" y="1600200"/>
            <a:ext cx="6545906" cy="4996874"/>
          </a:xfrm>
          <a:ln>
            <a:noFill/>
          </a:ln>
        </p:spPr>
      </p:pic>
      <p:sp>
        <p:nvSpPr>
          <p:cNvPr id="16" name="Chevron 15"/>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7" name="Chevron 16"/>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8" name="Chevron 17"/>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9" name="Chevron 18"/>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20" name="Slide Number Placeholder 19"/>
          <p:cNvSpPr>
            <a:spLocks noGrp="1"/>
          </p:cNvSpPr>
          <p:nvPr>
            <p:ph type="sldNum" sz="quarter" idx="12"/>
          </p:nvPr>
        </p:nvSpPr>
        <p:spPr/>
        <p:txBody>
          <a:bodyPr/>
          <a:lstStyle/>
          <a:p>
            <a:fld id="{20E95618-1A98-4997-9CA4-1CEFC0FE031F}" type="slidenum">
              <a:rPr lang="en-US" smtClean="0"/>
              <a:pPr/>
              <a:t>13</a:t>
            </a:fld>
            <a:endParaRPr lang="en-US"/>
          </a:p>
        </p:txBody>
      </p:sp>
    </p:spTree>
    <p:extLst>
      <p:ext uri="{BB962C8B-B14F-4D97-AF65-F5344CB8AC3E}">
        <p14:creationId xmlns:p14="http://schemas.microsoft.com/office/powerpoint/2010/main" val="2129897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o many cooks spoil the broth.jpg"/>
          <p:cNvPicPr>
            <a:picLocks noChangeAspect="1"/>
          </p:cNvPicPr>
          <p:nvPr/>
        </p:nvPicPr>
        <p:blipFill>
          <a:blip r:embed="rId3"/>
          <a:stretch>
            <a:fillRect/>
          </a:stretch>
        </p:blipFill>
        <p:spPr>
          <a:xfrm>
            <a:off x="0" y="0"/>
            <a:ext cx="9144000" cy="6858000"/>
          </a:xfrm>
          <a:prstGeom prst="rect">
            <a:avLst/>
          </a:prstGeom>
        </p:spPr>
      </p:pic>
      <p:sp>
        <p:nvSpPr>
          <p:cNvPr id="6" name="Rectangle 5"/>
          <p:cNvSpPr/>
          <p:nvPr/>
        </p:nvSpPr>
        <p:spPr>
          <a:xfrm>
            <a:off x="0" y="2590800"/>
            <a:ext cx="91440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 many cooks </a:t>
            </a:r>
          </a:p>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spoil the broth.</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Slide Number Placeholder 2"/>
          <p:cNvSpPr>
            <a:spLocks noGrp="1"/>
          </p:cNvSpPr>
          <p:nvPr>
            <p:ph type="sldNum" sz="quarter" idx="12"/>
          </p:nvPr>
        </p:nvSpPr>
        <p:spPr/>
        <p:txBody>
          <a:bodyPr/>
          <a:lstStyle/>
          <a:p>
            <a:fld id="{20E95618-1A98-4997-9CA4-1CEFC0FE031F}" type="slidenum">
              <a:rPr lang="en-US" smtClean="0"/>
              <a:pPr/>
              <a:t>14</a:t>
            </a:fld>
            <a:endParaRPr lang="en-US"/>
          </a:p>
        </p:txBody>
      </p:sp>
      <p:sp>
        <p:nvSpPr>
          <p:cNvPr id="15" name="Chevron 14"/>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6" name="Chevron 15"/>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7" name="Chevron 16"/>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8" name="Chevron 17"/>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yroid Cancer Pathway (hsa05216).png"/>
          <p:cNvPicPr>
            <a:picLocks noGrp="1" noChangeAspect="1"/>
          </p:cNvPicPr>
          <p:nvPr>
            <p:ph idx="1"/>
          </p:nvPr>
        </p:nvPicPr>
        <p:blipFill>
          <a:blip r:embed="rId3"/>
          <a:stretch>
            <a:fillRect/>
          </a:stretch>
        </p:blipFill>
        <p:spPr>
          <a:xfrm>
            <a:off x="1226494" y="1600200"/>
            <a:ext cx="6545906" cy="4996874"/>
          </a:xfrm>
        </p:spPr>
      </p:pic>
      <p:sp>
        <p:nvSpPr>
          <p:cNvPr id="21" name="Title 20"/>
          <p:cNvSpPr>
            <a:spLocks noGrp="1"/>
          </p:cNvSpPr>
          <p:nvPr>
            <p:ph type="title"/>
          </p:nvPr>
        </p:nvSpPr>
        <p:spPr/>
        <p:txBody>
          <a:bodyPr/>
          <a:lstStyle/>
          <a:p>
            <a:r>
              <a:rPr lang="en-US" dirty="0" smtClean="0"/>
              <a:t>Disconnected</a:t>
            </a:r>
            <a:endParaRPr lang="en-US" dirty="0"/>
          </a:p>
        </p:txBody>
      </p:sp>
      <p:sp>
        <p:nvSpPr>
          <p:cNvPr id="3" name="Freeform 2"/>
          <p:cNvSpPr/>
          <p:nvPr/>
        </p:nvSpPr>
        <p:spPr>
          <a:xfrm>
            <a:off x="2286000" y="1951297"/>
            <a:ext cx="4715068" cy="1020504"/>
          </a:xfrm>
          <a:custGeom>
            <a:avLst/>
            <a:gdLst>
              <a:gd name="connsiteX0" fmla="*/ 301610 w 4914320"/>
              <a:gd name="connsiteY0" fmla="*/ 914734 h 1128845"/>
              <a:gd name="connsiteX1" fmla="*/ 342553 w 4914320"/>
              <a:gd name="connsiteY1" fmla="*/ 314232 h 1128845"/>
              <a:gd name="connsiteX2" fmla="*/ 943055 w 4914320"/>
              <a:gd name="connsiteY2" fmla="*/ 334 h 1128845"/>
              <a:gd name="connsiteX3" fmla="*/ 4600655 w 4914320"/>
              <a:gd name="connsiteY3" fmla="*/ 273289 h 1128845"/>
              <a:gd name="connsiteX4" fmla="*/ 4232165 w 4914320"/>
              <a:gd name="connsiteY4" fmla="*/ 1092155 h 1128845"/>
              <a:gd name="connsiteX5" fmla="*/ 301610 w 4914320"/>
              <a:gd name="connsiteY5" fmla="*/ 914734 h 112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14320" h="1128845">
                <a:moveTo>
                  <a:pt x="301610" y="914734"/>
                </a:moveTo>
                <a:cubicBezTo>
                  <a:pt x="-346659" y="785080"/>
                  <a:pt x="235645" y="466632"/>
                  <a:pt x="342553" y="314232"/>
                </a:cubicBezTo>
                <a:cubicBezTo>
                  <a:pt x="449461" y="161832"/>
                  <a:pt x="233371" y="7158"/>
                  <a:pt x="943055" y="334"/>
                </a:cubicBezTo>
                <a:cubicBezTo>
                  <a:pt x="1652739" y="-6490"/>
                  <a:pt x="4052470" y="91319"/>
                  <a:pt x="4600655" y="273289"/>
                </a:cubicBezTo>
                <a:cubicBezTo>
                  <a:pt x="5148840" y="455259"/>
                  <a:pt x="4948672" y="982973"/>
                  <a:pt x="4232165" y="1092155"/>
                </a:cubicBezTo>
                <a:cubicBezTo>
                  <a:pt x="3515658" y="1201337"/>
                  <a:pt x="949879" y="1044388"/>
                  <a:pt x="301610" y="914734"/>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2925541" y="3276600"/>
            <a:ext cx="4203781" cy="403577"/>
          </a:xfrm>
          <a:custGeom>
            <a:avLst/>
            <a:gdLst>
              <a:gd name="connsiteX0" fmla="*/ 158853 w 4203781"/>
              <a:gd name="connsiteY0" fmla="*/ 245659 h 466129"/>
              <a:gd name="connsiteX1" fmla="*/ 459104 w 4203781"/>
              <a:gd name="connsiteY1" fmla="*/ 40943 h 466129"/>
              <a:gd name="connsiteX2" fmla="*/ 1714698 w 4203781"/>
              <a:gd name="connsiteY2" fmla="*/ 13647 h 466129"/>
              <a:gd name="connsiteX3" fmla="*/ 3884692 w 4203781"/>
              <a:gd name="connsiteY3" fmla="*/ 122830 h 466129"/>
              <a:gd name="connsiteX4" fmla="*/ 3802805 w 4203781"/>
              <a:gd name="connsiteY4" fmla="*/ 436728 h 466129"/>
              <a:gd name="connsiteX5" fmla="*/ 227092 w 4203781"/>
              <a:gd name="connsiteY5" fmla="*/ 409433 h 466129"/>
              <a:gd name="connsiteX6" fmla="*/ 390865 w 4203781"/>
              <a:gd name="connsiteY6" fmla="*/ 54591 h 466129"/>
              <a:gd name="connsiteX7" fmla="*/ 595581 w 4203781"/>
              <a:gd name="connsiteY7" fmla="*/ 40943 h 466129"/>
              <a:gd name="connsiteX8" fmla="*/ 595581 w 4203781"/>
              <a:gd name="connsiteY8" fmla="*/ 13647 h 466129"/>
              <a:gd name="connsiteX9" fmla="*/ 1045958 w 4203781"/>
              <a:gd name="connsiteY9" fmla="*/ 0 h 46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03781" h="466129">
                <a:moveTo>
                  <a:pt x="158853" y="245659"/>
                </a:moveTo>
                <a:cubicBezTo>
                  <a:pt x="179325" y="162635"/>
                  <a:pt x="199797" y="79612"/>
                  <a:pt x="459104" y="40943"/>
                </a:cubicBezTo>
                <a:cubicBezTo>
                  <a:pt x="718411" y="2274"/>
                  <a:pt x="1143767" y="-1"/>
                  <a:pt x="1714698" y="13647"/>
                </a:cubicBezTo>
                <a:cubicBezTo>
                  <a:pt x="2285629" y="27295"/>
                  <a:pt x="3536674" y="52317"/>
                  <a:pt x="3884692" y="122830"/>
                </a:cubicBezTo>
                <a:cubicBezTo>
                  <a:pt x="4232710" y="193343"/>
                  <a:pt x="4412405" y="388961"/>
                  <a:pt x="3802805" y="436728"/>
                </a:cubicBezTo>
                <a:cubicBezTo>
                  <a:pt x="3193205" y="484495"/>
                  <a:pt x="795749" y="473122"/>
                  <a:pt x="227092" y="409433"/>
                </a:cubicBezTo>
                <a:cubicBezTo>
                  <a:pt x="-341565" y="345744"/>
                  <a:pt x="329450" y="116006"/>
                  <a:pt x="390865" y="54591"/>
                </a:cubicBezTo>
                <a:cubicBezTo>
                  <a:pt x="452280" y="-6824"/>
                  <a:pt x="561462" y="47767"/>
                  <a:pt x="595581" y="40943"/>
                </a:cubicBezTo>
                <a:cubicBezTo>
                  <a:pt x="629700" y="34119"/>
                  <a:pt x="520518" y="20471"/>
                  <a:pt x="595581" y="13647"/>
                </a:cubicBezTo>
                <a:cubicBezTo>
                  <a:pt x="670644" y="6823"/>
                  <a:pt x="779827" y="25021"/>
                  <a:pt x="1045958" y="0"/>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384639" y="3741760"/>
            <a:ext cx="4079624" cy="618304"/>
          </a:xfrm>
          <a:custGeom>
            <a:avLst/>
            <a:gdLst>
              <a:gd name="connsiteX0" fmla="*/ 450382 w 4079624"/>
              <a:gd name="connsiteY0" fmla="*/ 77511 h 739033"/>
              <a:gd name="connsiteX1" fmla="*/ 3698549 w 4079624"/>
              <a:gd name="connsiteY1" fmla="*/ 63863 h 739033"/>
              <a:gd name="connsiteX2" fmla="*/ 3643958 w 4079624"/>
              <a:gd name="connsiteY2" fmla="*/ 718956 h 739033"/>
              <a:gd name="connsiteX3" fmla="*/ 368495 w 4079624"/>
              <a:gd name="connsiteY3" fmla="*/ 527887 h 739033"/>
              <a:gd name="connsiteX4" fmla="*/ 450382 w 4079624"/>
              <a:gd name="connsiteY4" fmla="*/ 77511 h 739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9624" h="739033">
                <a:moveTo>
                  <a:pt x="450382" y="77511"/>
                </a:moveTo>
                <a:cubicBezTo>
                  <a:pt x="1005391" y="174"/>
                  <a:pt x="3166286" y="-43045"/>
                  <a:pt x="3698549" y="63863"/>
                </a:cubicBezTo>
                <a:cubicBezTo>
                  <a:pt x="4230812" y="170771"/>
                  <a:pt x="4198967" y="641619"/>
                  <a:pt x="3643958" y="718956"/>
                </a:cubicBezTo>
                <a:cubicBezTo>
                  <a:pt x="3088949" y="796293"/>
                  <a:pt x="900758" y="632520"/>
                  <a:pt x="368495" y="527887"/>
                </a:cubicBezTo>
                <a:cubicBezTo>
                  <a:pt x="-163768" y="423254"/>
                  <a:pt x="-104627" y="154848"/>
                  <a:pt x="450382" y="77511"/>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105790" y="4875854"/>
            <a:ext cx="2622352" cy="727690"/>
          </a:xfrm>
          <a:custGeom>
            <a:avLst/>
            <a:gdLst>
              <a:gd name="connsiteX0" fmla="*/ 312371 w 2622352"/>
              <a:gd name="connsiteY0" fmla="*/ 105580 h 855018"/>
              <a:gd name="connsiteX1" fmla="*/ 2386831 w 2622352"/>
              <a:gd name="connsiteY1" fmla="*/ 64636 h 855018"/>
              <a:gd name="connsiteX2" fmla="*/ 2332240 w 2622352"/>
              <a:gd name="connsiteY2" fmla="*/ 828911 h 855018"/>
              <a:gd name="connsiteX3" fmla="*/ 216837 w 2622352"/>
              <a:gd name="connsiteY3" fmla="*/ 624194 h 855018"/>
              <a:gd name="connsiteX4" fmla="*/ 312371 w 2622352"/>
              <a:gd name="connsiteY4" fmla="*/ 105580 h 855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2352" h="855018">
                <a:moveTo>
                  <a:pt x="312371" y="105580"/>
                </a:moveTo>
                <a:cubicBezTo>
                  <a:pt x="674037" y="12320"/>
                  <a:pt x="2050186" y="-55919"/>
                  <a:pt x="2386831" y="64636"/>
                </a:cubicBezTo>
                <a:cubicBezTo>
                  <a:pt x="2723476" y="185191"/>
                  <a:pt x="2693906" y="735651"/>
                  <a:pt x="2332240" y="828911"/>
                </a:cubicBezTo>
                <a:cubicBezTo>
                  <a:pt x="1970574" y="922171"/>
                  <a:pt x="551207" y="744749"/>
                  <a:pt x="216837" y="624194"/>
                </a:cubicBezTo>
                <a:cubicBezTo>
                  <a:pt x="-117533" y="503639"/>
                  <a:pt x="-49295" y="198840"/>
                  <a:pt x="312371" y="10558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14295" y="5414401"/>
            <a:ext cx="5833382" cy="1008085"/>
          </a:xfrm>
          <a:custGeom>
            <a:avLst/>
            <a:gdLst>
              <a:gd name="connsiteX0" fmla="*/ 246768 w 5833382"/>
              <a:gd name="connsiteY0" fmla="*/ 58351 h 1008085"/>
              <a:gd name="connsiteX1" fmla="*/ 3003615 w 5833382"/>
              <a:gd name="connsiteY1" fmla="*/ 126590 h 1008085"/>
              <a:gd name="connsiteX2" fmla="*/ 5405621 w 5833382"/>
              <a:gd name="connsiteY2" fmla="*/ 372250 h 1008085"/>
              <a:gd name="connsiteX3" fmla="*/ 5364678 w 5833382"/>
              <a:gd name="connsiteY3" fmla="*/ 686148 h 1008085"/>
              <a:gd name="connsiteX4" fmla="*/ 710792 w 5833382"/>
              <a:gd name="connsiteY4" fmla="*/ 986399 h 1008085"/>
              <a:gd name="connsiteX5" fmla="*/ 246768 w 5833382"/>
              <a:gd name="connsiteY5" fmla="*/ 58351 h 1008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3382" h="1008085">
                <a:moveTo>
                  <a:pt x="246768" y="58351"/>
                </a:moveTo>
                <a:cubicBezTo>
                  <a:pt x="628905" y="-84950"/>
                  <a:pt x="2143806" y="74273"/>
                  <a:pt x="3003615" y="126590"/>
                </a:cubicBezTo>
                <a:cubicBezTo>
                  <a:pt x="3863424" y="178907"/>
                  <a:pt x="5012111" y="278990"/>
                  <a:pt x="5405621" y="372250"/>
                </a:cubicBezTo>
                <a:cubicBezTo>
                  <a:pt x="5799132" y="465510"/>
                  <a:pt x="6147150" y="583790"/>
                  <a:pt x="5364678" y="686148"/>
                </a:cubicBezTo>
                <a:cubicBezTo>
                  <a:pt x="4582206" y="788506"/>
                  <a:pt x="1561503" y="1091032"/>
                  <a:pt x="710792" y="986399"/>
                </a:cubicBezTo>
                <a:cubicBezTo>
                  <a:pt x="-139919" y="881766"/>
                  <a:pt x="-135369" y="201652"/>
                  <a:pt x="246768" y="58351"/>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19539294">
            <a:off x="-121332" y="3132642"/>
            <a:ext cx="4734291" cy="103290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b="1" dirty="0" smtClean="0"/>
              <a:t>Gene Interaction Set</a:t>
            </a:r>
            <a:endParaRPr lang="en-US" sz="3600" b="1" dirty="0"/>
          </a:p>
        </p:txBody>
      </p:sp>
      <p:sp>
        <p:nvSpPr>
          <p:cNvPr id="17" name="Chevron 16"/>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8" name="Chevron 17"/>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9" name="Chevron 18"/>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20" name="Chevron 19"/>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20E95618-1A98-4997-9CA4-1CEFC0FE031F}" type="slidenum">
              <a:rPr lang="en-US" smtClean="0"/>
              <a:pPr/>
              <a:t>15</a:t>
            </a:fld>
            <a:endParaRPr lang="en-US"/>
          </a:p>
        </p:txBody>
      </p:sp>
    </p:spTree>
    <p:extLst>
      <p:ext uri="{BB962C8B-B14F-4D97-AF65-F5344CB8AC3E}">
        <p14:creationId xmlns:p14="http://schemas.microsoft.com/office/powerpoint/2010/main" val="98098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ell cycle pathwayhsa04110.png"/>
          <p:cNvPicPr>
            <a:picLocks noGrp="1" noChangeAspect="1"/>
          </p:cNvPicPr>
          <p:nvPr>
            <p:ph idx="1"/>
          </p:nvPr>
        </p:nvPicPr>
        <p:blipFill>
          <a:blip r:embed="rId3"/>
          <a:stretch>
            <a:fillRect/>
          </a:stretch>
        </p:blipFill>
        <p:spPr>
          <a:xfrm>
            <a:off x="1636622" y="1600200"/>
            <a:ext cx="5870756" cy="4525963"/>
          </a:xfrm>
        </p:spPr>
      </p:pic>
      <p:sp>
        <p:nvSpPr>
          <p:cNvPr id="24" name="Chevron 23"/>
          <p:cNvSpPr/>
          <p:nvPr/>
        </p:nvSpPr>
        <p:spPr>
          <a:xfrm>
            <a:off x="4114800" y="5562600"/>
            <a:ext cx="3200400" cy="821267"/>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bg1"/>
                </a:solidFill>
              </a:rPr>
              <a:t>Very low interaction</a:t>
            </a:r>
            <a:endParaRPr lang="en-US" sz="2200" b="1" dirty="0">
              <a:solidFill>
                <a:schemeClr val="bg1"/>
              </a:solidFill>
            </a:endParaRPr>
          </a:p>
        </p:txBody>
      </p:sp>
      <p:sp>
        <p:nvSpPr>
          <p:cNvPr id="26" name="Chevron 25"/>
          <p:cNvSpPr/>
          <p:nvPr/>
        </p:nvSpPr>
        <p:spPr>
          <a:xfrm>
            <a:off x="4114800" y="5579533"/>
            <a:ext cx="3200400" cy="821267"/>
          </a:xfrm>
          <a:prstGeom prst="chevron">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solidFill>
                  <a:schemeClr val="bg1"/>
                </a:solidFill>
              </a:rPr>
              <a:t>Strong Combined Effect</a:t>
            </a:r>
            <a:endParaRPr lang="en-US" sz="2200" b="1" dirty="0">
              <a:solidFill>
                <a:schemeClr val="bg1"/>
              </a:solidFill>
            </a:endParaRPr>
          </a:p>
        </p:txBody>
      </p:sp>
      <p:sp>
        <p:nvSpPr>
          <p:cNvPr id="5" name="Title 4"/>
          <p:cNvSpPr>
            <a:spLocks noGrp="1"/>
          </p:cNvSpPr>
          <p:nvPr>
            <p:ph type="title"/>
          </p:nvPr>
        </p:nvSpPr>
        <p:spPr/>
        <p:txBody>
          <a:bodyPr/>
          <a:lstStyle/>
          <a:p>
            <a:r>
              <a:rPr lang="en-US" dirty="0" smtClean="0"/>
              <a:t>Too Many Genes</a:t>
            </a:r>
            <a:endParaRPr lang="en-US" dirty="0"/>
          </a:p>
        </p:txBody>
      </p:sp>
      <p:grpSp>
        <p:nvGrpSpPr>
          <p:cNvPr id="22" name="Group 21"/>
          <p:cNvGrpSpPr/>
          <p:nvPr/>
        </p:nvGrpSpPr>
        <p:grpSpPr>
          <a:xfrm>
            <a:off x="3287233" y="2144232"/>
            <a:ext cx="2122967" cy="2580167"/>
            <a:chOff x="3287233" y="2144232"/>
            <a:chExt cx="2122967" cy="2580167"/>
          </a:xfrm>
        </p:grpSpPr>
        <p:sp>
          <p:nvSpPr>
            <p:cNvPr id="12" name="Rounded Rectangle 11"/>
            <p:cNvSpPr/>
            <p:nvPr/>
          </p:nvSpPr>
          <p:spPr>
            <a:xfrm>
              <a:off x="5029200" y="4485166"/>
              <a:ext cx="381000" cy="2392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87233" y="2144232"/>
              <a:ext cx="381000" cy="2392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19"/>
          <p:cNvSpPr/>
          <p:nvPr/>
        </p:nvSpPr>
        <p:spPr>
          <a:xfrm>
            <a:off x="3379381" y="2371059"/>
            <a:ext cx="2259419" cy="2124741"/>
          </a:xfrm>
          <a:custGeom>
            <a:avLst/>
            <a:gdLst>
              <a:gd name="connsiteX0" fmla="*/ 97466 w 2259419"/>
              <a:gd name="connsiteY0" fmla="*/ 0 h 2115880"/>
              <a:gd name="connsiteX1" fmla="*/ 97466 w 2259419"/>
              <a:gd name="connsiteY1" fmla="*/ 223284 h 2115880"/>
              <a:gd name="connsiteX2" fmla="*/ 129363 w 2259419"/>
              <a:gd name="connsiteY2" fmla="*/ 276447 h 2115880"/>
              <a:gd name="connsiteX3" fmla="*/ 873642 w 2259419"/>
              <a:gd name="connsiteY3" fmla="*/ 935666 h 2115880"/>
              <a:gd name="connsiteX4" fmla="*/ 894907 w 2259419"/>
              <a:gd name="connsiteY4" fmla="*/ 935666 h 2115880"/>
              <a:gd name="connsiteX5" fmla="*/ 894907 w 2259419"/>
              <a:gd name="connsiteY5" fmla="*/ 893135 h 2115880"/>
              <a:gd name="connsiteX6" fmla="*/ 1554126 w 2259419"/>
              <a:gd name="connsiteY6" fmla="*/ 669852 h 2115880"/>
              <a:gd name="connsiteX7" fmla="*/ 1586024 w 2259419"/>
              <a:gd name="connsiteY7" fmla="*/ 669852 h 2115880"/>
              <a:gd name="connsiteX8" fmla="*/ 1745512 w 2259419"/>
              <a:gd name="connsiteY8" fmla="*/ 637954 h 2115880"/>
              <a:gd name="connsiteX9" fmla="*/ 2181447 w 2259419"/>
              <a:gd name="connsiteY9" fmla="*/ 871870 h 2115880"/>
              <a:gd name="connsiteX10" fmla="*/ 2181447 w 2259419"/>
              <a:gd name="connsiteY10" fmla="*/ 967563 h 2115880"/>
              <a:gd name="connsiteX11" fmla="*/ 1713614 w 2259419"/>
              <a:gd name="connsiteY11" fmla="*/ 1446028 h 2115880"/>
              <a:gd name="connsiteX12" fmla="*/ 1702982 w 2259419"/>
              <a:gd name="connsiteY12" fmla="*/ 1520456 h 2115880"/>
              <a:gd name="connsiteX13" fmla="*/ 2021959 w 2259419"/>
              <a:gd name="connsiteY13" fmla="*/ 1860698 h 2115880"/>
              <a:gd name="connsiteX14" fmla="*/ 2149549 w 2259419"/>
              <a:gd name="connsiteY14" fmla="*/ 1913861 h 2115880"/>
              <a:gd name="connsiteX15" fmla="*/ 1905000 w 2259419"/>
              <a:gd name="connsiteY15" fmla="*/ 2115880 h 21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9419" h="2115880">
                <a:moveTo>
                  <a:pt x="97466" y="0"/>
                </a:moveTo>
                <a:cubicBezTo>
                  <a:pt x="94808" y="88605"/>
                  <a:pt x="92150" y="177210"/>
                  <a:pt x="97466" y="223284"/>
                </a:cubicBezTo>
                <a:cubicBezTo>
                  <a:pt x="102782" y="269359"/>
                  <a:pt x="0" y="157717"/>
                  <a:pt x="129363" y="276447"/>
                </a:cubicBezTo>
                <a:cubicBezTo>
                  <a:pt x="258726" y="395177"/>
                  <a:pt x="746051" y="825796"/>
                  <a:pt x="873642" y="935666"/>
                </a:cubicBezTo>
                <a:cubicBezTo>
                  <a:pt x="1001233" y="1045536"/>
                  <a:pt x="891363" y="942754"/>
                  <a:pt x="894907" y="935666"/>
                </a:cubicBezTo>
                <a:cubicBezTo>
                  <a:pt x="898451" y="928578"/>
                  <a:pt x="785037" y="937437"/>
                  <a:pt x="894907" y="893135"/>
                </a:cubicBezTo>
                <a:cubicBezTo>
                  <a:pt x="1004777" y="848833"/>
                  <a:pt x="1438940" y="707066"/>
                  <a:pt x="1554126" y="669852"/>
                </a:cubicBezTo>
                <a:cubicBezTo>
                  <a:pt x="1669312" y="632638"/>
                  <a:pt x="1554126" y="675168"/>
                  <a:pt x="1586024" y="669852"/>
                </a:cubicBezTo>
                <a:cubicBezTo>
                  <a:pt x="1617922" y="664536"/>
                  <a:pt x="1646275" y="604284"/>
                  <a:pt x="1745512" y="637954"/>
                </a:cubicBezTo>
                <a:cubicBezTo>
                  <a:pt x="1844749" y="671624"/>
                  <a:pt x="2108791" y="816935"/>
                  <a:pt x="2181447" y="871870"/>
                </a:cubicBezTo>
                <a:cubicBezTo>
                  <a:pt x="2254103" y="926805"/>
                  <a:pt x="2259419" y="871870"/>
                  <a:pt x="2181447" y="967563"/>
                </a:cubicBezTo>
                <a:cubicBezTo>
                  <a:pt x="2103475" y="1063256"/>
                  <a:pt x="1793358" y="1353879"/>
                  <a:pt x="1713614" y="1446028"/>
                </a:cubicBezTo>
                <a:cubicBezTo>
                  <a:pt x="1633870" y="1538177"/>
                  <a:pt x="1651591" y="1451344"/>
                  <a:pt x="1702982" y="1520456"/>
                </a:cubicBezTo>
                <a:cubicBezTo>
                  <a:pt x="1754373" y="1589568"/>
                  <a:pt x="1947531" y="1795131"/>
                  <a:pt x="2021959" y="1860698"/>
                </a:cubicBezTo>
                <a:cubicBezTo>
                  <a:pt x="2096387" y="1926265"/>
                  <a:pt x="2169042" y="1871331"/>
                  <a:pt x="2149549" y="1913861"/>
                </a:cubicBezTo>
                <a:cubicBezTo>
                  <a:pt x="2130056" y="1956391"/>
                  <a:pt x="1947530" y="2092843"/>
                  <a:pt x="1905000" y="2115880"/>
                </a:cubicBez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Pentagon 22"/>
          <p:cNvSpPr/>
          <p:nvPr/>
        </p:nvSpPr>
        <p:spPr>
          <a:xfrm>
            <a:off x="1828800" y="5579533"/>
            <a:ext cx="2349062" cy="801478"/>
          </a:xfrm>
          <a:prstGeom prst="homePlat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t>Indirect connection</a:t>
            </a:r>
            <a:endParaRPr lang="en-US" sz="2200" b="1" dirty="0"/>
          </a:p>
        </p:txBody>
      </p:sp>
      <p:sp>
        <p:nvSpPr>
          <p:cNvPr id="25" name="Pentagon 24"/>
          <p:cNvSpPr/>
          <p:nvPr/>
        </p:nvSpPr>
        <p:spPr>
          <a:xfrm>
            <a:off x="1828800" y="5596466"/>
            <a:ext cx="2349062" cy="801478"/>
          </a:xfrm>
          <a:prstGeom prst="homePlat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t>Strong Interaction</a:t>
            </a:r>
            <a:endParaRPr lang="en-US" sz="2200" b="1" dirty="0"/>
          </a:p>
        </p:txBody>
      </p:sp>
      <p:sp>
        <p:nvSpPr>
          <p:cNvPr id="27" name="Chevron 26"/>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28" name="Chevron 27"/>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29" name="Chevron 28"/>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30" name="Chevron 29"/>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3" name="Slide Number Placeholder 2"/>
          <p:cNvSpPr>
            <a:spLocks noGrp="1"/>
          </p:cNvSpPr>
          <p:nvPr>
            <p:ph type="sldNum" sz="quarter" idx="12"/>
          </p:nvPr>
        </p:nvSpPr>
        <p:spPr/>
        <p:txBody>
          <a:bodyPr/>
          <a:lstStyle/>
          <a:p>
            <a:fld id="{20E95618-1A98-4997-9CA4-1CEFC0FE031F}" type="slidenum">
              <a:rPr lang="en-US" smtClean="0"/>
              <a:pPr/>
              <a:t>16</a:t>
            </a:fld>
            <a:endParaRPr lang="en-US"/>
          </a:p>
        </p:txBody>
      </p:sp>
      <p:grpSp>
        <p:nvGrpSpPr>
          <p:cNvPr id="8" name="Group 7"/>
          <p:cNvGrpSpPr/>
          <p:nvPr/>
        </p:nvGrpSpPr>
        <p:grpSpPr>
          <a:xfrm>
            <a:off x="2123064" y="1665194"/>
            <a:ext cx="5456595" cy="3726985"/>
            <a:chOff x="2123064" y="1665194"/>
            <a:chExt cx="5456595" cy="3726985"/>
          </a:xfrm>
        </p:grpSpPr>
        <p:sp>
          <p:nvSpPr>
            <p:cNvPr id="6" name="Freeform 5"/>
            <p:cNvSpPr/>
            <p:nvPr/>
          </p:nvSpPr>
          <p:spPr>
            <a:xfrm>
              <a:off x="2209800" y="1828800"/>
              <a:ext cx="2262051" cy="1963783"/>
            </a:xfrm>
            <a:custGeom>
              <a:avLst/>
              <a:gdLst>
                <a:gd name="connsiteX0" fmla="*/ 198120 w 2490651"/>
                <a:gd name="connsiteY0" fmla="*/ 738051 h 1963783"/>
                <a:gd name="connsiteX1" fmla="*/ 929640 w 2490651"/>
                <a:gd name="connsiteY1" fmla="*/ 32657 h 1963783"/>
                <a:gd name="connsiteX2" fmla="*/ 2170611 w 2490651"/>
                <a:gd name="connsiteY2" fmla="*/ 542108 h 1963783"/>
                <a:gd name="connsiteX3" fmla="*/ 2183674 w 2490651"/>
                <a:gd name="connsiteY3" fmla="*/ 1796143 h 1963783"/>
                <a:gd name="connsiteX4" fmla="*/ 328748 w 2490651"/>
                <a:gd name="connsiteY4" fmla="*/ 1547948 h 1963783"/>
                <a:gd name="connsiteX5" fmla="*/ 198120 w 2490651"/>
                <a:gd name="connsiteY5" fmla="*/ 738051 h 196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651" h="1963783">
                  <a:moveTo>
                    <a:pt x="198120" y="738051"/>
                  </a:moveTo>
                  <a:cubicBezTo>
                    <a:pt x="298269" y="485503"/>
                    <a:pt x="600892" y="65314"/>
                    <a:pt x="929640" y="32657"/>
                  </a:cubicBezTo>
                  <a:cubicBezTo>
                    <a:pt x="1258388" y="0"/>
                    <a:pt x="1961605" y="248194"/>
                    <a:pt x="2170611" y="542108"/>
                  </a:cubicBezTo>
                  <a:cubicBezTo>
                    <a:pt x="2379617" y="836022"/>
                    <a:pt x="2490651" y="1628503"/>
                    <a:pt x="2183674" y="1796143"/>
                  </a:cubicBezTo>
                  <a:cubicBezTo>
                    <a:pt x="1876697" y="1963783"/>
                    <a:pt x="657496" y="1730828"/>
                    <a:pt x="328748" y="1547948"/>
                  </a:cubicBezTo>
                  <a:cubicBezTo>
                    <a:pt x="0" y="1365068"/>
                    <a:pt x="97971" y="990599"/>
                    <a:pt x="198120" y="738051"/>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989294" y="1665194"/>
              <a:ext cx="3590365" cy="2167217"/>
            </a:xfrm>
            <a:custGeom>
              <a:avLst/>
              <a:gdLst>
                <a:gd name="connsiteX0" fmla="*/ 428065 w 3590365"/>
                <a:gd name="connsiteY0" fmla="*/ 1306606 h 2167217"/>
                <a:gd name="connsiteX1" fmla="*/ 454959 w 3590365"/>
                <a:gd name="connsiteY1" fmla="*/ 324971 h 2167217"/>
                <a:gd name="connsiteX2" fmla="*/ 3157818 w 3590365"/>
                <a:gd name="connsiteY2" fmla="*/ 257735 h 2167217"/>
                <a:gd name="connsiteX3" fmla="*/ 3050242 w 3590365"/>
                <a:gd name="connsiteY3" fmla="*/ 1871382 h 2167217"/>
                <a:gd name="connsiteX4" fmla="*/ 495301 w 3590365"/>
                <a:gd name="connsiteY4" fmla="*/ 2032747 h 2167217"/>
                <a:gd name="connsiteX5" fmla="*/ 428065 w 3590365"/>
                <a:gd name="connsiteY5" fmla="*/ 1306606 h 216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0365" h="2167217">
                  <a:moveTo>
                    <a:pt x="428065" y="1306606"/>
                  </a:moveTo>
                  <a:cubicBezTo>
                    <a:pt x="421341" y="1021977"/>
                    <a:pt x="0" y="499783"/>
                    <a:pt x="454959" y="324971"/>
                  </a:cubicBezTo>
                  <a:cubicBezTo>
                    <a:pt x="909918" y="150159"/>
                    <a:pt x="2725271" y="0"/>
                    <a:pt x="3157818" y="257735"/>
                  </a:cubicBezTo>
                  <a:cubicBezTo>
                    <a:pt x="3590365" y="515470"/>
                    <a:pt x="3493995" y="1575547"/>
                    <a:pt x="3050242" y="1871382"/>
                  </a:cubicBezTo>
                  <a:cubicBezTo>
                    <a:pt x="2606489" y="2167217"/>
                    <a:pt x="932330" y="2133600"/>
                    <a:pt x="495301" y="2032747"/>
                  </a:cubicBezTo>
                  <a:cubicBezTo>
                    <a:pt x="58272" y="1931894"/>
                    <a:pt x="434789" y="1591235"/>
                    <a:pt x="428065" y="1306606"/>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123064" y="3711575"/>
              <a:ext cx="3210936" cy="1680604"/>
            </a:xfrm>
            <a:custGeom>
              <a:avLst/>
              <a:gdLst>
                <a:gd name="connsiteX0" fmla="*/ 391536 w 3290808"/>
                <a:gd name="connsiteY0" fmla="*/ 111125 h 1680604"/>
                <a:gd name="connsiteX1" fmla="*/ 3147436 w 3290808"/>
                <a:gd name="connsiteY1" fmla="*/ 73025 h 1680604"/>
                <a:gd name="connsiteX2" fmla="*/ 2893436 w 3290808"/>
                <a:gd name="connsiteY2" fmla="*/ 619125 h 1680604"/>
                <a:gd name="connsiteX3" fmla="*/ 2842636 w 3290808"/>
                <a:gd name="connsiteY3" fmla="*/ 1673225 h 1680604"/>
                <a:gd name="connsiteX4" fmla="*/ 277236 w 3290808"/>
                <a:gd name="connsiteY4" fmla="*/ 1038225 h 1680604"/>
                <a:gd name="connsiteX5" fmla="*/ 391536 w 3290808"/>
                <a:gd name="connsiteY5" fmla="*/ 111125 h 168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0808" h="1680604">
                  <a:moveTo>
                    <a:pt x="391536" y="111125"/>
                  </a:moveTo>
                  <a:cubicBezTo>
                    <a:pt x="869903" y="-49742"/>
                    <a:pt x="2730453" y="-11642"/>
                    <a:pt x="3147436" y="73025"/>
                  </a:cubicBezTo>
                  <a:cubicBezTo>
                    <a:pt x="3564419" y="157692"/>
                    <a:pt x="2944236" y="352425"/>
                    <a:pt x="2893436" y="619125"/>
                  </a:cubicBezTo>
                  <a:cubicBezTo>
                    <a:pt x="2842636" y="885825"/>
                    <a:pt x="3278669" y="1603375"/>
                    <a:pt x="2842636" y="1673225"/>
                  </a:cubicBezTo>
                  <a:cubicBezTo>
                    <a:pt x="2406603" y="1743075"/>
                    <a:pt x="683636" y="1300692"/>
                    <a:pt x="277236" y="1038225"/>
                  </a:cubicBezTo>
                  <a:cubicBezTo>
                    <a:pt x="-129164" y="775758"/>
                    <a:pt x="-86831" y="271992"/>
                    <a:pt x="391536" y="111125"/>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077434" y="3771900"/>
              <a:ext cx="2089723" cy="1581712"/>
            </a:xfrm>
            <a:custGeom>
              <a:avLst/>
              <a:gdLst>
                <a:gd name="connsiteX0" fmla="*/ 383566 w 2089723"/>
                <a:gd name="connsiteY0" fmla="*/ 221480 h 1709575"/>
                <a:gd name="connsiteX1" fmla="*/ 27966 w 2089723"/>
                <a:gd name="connsiteY1" fmla="*/ 704080 h 1709575"/>
                <a:gd name="connsiteX2" fmla="*/ 243866 w 2089723"/>
                <a:gd name="connsiteY2" fmla="*/ 1351780 h 1709575"/>
                <a:gd name="connsiteX3" fmla="*/ 1983766 w 2089723"/>
                <a:gd name="connsiteY3" fmla="*/ 1643880 h 1709575"/>
                <a:gd name="connsiteX4" fmla="*/ 1729766 w 2089723"/>
                <a:gd name="connsiteY4" fmla="*/ 94480 h 1709575"/>
                <a:gd name="connsiteX5" fmla="*/ 383566 w 2089723"/>
                <a:gd name="connsiteY5" fmla="*/ 221480 h 17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9723" h="1709575">
                  <a:moveTo>
                    <a:pt x="383566" y="221480"/>
                  </a:moveTo>
                  <a:cubicBezTo>
                    <a:pt x="99933" y="323080"/>
                    <a:pt x="51249" y="515697"/>
                    <a:pt x="27966" y="704080"/>
                  </a:cubicBezTo>
                  <a:cubicBezTo>
                    <a:pt x="4683" y="892463"/>
                    <a:pt x="-82101" y="1195147"/>
                    <a:pt x="243866" y="1351780"/>
                  </a:cubicBezTo>
                  <a:cubicBezTo>
                    <a:pt x="569833" y="1508413"/>
                    <a:pt x="1736116" y="1853430"/>
                    <a:pt x="1983766" y="1643880"/>
                  </a:cubicBezTo>
                  <a:cubicBezTo>
                    <a:pt x="2231416" y="1434330"/>
                    <a:pt x="2002816" y="327313"/>
                    <a:pt x="1729766" y="94480"/>
                  </a:cubicBezTo>
                  <a:cubicBezTo>
                    <a:pt x="1456716" y="-138353"/>
                    <a:pt x="667199" y="119880"/>
                    <a:pt x="383566" y="22148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par>
                                <p:cTn id="25" presetID="14" presetClass="entr" presetSubtype="1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0" grpId="0" animBg="1"/>
      <p:bldP spid="20" grpId="1" animBg="1"/>
      <p:bldP spid="23"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 Overview</a:t>
            </a:r>
            <a:endParaRPr lang="en-US" dirty="0"/>
          </a:p>
        </p:txBody>
      </p:sp>
      <p:sp>
        <p:nvSpPr>
          <p:cNvPr id="5" name="Down Arrow Callout 4"/>
          <p:cNvSpPr/>
          <p:nvPr/>
        </p:nvSpPr>
        <p:spPr>
          <a:xfrm>
            <a:off x="1219200" y="1905000"/>
            <a:ext cx="6553200" cy="10668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dirty="0" smtClean="0"/>
              <a:t>       1. Find </a:t>
            </a:r>
            <a:r>
              <a:rPr lang="en-US" sz="2400" b="1" dirty="0"/>
              <a:t>out </a:t>
            </a:r>
            <a:r>
              <a:rPr lang="en-US" sz="2400" b="1" dirty="0">
                <a:solidFill>
                  <a:schemeClr val="accent2"/>
                </a:solidFill>
              </a:rPr>
              <a:t>Gene Interaction Set</a:t>
            </a:r>
            <a:r>
              <a:rPr lang="en-US" sz="2400" b="1" dirty="0"/>
              <a:t> (GIS</a:t>
            </a:r>
            <a:r>
              <a:rPr lang="en-US" sz="2400" b="1" dirty="0" smtClean="0"/>
              <a:t>)</a:t>
            </a:r>
            <a:endParaRPr lang="en-US" sz="2400" b="1" dirty="0"/>
          </a:p>
        </p:txBody>
      </p:sp>
      <p:sp>
        <p:nvSpPr>
          <p:cNvPr id="6" name="Down Arrow Callout 5"/>
          <p:cNvSpPr/>
          <p:nvPr/>
        </p:nvSpPr>
        <p:spPr>
          <a:xfrm>
            <a:off x="1219200" y="3003644"/>
            <a:ext cx="6553200" cy="1326108"/>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sz="2400" b="1" dirty="0" smtClean="0"/>
              <a:t>       2</a:t>
            </a:r>
            <a:r>
              <a:rPr lang="en-US" sz="2400" b="1" dirty="0"/>
              <a:t>. </a:t>
            </a:r>
            <a:r>
              <a:rPr lang="en-US" sz="2400" b="1" dirty="0" smtClean="0"/>
              <a:t>Estimate </a:t>
            </a:r>
            <a:r>
              <a:rPr lang="en-US" sz="2400" b="1" dirty="0" smtClean="0">
                <a:solidFill>
                  <a:schemeClr val="accent2"/>
                </a:solidFill>
              </a:rPr>
              <a:t>importance</a:t>
            </a:r>
            <a:r>
              <a:rPr lang="en-US" sz="2400" b="1" dirty="0" smtClean="0"/>
              <a:t> for </a:t>
            </a:r>
            <a:r>
              <a:rPr lang="en-US" sz="2400" b="1" dirty="0"/>
              <a:t>each </a:t>
            </a:r>
            <a:r>
              <a:rPr lang="en-US" sz="2400" b="1" dirty="0" smtClean="0"/>
              <a:t>GIS</a:t>
            </a:r>
            <a:r>
              <a:rPr lang="en-US" sz="2400" b="1" dirty="0"/>
              <a:t/>
            </a:r>
            <a:br>
              <a:rPr lang="en-US" sz="2400" b="1" dirty="0"/>
            </a:br>
            <a:r>
              <a:rPr lang="en-US" sz="2400" b="1" dirty="0" smtClean="0"/>
              <a:t>           by </a:t>
            </a:r>
            <a:r>
              <a:rPr lang="en-US" sz="2400" b="1" dirty="0"/>
              <a:t>entropy score</a:t>
            </a:r>
          </a:p>
        </p:txBody>
      </p:sp>
      <p:sp>
        <p:nvSpPr>
          <p:cNvPr id="7" name="Down Arrow Callout 6"/>
          <p:cNvSpPr/>
          <p:nvPr/>
        </p:nvSpPr>
        <p:spPr>
          <a:xfrm>
            <a:off x="1219200" y="4329752"/>
            <a:ext cx="6553200" cy="10668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dirty="0" smtClean="0"/>
              <a:t>       3</a:t>
            </a:r>
            <a:r>
              <a:rPr lang="en-US" sz="2400" b="1" dirty="0"/>
              <a:t>. Sort and take </a:t>
            </a:r>
            <a:r>
              <a:rPr lang="en-US" sz="2400" b="1" dirty="0">
                <a:solidFill>
                  <a:schemeClr val="accent2"/>
                </a:solidFill>
              </a:rPr>
              <a:t>top </a:t>
            </a:r>
            <a:r>
              <a:rPr lang="en-US" sz="2400" b="1" i="1" dirty="0">
                <a:solidFill>
                  <a:schemeClr val="accent2"/>
                </a:solidFill>
              </a:rPr>
              <a:t>k</a:t>
            </a:r>
            <a:r>
              <a:rPr lang="en-US" sz="2400" b="1" dirty="0"/>
              <a:t> GIS</a:t>
            </a:r>
          </a:p>
        </p:txBody>
      </p:sp>
      <p:sp>
        <p:nvSpPr>
          <p:cNvPr id="9" name="Flowchart: Process 8"/>
          <p:cNvSpPr/>
          <p:nvPr/>
        </p:nvSpPr>
        <p:spPr>
          <a:xfrm>
            <a:off x="1219200" y="5396552"/>
            <a:ext cx="6553200" cy="685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sz="2400" b="1" dirty="0" smtClean="0"/>
              <a:t>       4. Determine </a:t>
            </a:r>
            <a:r>
              <a:rPr lang="en-US" sz="2400" b="1" dirty="0"/>
              <a:t>class by weighted </a:t>
            </a:r>
            <a:r>
              <a:rPr lang="en-US" sz="2400" b="1" dirty="0" smtClean="0">
                <a:solidFill>
                  <a:schemeClr val="accent2"/>
                </a:solidFill>
              </a:rPr>
              <a:t>voting</a:t>
            </a:r>
            <a:endParaRPr lang="en-US" sz="2400" b="1" dirty="0">
              <a:solidFill>
                <a:schemeClr val="accent2"/>
              </a:solidFill>
            </a:endParaRPr>
          </a:p>
        </p:txBody>
      </p:sp>
      <p:sp>
        <p:nvSpPr>
          <p:cNvPr id="11" name="Chevron 10"/>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2" name="Chevron 11"/>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3" name="Chevron 12"/>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4" name="Chevron 13"/>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5" name="Slide Number Placeholder 14"/>
          <p:cNvSpPr>
            <a:spLocks noGrp="1"/>
          </p:cNvSpPr>
          <p:nvPr>
            <p:ph type="sldNum" sz="quarter" idx="12"/>
          </p:nvPr>
        </p:nvSpPr>
        <p:spPr/>
        <p:txBody>
          <a:bodyPr/>
          <a:lstStyle/>
          <a:p>
            <a:fld id="{20E95618-1A98-4997-9CA4-1CEFC0FE031F}" type="slidenum">
              <a:rPr lang="en-US" smtClean="0"/>
              <a:pPr/>
              <a:t>17</a:t>
            </a:fld>
            <a:endParaRPr lang="en-US"/>
          </a:p>
        </p:txBody>
      </p:sp>
    </p:spTree>
    <p:extLst>
      <p:ext uri="{BB962C8B-B14F-4D97-AF65-F5344CB8AC3E}">
        <p14:creationId xmlns:p14="http://schemas.microsoft.com/office/powerpoint/2010/main" val="2529693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505200" y="1765663"/>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0.49</a:t>
            </a:r>
            <a:endParaRPr lang="en-US" dirty="0"/>
          </a:p>
        </p:txBody>
      </p:sp>
      <p:sp>
        <p:nvSpPr>
          <p:cNvPr id="15" name="Rounded Rectangle 14"/>
          <p:cNvSpPr/>
          <p:nvPr/>
        </p:nvSpPr>
        <p:spPr>
          <a:xfrm>
            <a:off x="3505200" y="22228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0.83</a:t>
            </a:r>
            <a:endParaRPr lang="en-US" dirty="0"/>
          </a:p>
        </p:txBody>
      </p:sp>
      <p:sp>
        <p:nvSpPr>
          <p:cNvPr id="16" name="Rounded Rectangle 15"/>
          <p:cNvSpPr/>
          <p:nvPr/>
        </p:nvSpPr>
        <p:spPr>
          <a:xfrm>
            <a:off x="3505200" y="27562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0.14</a:t>
            </a:r>
            <a:endParaRPr lang="en-US" dirty="0"/>
          </a:p>
        </p:txBody>
      </p:sp>
      <p:sp>
        <p:nvSpPr>
          <p:cNvPr id="17" name="Rounded Rectangle 16"/>
          <p:cNvSpPr/>
          <p:nvPr/>
        </p:nvSpPr>
        <p:spPr>
          <a:xfrm>
            <a:off x="3505200" y="32896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a:t>
            </a:r>
            <a:endParaRPr lang="en-US" dirty="0"/>
          </a:p>
        </p:txBody>
      </p:sp>
      <p:sp>
        <p:nvSpPr>
          <p:cNvPr id="18" name="Rounded Rectangle 17"/>
          <p:cNvSpPr/>
          <p:nvPr/>
        </p:nvSpPr>
        <p:spPr>
          <a:xfrm>
            <a:off x="3505200" y="43564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0.08</a:t>
            </a:r>
            <a:endParaRPr lang="en-US" dirty="0"/>
          </a:p>
        </p:txBody>
      </p:sp>
      <p:sp>
        <p:nvSpPr>
          <p:cNvPr id="19" name="Rounded Rectangle 18"/>
          <p:cNvSpPr/>
          <p:nvPr/>
        </p:nvSpPr>
        <p:spPr>
          <a:xfrm>
            <a:off x="3505200" y="48898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0.60</a:t>
            </a:r>
            <a:endParaRPr lang="en-US" dirty="0"/>
          </a:p>
        </p:txBody>
      </p:sp>
      <p:sp>
        <p:nvSpPr>
          <p:cNvPr id="20" name="Rounded Rectangle 19"/>
          <p:cNvSpPr/>
          <p:nvPr/>
        </p:nvSpPr>
        <p:spPr>
          <a:xfrm>
            <a:off x="3505200" y="54232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0.05</a:t>
            </a:r>
            <a:endParaRPr lang="en-US" dirty="0"/>
          </a:p>
        </p:txBody>
      </p:sp>
      <p:sp>
        <p:nvSpPr>
          <p:cNvPr id="21" name="Rounded Rectangle 20"/>
          <p:cNvSpPr/>
          <p:nvPr/>
        </p:nvSpPr>
        <p:spPr>
          <a:xfrm>
            <a:off x="3505200" y="38230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0.38</a:t>
            </a:r>
            <a:endParaRPr lang="en-US" dirty="0"/>
          </a:p>
        </p:txBody>
      </p:sp>
      <p:sp>
        <p:nvSpPr>
          <p:cNvPr id="22" name="Rounded Rectangle 21"/>
          <p:cNvSpPr/>
          <p:nvPr/>
        </p:nvSpPr>
        <p:spPr>
          <a:xfrm>
            <a:off x="3505200" y="59566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0.30</a:t>
            </a:r>
            <a:endParaRPr lang="en-US" dirty="0"/>
          </a:p>
        </p:txBody>
      </p:sp>
      <p:sp>
        <p:nvSpPr>
          <p:cNvPr id="32" name="Rounded Rectangle 31"/>
          <p:cNvSpPr/>
          <p:nvPr/>
        </p:nvSpPr>
        <p:spPr>
          <a:xfrm>
            <a:off x="3505200" y="1752600"/>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0.49</a:t>
            </a:r>
            <a:endParaRPr lang="en-US" dirty="0"/>
          </a:p>
        </p:txBody>
      </p:sp>
      <p:sp>
        <p:nvSpPr>
          <p:cNvPr id="33" name="Rounded Rectangle 32"/>
          <p:cNvSpPr/>
          <p:nvPr/>
        </p:nvSpPr>
        <p:spPr>
          <a:xfrm>
            <a:off x="3505200" y="22098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0.83</a:t>
            </a:r>
            <a:endParaRPr lang="en-US" dirty="0"/>
          </a:p>
        </p:txBody>
      </p:sp>
      <p:sp>
        <p:nvSpPr>
          <p:cNvPr id="34" name="Rounded Rectangle 33"/>
          <p:cNvSpPr/>
          <p:nvPr/>
        </p:nvSpPr>
        <p:spPr>
          <a:xfrm>
            <a:off x="3505200" y="27432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0.14</a:t>
            </a:r>
            <a:endParaRPr lang="en-US" dirty="0"/>
          </a:p>
        </p:txBody>
      </p:sp>
      <p:sp>
        <p:nvSpPr>
          <p:cNvPr id="35" name="Rounded Rectangle 34"/>
          <p:cNvSpPr/>
          <p:nvPr/>
        </p:nvSpPr>
        <p:spPr>
          <a:xfrm>
            <a:off x="3505200" y="3276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a:t>
            </a:r>
            <a:endParaRPr lang="en-US" dirty="0"/>
          </a:p>
        </p:txBody>
      </p:sp>
      <p:sp>
        <p:nvSpPr>
          <p:cNvPr id="36" name="Rounded Rectangle 35"/>
          <p:cNvSpPr/>
          <p:nvPr/>
        </p:nvSpPr>
        <p:spPr>
          <a:xfrm>
            <a:off x="3505200" y="43434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0.08</a:t>
            </a:r>
            <a:endParaRPr lang="en-US" dirty="0"/>
          </a:p>
        </p:txBody>
      </p:sp>
      <p:sp>
        <p:nvSpPr>
          <p:cNvPr id="37" name="Rounded Rectangle 36"/>
          <p:cNvSpPr/>
          <p:nvPr/>
        </p:nvSpPr>
        <p:spPr>
          <a:xfrm>
            <a:off x="3505200" y="48768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0.60</a:t>
            </a:r>
            <a:endParaRPr lang="en-US" dirty="0"/>
          </a:p>
        </p:txBody>
      </p:sp>
      <p:sp>
        <p:nvSpPr>
          <p:cNvPr id="38" name="Rounded Rectangle 37"/>
          <p:cNvSpPr/>
          <p:nvPr/>
        </p:nvSpPr>
        <p:spPr>
          <a:xfrm>
            <a:off x="3505200" y="54102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0.05</a:t>
            </a:r>
            <a:endParaRPr lang="en-US" dirty="0"/>
          </a:p>
        </p:txBody>
      </p:sp>
      <p:sp>
        <p:nvSpPr>
          <p:cNvPr id="39" name="Rounded Rectangle 38"/>
          <p:cNvSpPr/>
          <p:nvPr/>
        </p:nvSpPr>
        <p:spPr>
          <a:xfrm>
            <a:off x="3505200" y="38100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0.38</a:t>
            </a:r>
            <a:endParaRPr lang="en-US" dirty="0"/>
          </a:p>
        </p:txBody>
      </p:sp>
      <p:sp>
        <p:nvSpPr>
          <p:cNvPr id="40" name="Rounded Rectangle 39"/>
          <p:cNvSpPr/>
          <p:nvPr/>
        </p:nvSpPr>
        <p:spPr>
          <a:xfrm>
            <a:off x="3505200" y="5943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0.30</a:t>
            </a:r>
            <a:endParaRPr lang="en-US" dirty="0"/>
          </a:p>
        </p:txBody>
      </p:sp>
      <p:sp>
        <p:nvSpPr>
          <p:cNvPr id="2" name="Title 1"/>
          <p:cNvSpPr>
            <a:spLocks noGrp="1"/>
          </p:cNvSpPr>
          <p:nvPr>
            <p:ph type="title"/>
          </p:nvPr>
        </p:nvSpPr>
        <p:spPr/>
        <p:txBody>
          <a:bodyPr/>
          <a:lstStyle/>
          <a:p>
            <a:r>
              <a:rPr lang="en-US" dirty="0"/>
              <a:t>Algorithm </a:t>
            </a:r>
            <a:r>
              <a:rPr lang="en-US" dirty="0" smtClean="0"/>
              <a:t>Overview </a:t>
            </a:r>
            <a:r>
              <a:rPr lang="en-US" sz="2400" dirty="0"/>
              <a:t>(cont’d)</a:t>
            </a:r>
          </a:p>
        </p:txBody>
      </p:sp>
      <p:sp>
        <p:nvSpPr>
          <p:cNvPr id="4" name="Rounded Rectangle 3"/>
          <p:cNvSpPr/>
          <p:nvPr/>
        </p:nvSpPr>
        <p:spPr>
          <a:xfrm>
            <a:off x="914400" y="1765663"/>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6" name="Rounded Rectangle 5"/>
          <p:cNvSpPr/>
          <p:nvPr/>
        </p:nvSpPr>
        <p:spPr>
          <a:xfrm>
            <a:off x="914400" y="22228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7" name="Rounded Rectangle 6"/>
          <p:cNvSpPr/>
          <p:nvPr/>
        </p:nvSpPr>
        <p:spPr>
          <a:xfrm>
            <a:off x="914400" y="27562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8" name="Rounded Rectangle 7"/>
          <p:cNvSpPr/>
          <p:nvPr/>
        </p:nvSpPr>
        <p:spPr>
          <a:xfrm>
            <a:off x="914400" y="32896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9" name="Rounded Rectangle 8"/>
          <p:cNvSpPr/>
          <p:nvPr/>
        </p:nvSpPr>
        <p:spPr>
          <a:xfrm>
            <a:off x="914400" y="43564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10" name="Rounded Rectangle 9"/>
          <p:cNvSpPr/>
          <p:nvPr/>
        </p:nvSpPr>
        <p:spPr>
          <a:xfrm>
            <a:off x="914400" y="48898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11" name="Rounded Rectangle 10"/>
          <p:cNvSpPr/>
          <p:nvPr/>
        </p:nvSpPr>
        <p:spPr>
          <a:xfrm>
            <a:off x="914400" y="54232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12" name="Rounded Rectangle 11"/>
          <p:cNvSpPr/>
          <p:nvPr/>
        </p:nvSpPr>
        <p:spPr>
          <a:xfrm>
            <a:off x="914400" y="38230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13" name="Rounded Rectangle 12"/>
          <p:cNvSpPr/>
          <p:nvPr/>
        </p:nvSpPr>
        <p:spPr>
          <a:xfrm>
            <a:off x="914400" y="5956663"/>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GIS</a:t>
            </a:r>
            <a:endParaRPr lang="en-US" dirty="0"/>
          </a:p>
        </p:txBody>
      </p:sp>
      <p:sp>
        <p:nvSpPr>
          <p:cNvPr id="41" name="Rounded Rectangle 40"/>
          <p:cNvSpPr/>
          <p:nvPr/>
        </p:nvSpPr>
        <p:spPr>
          <a:xfrm>
            <a:off x="5638800" y="1600200"/>
            <a:ext cx="1676400" cy="2743200"/>
          </a:xfrm>
          <a:prstGeom prst="round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391400" y="2603863"/>
            <a:ext cx="1004442" cy="461665"/>
          </a:xfrm>
          <a:prstGeom prst="rect">
            <a:avLst/>
          </a:prstGeom>
          <a:noFill/>
        </p:spPr>
        <p:txBody>
          <a:bodyPr wrap="none" rtlCol="0">
            <a:spAutoFit/>
          </a:bodyPr>
          <a:lstStyle/>
          <a:p>
            <a:r>
              <a:rPr lang="en-US" sz="2400" dirty="0" smtClean="0">
                <a:solidFill>
                  <a:schemeClr val="accent2"/>
                </a:solidFill>
              </a:rPr>
              <a:t>Top K</a:t>
            </a:r>
            <a:endParaRPr lang="en-US" sz="2400" dirty="0">
              <a:solidFill>
                <a:schemeClr val="accent2"/>
              </a:solidFill>
            </a:endParaRPr>
          </a:p>
        </p:txBody>
      </p:sp>
      <p:grpSp>
        <p:nvGrpSpPr>
          <p:cNvPr id="51" name="Group 50"/>
          <p:cNvGrpSpPr/>
          <p:nvPr/>
        </p:nvGrpSpPr>
        <p:grpSpPr>
          <a:xfrm>
            <a:off x="2362200" y="2412420"/>
            <a:ext cx="685800" cy="2941831"/>
            <a:chOff x="2209800" y="2551757"/>
            <a:chExt cx="685800" cy="2941831"/>
          </a:xfrm>
        </p:grpSpPr>
        <p:sp>
          <p:nvSpPr>
            <p:cNvPr id="42" name="TextBox 41"/>
            <p:cNvSpPr txBox="1"/>
            <p:nvPr/>
          </p:nvSpPr>
          <p:spPr>
            <a:xfrm rot="16200000">
              <a:off x="1075951" y="3791840"/>
              <a:ext cx="2941831" cy="461665"/>
            </a:xfrm>
            <a:prstGeom prst="rect">
              <a:avLst/>
            </a:prstGeom>
            <a:noFill/>
          </p:spPr>
          <p:txBody>
            <a:bodyPr wrap="none" rtlCol="0">
              <a:spAutoFit/>
            </a:bodyPr>
            <a:lstStyle/>
            <a:p>
              <a:r>
                <a:rPr lang="en-US" sz="2400" dirty="0" smtClean="0">
                  <a:solidFill>
                    <a:schemeClr val="accent2"/>
                  </a:solidFill>
                </a:rPr>
                <a:t>Entropy Calculation</a:t>
              </a:r>
              <a:endParaRPr lang="en-US" sz="2400" dirty="0">
                <a:solidFill>
                  <a:schemeClr val="accent2"/>
                </a:solidFill>
              </a:endParaRPr>
            </a:p>
          </p:txBody>
        </p:sp>
        <p:sp>
          <p:nvSpPr>
            <p:cNvPr id="47" name="Chevron 46"/>
            <p:cNvSpPr/>
            <p:nvPr/>
          </p:nvSpPr>
          <p:spPr>
            <a:xfrm>
              <a:off x="2743200" y="3810000"/>
              <a:ext cx="152400" cy="22860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 name="Chevron 47"/>
            <p:cNvSpPr/>
            <p:nvPr/>
          </p:nvSpPr>
          <p:spPr>
            <a:xfrm>
              <a:off x="2209800" y="3810000"/>
              <a:ext cx="152400" cy="22860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52" name="Group 51"/>
          <p:cNvGrpSpPr/>
          <p:nvPr/>
        </p:nvGrpSpPr>
        <p:grpSpPr>
          <a:xfrm>
            <a:off x="4913811" y="3289662"/>
            <a:ext cx="685800" cy="1175749"/>
            <a:chOff x="4913811" y="3428999"/>
            <a:chExt cx="685800" cy="1175749"/>
          </a:xfrm>
        </p:grpSpPr>
        <p:sp>
          <p:nvSpPr>
            <p:cNvPr id="43" name="TextBox 42"/>
            <p:cNvSpPr txBox="1"/>
            <p:nvPr/>
          </p:nvSpPr>
          <p:spPr>
            <a:xfrm rot="16200000">
              <a:off x="4667695" y="3786041"/>
              <a:ext cx="1175749" cy="461665"/>
            </a:xfrm>
            <a:prstGeom prst="rect">
              <a:avLst/>
            </a:prstGeom>
            <a:noFill/>
          </p:spPr>
          <p:txBody>
            <a:bodyPr wrap="square" rtlCol="0">
              <a:spAutoFit/>
            </a:bodyPr>
            <a:lstStyle/>
            <a:p>
              <a:r>
                <a:rPr lang="en-US" sz="2400" dirty="0" smtClean="0">
                  <a:solidFill>
                    <a:schemeClr val="accent2"/>
                  </a:solidFill>
                </a:rPr>
                <a:t>Sorting</a:t>
              </a:r>
              <a:endParaRPr lang="en-US" sz="2400" dirty="0">
                <a:solidFill>
                  <a:schemeClr val="accent2"/>
                </a:solidFill>
              </a:endParaRPr>
            </a:p>
          </p:txBody>
        </p:sp>
        <p:sp>
          <p:nvSpPr>
            <p:cNvPr id="49" name="Chevron 48"/>
            <p:cNvSpPr/>
            <p:nvPr/>
          </p:nvSpPr>
          <p:spPr>
            <a:xfrm>
              <a:off x="5447211" y="3810000"/>
              <a:ext cx="152400" cy="22860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Chevron 49"/>
            <p:cNvSpPr/>
            <p:nvPr/>
          </p:nvSpPr>
          <p:spPr>
            <a:xfrm>
              <a:off x="4913811" y="3810000"/>
              <a:ext cx="152400" cy="22860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56" name="Chevron 55"/>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57" name="Chevron 56"/>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58" name="Chevron 57"/>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59" name="Chevron 58"/>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0E95618-1A98-4997-9CA4-1CEFC0FE031F}"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Left)">
                                      <p:cBhvr>
                                        <p:cTn id="7" dur="500"/>
                                        <p:tgtEl>
                                          <p:spTgt spid="5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slide(fromLeft)">
                                      <p:cBhvr>
                                        <p:cTn id="10" dur="500"/>
                                        <p:tgtEl>
                                          <p:spTgt spid="3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slide(fromLeft)">
                                      <p:cBhvr>
                                        <p:cTn id="13" dur="500"/>
                                        <p:tgtEl>
                                          <p:spTgt spid="3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slide(fromLeft)">
                                      <p:cBhvr>
                                        <p:cTn id="16" dur="500"/>
                                        <p:tgtEl>
                                          <p:spTgt spid="3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slide(fromLeft)">
                                      <p:cBhvr>
                                        <p:cTn id="19" dur="500"/>
                                        <p:tgtEl>
                                          <p:spTgt spid="3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slide(fromLeft)">
                                      <p:cBhvr>
                                        <p:cTn id="22" dur="500"/>
                                        <p:tgtEl>
                                          <p:spTgt spid="39"/>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slide(fromLeft)">
                                      <p:cBhvr>
                                        <p:cTn id="25" dur="500"/>
                                        <p:tgtEl>
                                          <p:spTgt spid="36"/>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slide(fromLeft)">
                                      <p:cBhvr>
                                        <p:cTn id="28" dur="500"/>
                                        <p:tgtEl>
                                          <p:spTgt spid="37"/>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lide(fromLeft)">
                                      <p:cBhvr>
                                        <p:cTn id="31" dur="500"/>
                                        <p:tgtEl>
                                          <p:spTgt spid="3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slide(fromLeft)">
                                      <p:cBhvr>
                                        <p:cTn id="34" dur="500"/>
                                        <p:tgtEl>
                                          <p:spTgt spid="40"/>
                                        </p:tgtEl>
                                      </p:cBhvr>
                                    </p:animEffect>
                                  </p:childTnLst>
                                </p:cTn>
                              </p:par>
                              <p:par>
                                <p:cTn id="35" presetID="12" presetClass="entr" presetSubtype="8" fill="hold" grpId="2"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Left)">
                                      <p:cBhvr>
                                        <p:cTn id="37" dur="500"/>
                                        <p:tgtEl>
                                          <p:spTgt spid="14"/>
                                        </p:tgtEl>
                                      </p:cBhvr>
                                    </p:animEffect>
                                  </p:childTnLst>
                                </p:cTn>
                              </p:par>
                              <p:par>
                                <p:cTn id="38" presetID="12" presetClass="entr" presetSubtype="8" fill="hold" grpId="1"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slide(fromLeft)">
                                      <p:cBhvr>
                                        <p:cTn id="40" dur="500"/>
                                        <p:tgtEl>
                                          <p:spTgt spid="15"/>
                                        </p:tgtEl>
                                      </p:cBhvr>
                                    </p:animEffect>
                                  </p:childTnLst>
                                </p:cTn>
                              </p:par>
                              <p:par>
                                <p:cTn id="41" presetID="12" presetClass="entr" presetSubtype="8"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lide(fromLeft)">
                                      <p:cBhvr>
                                        <p:cTn id="43" dur="500"/>
                                        <p:tgtEl>
                                          <p:spTgt spid="16"/>
                                        </p:tgtEl>
                                      </p:cBhvr>
                                    </p:animEffect>
                                  </p:childTnLst>
                                </p:cTn>
                              </p:par>
                              <p:par>
                                <p:cTn id="44" presetID="12" presetClass="entr" presetSubtype="8" fill="hold" grpId="1"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slide(fromLeft)">
                                      <p:cBhvr>
                                        <p:cTn id="46" dur="500"/>
                                        <p:tgtEl>
                                          <p:spTgt spid="17"/>
                                        </p:tgtEl>
                                      </p:cBhvr>
                                    </p:animEffect>
                                  </p:childTnLst>
                                </p:cTn>
                              </p:par>
                              <p:par>
                                <p:cTn id="47" presetID="12" presetClass="entr" presetSubtype="8" fill="hold" grpId="1"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slide(fromLeft)">
                                      <p:cBhvr>
                                        <p:cTn id="49" dur="500"/>
                                        <p:tgtEl>
                                          <p:spTgt spid="21"/>
                                        </p:tgtEl>
                                      </p:cBhvr>
                                    </p:animEffect>
                                  </p:childTnLst>
                                </p:cTn>
                              </p:par>
                              <p:par>
                                <p:cTn id="50" presetID="12" presetClass="entr" presetSubtype="8" fill="hold" grpId="1"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lide(fromLeft)">
                                      <p:cBhvr>
                                        <p:cTn id="52" dur="500"/>
                                        <p:tgtEl>
                                          <p:spTgt spid="18"/>
                                        </p:tgtEl>
                                      </p:cBhvr>
                                    </p:animEffect>
                                  </p:childTnLst>
                                </p:cTn>
                              </p:par>
                              <p:par>
                                <p:cTn id="53" presetID="12" presetClass="entr" presetSubtype="8" fill="hold" grpId="1"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lide(fromLeft)">
                                      <p:cBhvr>
                                        <p:cTn id="55" dur="500"/>
                                        <p:tgtEl>
                                          <p:spTgt spid="19"/>
                                        </p:tgtEl>
                                      </p:cBhvr>
                                    </p:animEffect>
                                  </p:childTnLst>
                                </p:cTn>
                              </p:par>
                              <p:par>
                                <p:cTn id="56" presetID="12" presetClass="entr" presetSubtype="8" fill="hold" grpId="1"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slide(fromLeft)">
                                      <p:cBhvr>
                                        <p:cTn id="58" dur="500"/>
                                        <p:tgtEl>
                                          <p:spTgt spid="20"/>
                                        </p:tgtEl>
                                      </p:cBhvr>
                                    </p:animEffect>
                                  </p:childTnLst>
                                </p:cTn>
                              </p:par>
                              <p:par>
                                <p:cTn id="59" presetID="12" presetClass="entr" presetSubtype="8" fill="hold" grpId="1"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slide(fromLeft)">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slide(fromLeft)">
                                      <p:cBhvr>
                                        <p:cTn id="66" dur="500"/>
                                        <p:tgtEl>
                                          <p:spTgt spid="52"/>
                                        </p:tgtEl>
                                      </p:cBhvr>
                                    </p:animEffect>
                                  </p:childTnLst>
                                </p:cTn>
                              </p:par>
                              <p:par>
                                <p:cTn id="67" presetID="49" presetClass="path" presetSubtype="0" accel="50000" decel="50000" fill="hold" grpId="0" nodeType="withEffect">
                                  <p:stCondLst>
                                    <p:cond delay="0"/>
                                  </p:stCondLst>
                                  <p:childTnLst>
                                    <p:animMotion origin="layout" path="M -3.33333E-6 -4.44444E-6 L 0.2625 -0.54444 " pathEditMode="relative" rAng="0" ptsTypes="AA">
                                      <p:cBhvr>
                                        <p:cTn id="68" dur="2000" fill="hold"/>
                                        <p:tgtEl>
                                          <p:spTgt spid="20"/>
                                        </p:tgtEl>
                                        <p:attrNameLst>
                                          <p:attrName>ppt_x</p:attrName>
                                          <p:attrName>ppt_y</p:attrName>
                                        </p:attrNameLst>
                                      </p:cBhvr>
                                      <p:rCtr x="131" y="-272"/>
                                    </p:animMotion>
                                  </p:childTnLst>
                                </p:cTn>
                              </p:par>
                              <p:par>
                                <p:cTn id="69" presetID="56" presetClass="path" presetSubtype="0" accel="50000" decel="50000" fill="hold" grpId="0" nodeType="withEffect">
                                  <p:stCondLst>
                                    <p:cond delay="0"/>
                                  </p:stCondLst>
                                  <p:childTnLst>
                                    <p:animMotion origin="layout" path="M -3.33333E-6 4.44444E-6 L 0.2625 4.44444E-6 " pathEditMode="relative" rAng="0" ptsTypes="AA">
                                      <p:cBhvr>
                                        <p:cTn id="70" dur="2000" fill="hold"/>
                                        <p:tgtEl>
                                          <p:spTgt spid="16"/>
                                        </p:tgtEl>
                                        <p:attrNameLst>
                                          <p:attrName>ppt_x</p:attrName>
                                          <p:attrName>ppt_y</p:attrName>
                                        </p:attrNameLst>
                                      </p:cBhvr>
                                      <p:rCtr x="131" y="0"/>
                                    </p:animMotion>
                                  </p:childTnLst>
                                </p:cTn>
                              </p:par>
                              <p:par>
                                <p:cTn id="71" presetID="63" presetClass="path" presetSubtype="0" accel="50000" decel="50000" fill="hold" grpId="0" nodeType="withEffect">
                                  <p:stCondLst>
                                    <p:cond delay="0"/>
                                  </p:stCondLst>
                                  <p:childTnLst>
                                    <p:animMotion origin="layout" path="M -3.33333E-6 -3.33333E-6 L 0.2625 -3.33333E-6 " pathEditMode="relative" rAng="0" ptsTypes="AA">
                                      <p:cBhvr>
                                        <p:cTn id="72" dur="2000" fill="hold"/>
                                        <p:tgtEl>
                                          <p:spTgt spid="17"/>
                                        </p:tgtEl>
                                        <p:attrNameLst>
                                          <p:attrName>ppt_x</p:attrName>
                                          <p:attrName>ppt_y</p:attrName>
                                        </p:attrNameLst>
                                      </p:cBhvr>
                                      <p:rCtr x="131" y="0"/>
                                    </p:animMotion>
                                  </p:childTnLst>
                                </p:cTn>
                              </p:par>
                              <p:par>
                                <p:cTn id="73" presetID="56" presetClass="path" presetSubtype="0" accel="50000" decel="50000" fill="hold" grpId="0" nodeType="withEffect">
                                  <p:stCondLst>
                                    <p:cond delay="0"/>
                                  </p:stCondLst>
                                  <p:childTnLst>
                                    <p:animMotion origin="layout" path="M -3.33333E-6 -2.22222E-6 L 0.2625 -0.31111 " pathEditMode="relative" rAng="0" ptsTypes="AA">
                                      <p:cBhvr>
                                        <p:cTn id="74" dur="2000" fill="hold"/>
                                        <p:tgtEl>
                                          <p:spTgt spid="22"/>
                                        </p:tgtEl>
                                        <p:attrNameLst>
                                          <p:attrName>ppt_x</p:attrName>
                                          <p:attrName>ppt_y</p:attrName>
                                        </p:attrNameLst>
                                      </p:cBhvr>
                                      <p:rCtr x="131" y="-156"/>
                                    </p:animMotion>
                                  </p:childTnLst>
                                </p:cTn>
                              </p:par>
                              <p:par>
                                <p:cTn id="75" presetID="49" presetClass="path" presetSubtype="0" accel="50000" decel="50000" fill="hold" grpId="0" nodeType="withEffect">
                                  <p:stCondLst>
                                    <p:cond delay="0"/>
                                  </p:stCondLst>
                                  <p:childTnLst>
                                    <p:animMotion origin="layout" path="M -3.33333E-6 -1.11111E-6 L 0.2625 0.07778 " pathEditMode="relative" rAng="0" ptsTypes="AA">
                                      <p:cBhvr>
                                        <p:cTn id="76" dur="2000" fill="hold"/>
                                        <p:tgtEl>
                                          <p:spTgt spid="21"/>
                                        </p:tgtEl>
                                        <p:attrNameLst>
                                          <p:attrName>ppt_x</p:attrName>
                                          <p:attrName>ppt_y</p:attrName>
                                        </p:attrNameLst>
                                      </p:cBhvr>
                                      <p:rCtr x="131" y="39"/>
                                    </p:animMotion>
                                  </p:childTnLst>
                                </p:cTn>
                              </p:par>
                              <p:par>
                                <p:cTn id="77" presetID="49" presetClass="path" presetSubtype="0" accel="50000" decel="50000" fill="hold" grpId="1" nodeType="withEffect">
                                  <p:stCondLst>
                                    <p:cond delay="0"/>
                                  </p:stCondLst>
                                  <p:childTnLst>
                                    <p:animMotion origin="layout" path="M -3.33333E-6 4.44444E-6 L 0.2625 0.46111 " pathEditMode="relative" rAng="0" ptsTypes="AA">
                                      <p:cBhvr>
                                        <p:cTn id="78" dur="2000" fill="hold"/>
                                        <p:tgtEl>
                                          <p:spTgt spid="14"/>
                                        </p:tgtEl>
                                        <p:attrNameLst>
                                          <p:attrName>ppt_x</p:attrName>
                                          <p:attrName>ppt_y</p:attrName>
                                        </p:attrNameLst>
                                      </p:cBhvr>
                                      <p:rCtr x="131" y="231"/>
                                    </p:animMotion>
                                  </p:childTnLst>
                                </p:cTn>
                              </p:par>
                              <p:par>
                                <p:cTn id="79" presetID="49" presetClass="path" presetSubtype="0" accel="50000" decel="50000" fill="hold" grpId="0" nodeType="withEffect">
                                  <p:stCondLst>
                                    <p:cond delay="0"/>
                                  </p:stCondLst>
                                  <p:childTnLst>
                                    <p:animMotion origin="layout" path="M -3.33333E-6 3.33333E-6 L 0.2625 0.07777 " pathEditMode="relative" rAng="0" ptsTypes="AA">
                                      <p:cBhvr>
                                        <p:cTn id="80" dur="2000" fill="hold"/>
                                        <p:tgtEl>
                                          <p:spTgt spid="19"/>
                                        </p:tgtEl>
                                        <p:attrNameLst>
                                          <p:attrName>ppt_x</p:attrName>
                                          <p:attrName>ppt_y</p:attrName>
                                        </p:attrNameLst>
                                      </p:cBhvr>
                                      <p:rCtr x="131" y="39"/>
                                    </p:animMotion>
                                  </p:childTnLst>
                                </p:cTn>
                              </p:par>
                              <p:par>
                                <p:cTn id="81" presetID="49" presetClass="path" presetSubtype="0" accel="50000" decel="50000" fill="hold" grpId="0" nodeType="withEffect">
                                  <p:stCondLst>
                                    <p:cond delay="0"/>
                                  </p:stCondLst>
                                  <p:childTnLst>
                                    <p:animMotion origin="layout" path="M -3.33333E-6 2.22222E-6 L 0.2625 0.54444 " pathEditMode="relative" rAng="0" ptsTypes="AA">
                                      <p:cBhvr>
                                        <p:cTn id="82" dur="2000" fill="hold"/>
                                        <p:tgtEl>
                                          <p:spTgt spid="15"/>
                                        </p:tgtEl>
                                        <p:attrNameLst>
                                          <p:attrName>ppt_x</p:attrName>
                                          <p:attrName>ppt_y</p:attrName>
                                        </p:attrNameLst>
                                      </p:cBhvr>
                                      <p:rCtr x="131" y="272"/>
                                    </p:animMotion>
                                  </p:childTnLst>
                                </p:cTn>
                              </p:par>
                              <p:par>
                                <p:cTn id="83" presetID="56" presetClass="path" presetSubtype="0" accel="50000" decel="50000" fill="hold" grpId="0" nodeType="withEffect">
                                  <p:stCondLst>
                                    <p:cond delay="0"/>
                                  </p:stCondLst>
                                  <p:childTnLst>
                                    <p:animMotion origin="layout" path="M -3.33333E-6 1.11111E-6 L 0.2625 -0.31111 " pathEditMode="relative" rAng="0" ptsTypes="AA">
                                      <p:cBhvr>
                                        <p:cTn id="84" dur="2000" fill="hold"/>
                                        <p:tgtEl>
                                          <p:spTgt spid="18"/>
                                        </p:tgtEl>
                                        <p:attrNameLst>
                                          <p:attrName>ppt_x</p:attrName>
                                          <p:attrName>ppt_y</p:attrName>
                                        </p:attrNameLst>
                                      </p:cBhvr>
                                      <p:rCtr x="131" y="-156"/>
                                    </p:animMotion>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randombar(horizontal)">
                                      <p:cBhvr>
                                        <p:cTn id="89" dur="500"/>
                                        <p:tgtEl>
                                          <p:spTgt spid="44"/>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randombar(horizontal)">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4" grpId="2"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Overview </a:t>
            </a:r>
            <a:r>
              <a:rPr lang="en-US" sz="2400" dirty="0" smtClean="0"/>
              <a:t>(cont’d)</a:t>
            </a:r>
            <a:endParaRPr lang="en-US" dirty="0"/>
          </a:p>
        </p:txBody>
      </p:sp>
      <p:sp>
        <p:nvSpPr>
          <p:cNvPr id="4" name="Rounded Rectangle 3"/>
          <p:cNvSpPr/>
          <p:nvPr/>
        </p:nvSpPr>
        <p:spPr>
          <a:xfrm>
            <a:off x="1981200" y="37338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0.14</a:t>
            </a:r>
            <a:endParaRPr lang="en-US" dirty="0"/>
          </a:p>
        </p:txBody>
      </p:sp>
      <p:sp>
        <p:nvSpPr>
          <p:cNvPr id="5" name="Rounded Rectangle 4"/>
          <p:cNvSpPr/>
          <p:nvPr/>
        </p:nvSpPr>
        <p:spPr>
          <a:xfrm>
            <a:off x="1981200" y="42672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a:t>
            </a:r>
            <a:endParaRPr lang="en-US" dirty="0"/>
          </a:p>
        </p:txBody>
      </p:sp>
      <p:sp>
        <p:nvSpPr>
          <p:cNvPr id="6" name="Rounded Rectangle 5"/>
          <p:cNvSpPr/>
          <p:nvPr/>
        </p:nvSpPr>
        <p:spPr>
          <a:xfrm>
            <a:off x="1981200" y="32004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0.08</a:t>
            </a:r>
            <a:endParaRPr lang="en-US" dirty="0"/>
          </a:p>
        </p:txBody>
      </p:sp>
      <p:sp>
        <p:nvSpPr>
          <p:cNvPr id="7" name="Rounded Rectangle 6"/>
          <p:cNvSpPr/>
          <p:nvPr/>
        </p:nvSpPr>
        <p:spPr>
          <a:xfrm>
            <a:off x="1981200" y="26670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0.05</a:t>
            </a:r>
            <a:endParaRPr lang="en-US" dirty="0"/>
          </a:p>
        </p:txBody>
      </p:sp>
      <p:sp>
        <p:nvSpPr>
          <p:cNvPr id="8" name="Rounded Rectangle 7"/>
          <p:cNvSpPr/>
          <p:nvPr/>
        </p:nvSpPr>
        <p:spPr>
          <a:xfrm>
            <a:off x="1981200" y="4800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0.30</a:t>
            </a:r>
            <a:endParaRPr lang="en-US" dirty="0"/>
          </a:p>
        </p:txBody>
      </p:sp>
      <p:sp>
        <p:nvSpPr>
          <p:cNvPr id="9" name="TextBox 8"/>
          <p:cNvSpPr txBox="1"/>
          <p:nvPr/>
        </p:nvSpPr>
        <p:spPr>
          <a:xfrm>
            <a:off x="3886200" y="1792069"/>
            <a:ext cx="1031051" cy="646331"/>
          </a:xfrm>
          <a:prstGeom prst="rect">
            <a:avLst/>
          </a:prstGeom>
          <a:noFill/>
        </p:spPr>
        <p:txBody>
          <a:bodyPr wrap="none" rtlCol="0">
            <a:spAutoFit/>
          </a:bodyPr>
          <a:lstStyle/>
          <a:p>
            <a:r>
              <a:rPr lang="en-US" b="1" dirty="0" smtClean="0">
                <a:solidFill>
                  <a:schemeClr val="accent2"/>
                </a:solidFill>
              </a:rPr>
              <a:t>Vote for</a:t>
            </a:r>
            <a:r>
              <a:rPr lang="en-US" b="1" dirty="0">
                <a:solidFill>
                  <a:schemeClr val="accent2"/>
                </a:solidFill>
              </a:rPr>
              <a:t/>
            </a:r>
            <a:br>
              <a:rPr lang="en-US" b="1" dirty="0">
                <a:solidFill>
                  <a:schemeClr val="accent2"/>
                </a:solidFill>
              </a:rPr>
            </a:br>
            <a:r>
              <a:rPr lang="en-US" b="1" dirty="0" smtClean="0">
                <a:solidFill>
                  <a:schemeClr val="accent2"/>
                </a:solidFill>
              </a:rPr>
              <a:t>Positive</a:t>
            </a:r>
            <a:endParaRPr lang="en-US" b="1" dirty="0">
              <a:solidFill>
                <a:schemeClr val="accent2"/>
              </a:solidFill>
            </a:endParaRPr>
          </a:p>
        </p:txBody>
      </p:sp>
      <p:sp>
        <p:nvSpPr>
          <p:cNvPr id="20" name="TextBox 19"/>
          <p:cNvSpPr txBox="1"/>
          <p:nvPr/>
        </p:nvSpPr>
        <p:spPr>
          <a:xfrm>
            <a:off x="5495756" y="1792069"/>
            <a:ext cx="1133644" cy="646331"/>
          </a:xfrm>
          <a:prstGeom prst="rect">
            <a:avLst/>
          </a:prstGeom>
          <a:noFill/>
        </p:spPr>
        <p:txBody>
          <a:bodyPr wrap="none" rtlCol="0">
            <a:spAutoFit/>
          </a:bodyPr>
          <a:lstStyle/>
          <a:p>
            <a:r>
              <a:rPr lang="en-US" b="1" dirty="0" smtClean="0">
                <a:solidFill>
                  <a:schemeClr val="tx2"/>
                </a:solidFill>
              </a:rPr>
              <a:t>Vote for</a:t>
            </a:r>
            <a:br>
              <a:rPr lang="en-US" b="1" dirty="0" smtClean="0">
                <a:solidFill>
                  <a:schemeClr val="tx2"/>
                </a:solidFill>
              </a:rPr>
            </a:br>
            <a:r>
              <a:rPr lang="en-US" b="1" dirty="0" smtClean="0">
                <a:solidFill>
                  <a:schemeClr val="tx2"/>
                </a:solidFill>
              </a:rPr>
              <a:t>Negative</a:t>
            </a:r>
            <a:endParaRPr lang="en-US" b="1" dirty="0">
              <a:solidFill>
                <a:schemeClr val="tx2"/>
              </a:solidFill>
            </a:endParaRPr>
          </a:p>
        </p:txBody>
      </p:sp>
      <p:grpSp>
        <p:nvGrpSpPr>
          <p:cNvPr id="40" name="Group 39"/>
          <p:cNvGrpSpPr/>
          <p:nvPr/>
        </p:nvGrpSpPr>
        <p:grpSpPr>
          <a:xfrm>
            <a:off x="4038600" y="2667000"/>
            <a:ext cx="2341223" cy="369332"/>
            <a:chOff x="4038600" y="2362200"/>
            <a:chExt cx="2341223" cy="369332"/>
          </a:xfrm>
        </p:grpSpPr>
        <p:sp>
          <p:nvSpPr>
            <p:cNvPr id="21" name="TextBox 20"/>
            <p:cNvSpPr txBox="1"/>
            <p:nvPr/>
          </p:nvSpPr>
          <p:spPr>
            <a:xfrm>
              <a:off x="4038600" y="2362200"/>
              <a:ext cx="588623" cy="369332"/>
            </a:xfrm>
            <a:prstGeom prst="rect">
              <a:avLst/>
            </a:prstGeom>
            <a:noFill/>
          </p:spPr>
          <p:txBody>
            <a:bodyPr wrap="none" rtlCol="0">
              <a:spAutoFit/>
            </a:bodyPr>
            <a:lstStyle/>
            <a:p>
              <a:r>
                <a:rPr lang="en-US" dirty="0" smtClean="0"/>
                <a:t>0.90</a:t>
              </a:r>
              <a:endParaRPr lang="en-US" dirty="0"/>
            </a:p>
          </p:txBody>
        </p:sp>
        <p:sp>
          <p:nvSpPr>
            <p:cNvPr id="22" name="TextBox 21"/>
            <p:cNvSpPr txBox="1"/>
            <p:nvPr/>
          </p:nvSpPr>
          <p:spPr>
            <a:xfrm>
              <a:off x="5791200" y="2362200"/>
              <a:ext cx="588623" cy="369332"/>
            </a:xfrm>
            <a:prstGeom prst="rect">
              <a:avLst/>
            </a:prstGeom>
            <a:noFill/>
          </p:spPr>
          <p:txBody>
            <a:bodyPr wrap="none" rtlCol="0">
              <a:spAutoFit/>
            </a:bodyPr>
            <a:lstStyle/>
            <a:p>
              <a:r>
                <a:rPr lang="en-US" dirty="0" smtClean="0"/>
                <a:t>0.10</a:t>
              </a:r>
              <a:endParaRPr lang="en-US" dirty="0"/>
            </a:p>
          </p:txBody>
        </p:sp>
      </p:grpSp>
      <p:grpSp>
        <p:nvGrpSpPr>
          <p:cNvPr id="11" name="Group 10"/>
          <p:cNvGrpSpPr/>
          <p:nvPr/>
        </p:nvGrpSpPr>
        <p:grpSpPr>
          <a:xfrm>
            <a:off x="4038600" y="3212068"/>
            <a:ext cx="2341223" cy="1969532"/>
            <a:chOff x="4038600" y="3212068"/>
            <a:chExt cx="2341223" cy="1969532"/>
          </a:xfrm>
        </p:grpSpPr>
        <p:sp>
          <p:nvSpPr>
            <p:cNvPr id="23" name="TextBox 22"/>
            <p:cNvSpPr txBox="1"/>
            <p:nvPr/>
          </p:nvSpPr>
          <p:spPr>
            <a:xfrm>
              <a:off x="4038600" y="3212068"/>
              <a:ext cx="588623" cy="369332"/>
            </a:xfrm>
            <a:prstGeom prst="rect">
              <a:avLst/>
            </a:prstGeom>
            <a:noFill/>
          </p:spPr>
          <p:txBody>
            <a:bodyPr wrap="none" rtlCol="0">
              <a:spAutoFit/>
            </a:bodyPr>
            <a:lstStyle/>
            <a:p>
              <a:r>
                <a:rPr lang="en-US" dirty="0" smtClean="0"/>
                <a:t>0.85</a:t>
              </a:r>
              <a:endParaRPr lang="en-US" dirty="0"/>
            </a:p>
          </p:txBody>
        </p:sp>
        <p:sp>
          <p:nvSpPr>
            <p:cNvPr id="24" name="TextBox 23"/>
            <p:cNvSpPr txBox="1"/>
            <p:nvPr/>
          </p:nvSpPr>
          <p:spPr>
            <a:xfrm>
              <a:off x="5791200" y="3212068"/>
              <a:ext cx="588623" cy="369332"/>
            </a:xfrm>
            <a:prstGeom prst="rect">
              <a:avLst/>
            </a:prstGeom>
            <a:noFill/>
          </p:spPr>
          <p:txBody>
            <a:bodyPr wrap="none" rtlCol="0">
              <a:spAutoFit/>
            </a:bodyPr>
            <a:lstStyle/>
            <a:p>
              <a:r>
                <a:rPr lang="en-US" dirty="0" smtClean="0"/>
                <a:t>0.15</a:t>
              </a:r>
              <a:endParaRPr lang="en-US" dirty="0"/>
            </a:p>
          </p:txBody>
        </p:sp>
        <p:sp>
          <p:nvSpPr>
            <p:cNvPr id="25" name="TextBox 24"/>
            <p:cNvSpPr txBox="1"/>
            <p:nvPr/>
          </p:nvSpPr>
          <p:spPr>
            <a:xfrm>
              <a:off x="4038600" y="3745468"/>
              <a:ext cx="588623" cy="369332"/>
            </a:xfrm>
            <a:prstGeom prst="rect">
              <a:avLst/>
            </a:prstGeom>
            <a:noFill/>
          </p:spPr>
          <p:txBody>
            <a:bodyPr wrap="none" rtlCol="0">
              <a:spAutoFit/>
            </a:bodyPr>
            <a:lstStyle/>
            <a:p>
              <a:r>
                <a:rPr lang="en-US" dirty="0" smtClean="0"/>
                <a:t>0.93</a:t>
              </a:r>
              <a:endParaRPr lang="en-US" dirty="0"/>
            </a:p>
          </p:txBody>
        </p:sp>
        <p:sp>
          <p:nvSpPr>
            <p:cNvPr id="26" name="TextBox 25"/>
            <p:cNvSpPr txBox="1"/>
            <p:nvPr/>
          </p:nvSpPr>
          <p:spPr>
            <a:xfrm>
              <a:off x="5791200" y="3745468"/>
              <a:ext cx="588623" cy="369332"/>
            </a:xfrm>
            <a:prstGeom prst="rect">
              <a:avLst/>
            </a:prstGeom>
            <a:noFill/>
          </p:spPr>
          <p:txBody>
            <a:bodyPr wrap="none" rtlCol="0">
              <a:spAutoFit/>
            </a:bodyPr>
            <a:lstStyle/>
            <a:p>
              <a:r>
                <a:rPr lang="en-US" dirty="0" smtClean="0"/>
                <a:t>0.07</a:t>
              </a:r>
              <a:endParaRPr lang="en-US" dirty="0"/>
            </a:p>
          </p:txBody>
        </p:sp>
        <p:sp>
          <p:nvSpPr>
            <p:cNvPr id="27" name="TextBox 26"/>
            <p:cNvSpPr txBox="1"/>
            <p:nvPr/>
          </p:nvSpPr>
          <p:spPr>
            <a:xfrm>
              <a:off x="4038600" y="4267200"/>
              <a:ext cx="588623" cy="369332"/>
            </a:xfrm>
            <a:prstGeom prst="rect">
              <a:avLst/>
            </a:prstGeom>
            <a:noFill/>
          </p:spPr>
          <p:txBody>
            <a:bodyPr wrap="none" rtlCol="0">
              <a:spAutoFit/>
            </a:bodyPr>
            <a:lstStyle/>
            <a:p>
              <a:r>
                <a:rPr lang="en-US" dirty="0" smtClean="0"/>
                <a:t>0.30</a:t>
              </a:r>
              <a:endParaRPr lang="en-US" dirty="0"/>
            </a:p>
          </p:txBody>
        </p:sp>
        <p:sp>
          <p:nvSpPr>
            <p:cNvPr id="28" name="TextBox 27"/>
            <p:cNvSpPr txBox="1"/>
            <p:nvPr/>
          </p:nvSpPr>
          <p:spPr>
            <a:xfrm>
              <a:off x="5791200" y="4267200"/>
              <a:ext cx="588623" cy="369332"/>
            </a:xfrm>
            <a:prstGeom prst="rect">
              <a:avLst/>
            </a:prstGeom>
            <a:noFill/>
          </p:spPr>
          <p:txBody>
            <a:bodyPr wrap="none" rtlCol="0">
              <a:spAutoFit/>
            </a:bodyPr>
            <a:lstStyle/>
            <a:p>
              <a:r>
                <a:rPr lang="en-US" dirty="0" smtClean="0"/>
                <a:t>0.70</a:t>
              </a:r>
              <a:endParaRPr lang="en-US" dirty="0"/>
            </a:p>
          </p:txBody>
        </p:sp>
        <p:sp>
          <p:nvSpPr>
            <p:cNvPr id="29" name="TextBox 28"/>
            <p:cNvSpPr txBox="1"/>
            <p:nvPr/>
          </p:nvSpPr>
          <p:spPr>
            <a:xfrm>
              <a:off x="4038600" y="4812268"/>
              <a:ext cx="588623" cy="369332"/>
            </a:xfrm>
            <a:prstGeom prst="rect">
              <a:avLst/>
            </a:prstGeom>
            <a:noFill/>
          </p:spPr>
          <p:txBody>
            <a:bodyPr wrap="none" rtlCol="0">
              <a:spAutoFit/>
            </a:bodyPr>
            <a:lstStyle/>
            <a:p>
              <a:r>
                <a:rPr lang="en-US" dirty="0" smtClean="0"/>
                <a:t>0.75</a:t>
              </a:r>
              <a:endParaRPr lang="en-US" dirty="0"/>
            </a:p>
          </p:txBody>
        </p:sp>
        <p:sp>
          <p:nvSpPr>
            <p:cNvPr id="30" name="TextBox 29"/>
            <p:cNvSpPr txBox="1"/>
            <p:nvPr/>
          </p:nvSpPr>
          <p:spPr>
            <a:xfrm>
              <a:off x="5791200" y="4812268"/>
              <a:ext cx="588623" cy="369332"/>
            </a:xfrm>
            <a:prstGeom prst="rect">
              <a:avLst/>
            </a:prstGeom>
            <a:noFill/>
          </p:spPr>
          <p:txBody>
            <a:bodyPr wrap="none" rtlCol="0">
              <a:spAutoFit/>
            </a:bodyPr>
            <a:lstStyle/>
            <a:p>
              <a:r>
                <a:rPr lang="en-US" dirty="0" smtClean="0"/>
                <a:t>0.25</a:t>
              </a:r>
              <a:endParaRPr lang="en-US" dirty="0"/>
            </a:p>
          </p:txBody>
        </p:sp>
      </p:grpSp>
      <p:grpSp>
        <p:nvGrpSpPr>
          <p:cNvPr id="38" name="Group 37"/>
          <p:cNvGrpSpPr/>
          <p:nvPr/>
        </p:nvGrpSpPr>
        <p:grpSpPr>
          <a:xfrm>
            <a:off x="3124200" y="5257800"/>
            <a:ext cx="5029200" cy="646331"/>
            <a:chOff x="3124200" y="5562600"/>
            <a:chExt cx="5029200" cy="646331"/>
          </a:xfrm>
        </p:grpSpPr>
        <p:cxnSp>
          <p:nvCxnSpPr>
            <p:cNvPr id="32" name="Straight Connector 31"/>
            <p:cNvCxnSpPr/>
            <p:nvPr/>
          </p:nvCxnSpPr>
          <p:spPr>
            <a:xfrm>
              <a:off x="3581400" y="5638800"/>
              <a:ext cx="2971800" cy="1588"/>
            </a:xfrm>
            <a:prstGeom prst="line">
              <a:avLst/>
            </a:prstGeom>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3124200" y="5726668"/>
              <a:ext cx="1503023" cy="369332"/>
            </a:xfrm>
            <a:prstGeom prst="rect">
              <a:avLst/>
            </a:prstGeom>
            <a:noFill/>
          </p:spPr>
          <p:txBody>
            <a:bodyPr wrap="square" rtlCol="0">
              <a:spAutoFit/>
            </a:bodyPr>
            <a:lstStyle/>
            <a:p>
              <a:pPr algn="r"/>
              <a:r>
                <a:rPr lang="en-US" b="1" dirty="0" smtClean="0"/>
                <a:t>(+)     3.73</a:t>
              </a:r>
              <a:endParaRPr lang="en-US" b="1" dirty="0"/>
            </a:p>
          </p:txBody>
        </p:sp>
        <p:sp>
          <p:nvSpPr>
            <p:cNvPr id="34" name="TextBox 33"/>
            <p:cNvSpPr txBox="1"/>
            <p:nvPr/>
          </p:nvSpPr>
          <p:spPr>
            <a:xfrm>
              <a:off x="5812177" y="5715000"/>
              <a:ext cx="588623" cy="369332"/>
            </a:xfrm>
            <a:prstGeom prst="rect">
              <a:avLst/>
            </a:prstGeom>
            <a:noFill/>
          </p:spPr>
          <p:txBody>
            <a:bodyPr wrap="none" rtlCol="0">
              <a:spAutoFit/>
            </a:bodyPr>
            <a:lstStyle/>
            <a:p>
              <a:r>
                <a:rPr lang="en-US" b="1" dirty="0" smtClean="0"/>
                <a:t>1.27</a:t>
              </a:r>
              <a:endParaRPr lang="en-US" b="1" dirty="0"/>
            </a:p>
          </p:txBody>
        </p:sp>
        <p:sp>
          <p:nvSpPr>
            <p:cNvPr id="36" name="TextBox 35"/>
            <p:cNvSpPr txBox="1"/>
            <p:nvPr/>
          </p:nvSpPr>
          <p:spPr>
            <a:xfrm>
              <a:off x="4918502" y="5562600"/>
              <a:ext cx="415498" cy="646331"/>
            </a:xfrm>
            <a:prstGeom prst="rect">
              <a:avLst/>
            </a:prstGeom>
            <a:noFill/>
          </p:spPr>
          <p:txBody>
            <a:bodyPr wrap="none" rtlCol="0">
              <a:spAutoFit/>
            </a:bodyPr>
            <a:lstStyle/>
            <a:p>
              <a:r>
                <a:rPr lang="en-US" sz="3600" dirty="0" smtClean="0"/>
                <a:t>&gt;</a:t>
              </a:r>
              <a:endParaRPr lang="en-US" sz="1200" dirty="0"/>
            </a:p>
          </p:txBody>
        </p:sp>
        <p:sp>
          <p:nvSpPr>
            <p:cNvPr id="37" name="Rounded Rectangle 36"/>
            <p:cNvSpPr/>
            <p:nvPr/>
          </p:nvSpPr>
          <p:spPr>
            <a:xfrm>
              <a:off x="6934200" y="5638800"/>
              <a:ext cx="121920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Positive</a:t>
              </a:r>
              <a:endParaRPr lang="en-US" b="1" dirty="0"/>
            </a:p>
          </p:txBody>
        </p:sp>
      </p:grpSp>
      <p:cxnSp>
        <p:nvCxnSpPr>
          <p:cNvPr id="10" name="Straight Connector 9"/>
          <p:cNvCxnSpPr/>
          <p:nvPr/>
        </p:nvCxnSpPr>
        <p:spPr>
          <a:xfrm>
            <a:off x="3886200" y="2438400"/>
            <a:ext cx="103230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5520898" y="2438400"/>
            <a:ext cx="1032302" cy="0"/>
          </a:xfrm>
          <a:prstGeom prst="line">
            <a:avLst/>
          </a:prstGeom>
        </p:spPr>
        <p:style>
          <a:lnRef idx="2">
            <a:schemeClr val="accent1"/>
          </a:lnRef>
          <a:fillRef idx="0">
            <a:schemeClr val="accent1"/>
          </a:fillRef>
          <a:effectRef idx="1">
            <a:schemeClr val="accent1"/>
          </a:effectRef>
          <a:fontRef idx="minor">
            <a:schemeClr val="tx1"/>
          </a:fontRef>
        </p:style>
      </p:cxnSp>
      <p:sp>
        <p:nvSpPr>
          <p:cNvPr id="45" name="Chevron 44"/>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46" name="Chevron 45"/>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47" name="Chevron 46"/>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48" name="Chevron 47"/>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3" name="Slide Number Placeholder 12"/>
          <p:cNvSpPr>
            <a:spLocks noGrp="1"/>
          </p:cNvSpPr>
          <p:nvPr>
            <p:ph type="sldNum" sz="quarter" idx="12"/>
          </p:nvPr>
        </p:nvSpPr>
        <p:spPr/>
        <p:txBody>
          <a:bodyPr/>
          <a:lstStyle/>
          <a:p>
            <a:fld id="{20E95618-1A98-4997-9CA4-1CEFC0FE031F}"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randombar(horizontal)">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l090006_f17 - Copy.jpg"/>
          <p:cNvPicPr>
            <a:picLocks noChangeAspect="1"/>
          </p:cNvPicPr>
          <p:nvPr/>
        </p:nvPicPr>
        <p:blipFill>
          <a:blip r:embed="rId3"/>
          <a:stretch>
            <a:fillRect/>
          </a:stretch>
        </p:blipFill>
        <p:spPr>
          <a:xfrm>
            <a:off x="1676400" y="1"/>
            <a:ext cx="5943599" cy="6857999"/>
          </a:xfrm>
          <a:prstGeom prst="rect">
            <a:avLst/>
          </a:prstGeom>
        </p:spPr>
      </p:pic>
      <p:sp>
        <p:nvSpPr>
          <p:cNvPr id="6" name="Rectangle 5"/>
          <p:cNvSpPr/>
          <p:nvPr/>
        </p:nvSpPr>
        <p:spPr>
          <a:xfrm>
            <a:off x="0" y="2590800"/>
            <a:ext cx="91440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Union is strength.</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20E95618-1A98-4997-9CA4-1CEFC0FE031F}" type="slidenum">
              <a:rPr lang="en-US" smtClean="0"/>
              <a:pPr/>
              <a:t>2</a:t>
            </a:fld>
            <a:endParaRPr lang="en-US"/>
          </a:p>
        </p:txBody>
      </p:sp>
    </p:spTree>
    <p:extLst>
      <p:ext uri="{BB962C8B-B14F-4D97-AF65-F5344CB8AC3E}">
        <p14:creationId xmlns:p14="http://schemas.microsoft.com/office/powerpoint/2010/main" val="978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Remaining</a:t>
            </a:r>
            <a:endParaRPr lang="en-US" dirty="0"/>
          </a:p>
        </p:txBody>
      </p:sp>
      <p:sp>
        <p:nvSpPr>
          <p:cNvPr id="5" name="Down Arrow Callout 4"/>
          <p:cNvSpPr/>
          <p:nvPr/>
        </p:nvSpPr>
        <p:spPr>
          <a:xfrm>
            <a:off x="1219200" y="1905000"/>
            <a:ext cx="6553200" cy="10668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dirty="0" smtClean="0"/>
              <a:t>       1. Find </a:t>
            </a:r>
            <a:r>
              <a:rPr lang="en-US" sz="2400" b="1" dirty="0"/>
              <a:t>out </a:t>
            </a:r>
            <a:r>
              <a:rPr lang="en-US" sz="2400" b="1" dirty="0">
                <a:solidFill>
                  <a:schemeClr val="accent2"/>
                </a:solidFill>
              </a:rPr>
              <a:t>Gene Interaction Set</a:t>
            </a:r>
            <a:r>
              <a:rPr lang="en-US" sz="2400" b="1" dirty="0"/>
              <a:t> (GIS</a:t>
            </a:r>
            <a:r>
              <a:rPr lang="en-US" sz="2400" b="1" dirty="0" smtClean="0"/>
              <a:t>)</a:t>
            </a:r>
            <a:endParaRPr lang="en-US" sz="2400" b="1" dirty="0"/>
          </a:p>
        </p:txBody>
      </p:sp>
      <p:sp>
        <p:nvSpPr>
          <p:cNvPr id="6" name="Down Arrow Callout 5"/>
          <p:cNvSpPr/>
          <p:nvPr/>
        </p:nvSpPr>
        <p:spPr>
          <a:xfrm>
            <a:off x="1219200" y="3003644"/>
            <a:ext cx="6553200" cy="1326108"/>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sz="2400" b="1" dirty="0" smtClean="0"/>
              <a:t>       2</a:t>
            </a:r>
            <a:r>
              <a:rPr lang="en-US" sz="2400" b="1" dirty="0"/>
              <a:t>. </a:t>
            </a:r>
            <a:r>
              <a:rPr lang="en-US" sz="2400" b="1" dirty="0" smtClean="0"/>
              <a:t>Estimate </a:t>
            </a:r>
            <a:r>
              <a:rPr lang="en-US" sz="2400" b="1" dirty="0" smtClean="0">
                <a:solidFill>
                  <a:schemeClr val="accent2"/>
                </a:solidFill>
              </a:rPr>
              <a:t>importance</a:t>
            </a:r>
            <a:r>
              <a:rPr lang="en-US" sz="2400" b="1" dirty="0" smtClean="0"/>
              <a:t> for </a:t>
            </a:r>
            <a:r>
              <a:rPr lang="en-US" sz="2400" b="1" dirty="0"/>
              <a:t>each </a:t>
            </a:r>
            <a:r>
              <a:rPr lang="en-US" sz="2400" b="1" dirty="0" smtClean="0"/>
              <a:t>GIS</a:t>
            </a:r>
            <a:r>
              <a:rPr lang="en-US" sz="2400" b="1" dirty="0"/>
              <a:t/>
            </a:r>
            <a:br>
              <a:rPr lang="en-US" sz="2400" b="1" dirty="0"/>
            </a:br>
            <a:r>
              <a:rPr lang="en-US" sz="2400" b="1" dirty="0" smtClean="0"/>
              <a:t>           by </a:t>
            </a:r>
            <a:r>
              <a:rPr lang="en-US" sz="2400" b="1" dirty="0"/>
              <a:t>entropy score</a:t>
            </a:r>
          </a:p>
        </p:txBody>
      </p:sp>
      <p:sp>
        <p:nvSpPr>
          <p:cNvPr id="7" name="Down Arrow Callout 6"/>
          <p:cNvSpPr/>
          <p:nvPr/>
        </p:nvSpPr>
        <p:spPr>
          <a:xfrm>
            <a:off x="1219200" y="4329752"/>
            <a:ext cx="6553200" cy="10668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dirty="0" smtClean="0"/>
              <a:t>       3</a:t>
            </a:r>
            <a:r>
              <a:rPr lang="en-US" sz="2400" b="1" dirty="0"/>
              <a:t>. Sort and take </a:t>
            </a:r>
            <a:r>
              <a:rPr lang="en-US" sz="2400" b="1" dirty="0">
                <a:solidFill>
                  <a:schemeClr val="accent2"/>
                </a:solidFill>
              </a:rPr>
              <a:t>top </a:t>
            </a:r>
            <a:r>
              <a:rPr lang="en-US" sz="2400" b="1" i="1" dirty="0">
                <a:solidFill>
                  <a:schemeClr val="accent2"/>
                </a:solidFill>
              </a:rPr>
              <a:t>k</a:t>
            </a:r>
            <a:r>
              <a:rPr lang="en-US" sz="2400" b="1" dirty="0"/>
              <a:t> GIS</a:t>
            </a:r>
          </a:p>
        </p:txBody>
      </p:sp>
      <p:sp>
        <p:nvSpPr>
          <p:cNvPr id="9" name="Flowchart: Process 8"/>
          <p:cNvSpPr/>
          <p:nvPr/>
        </p:nvSpPr>
        <p:spPr>
          <a:xfrm>
            <a:off x="1219200" y="5396552"/>
            <a:ext cx="6553200" cy="685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sz="2400" b="1" dirty="0" smtClean="0"/>
              <a:t>       4. Determine </a:t>
            </a:r>
            <a:r>
              <a:rPr lang="en-US" sz="2400" b="1" dirty="0"/>
              <a:t>class by weighted </a:t>
            </a:r>
            <a:r>
              <a:rPr lang="en-US" sz="2400" b="1" dirty="0" smtClean="0">
                <a:solidFill>
                  <a:schemeClr val="accent2"/>
                </a:solidFill>
              </a:rPr>
              <a:t>voting</a:t>
            </a:r>
            <a:endParaRPr lang="en-US" sz="2400" b="1" dirty="0">
              <a:solidFill>
                <a:schemeClr val="accent2"/>
              </a:solidFill>
            </a:endParaRPr>
          </a:p>
        </p:txBody>
      </p:sp>
      <p:sp>
        <p:nvSpPr>
          <p:cNvPr id="11" name="Chevron 10"/>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2" name="Chevron 11"/>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3" name="Chevron 12"/>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4" name="Chevron 13"/>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5" name="Slide Number Placeholder 14"/>
          <p:cNvSpPr>
            <a:spLocks noGrp="1"/>
          </p:cNvSpPr>
          <p:nvPr>
            <p:ph type="sldNum" sz="quarter" idx="12"/>
          </p:nvPr>
        </p:nvSpPr>
        <p:spPr/>
        <p:txBody>
          <a:bodyPr/>
          <a:lstStyle/>
          <a:p>
            <a:fld id="{20E95618-1A98-4997-9CA4-1CEFC0FE031F}" type="slidenum">
              <a:rPr lang="en-US" smtClean="0"/>
              <a:pPr/>
              <a:t>20</a:t>
            </a:fld>
            <a:endParaRPr lang="en-US"/>
          </a:p>
        </p:txBody>
      </p:sp>
    </p:spTree>
    <p:extLst>
      <p:ext uri="{BB962C8B-B14F-4D97-AF65-F5344CB8AC3E}">
        <p14:creationId xmlns:p14="http://schemas.microsoft.com/office/powerpoint/2010/main" val="1800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9" presetClass="emph" presetSubtype="0" grpId="0" nodeType="withEffect">
                                  <p:stCondLst>
                                    <p:cond delay="0"/>
                                  </p:stCondLst>
                                  <p:childTnLst>
                                    <p:set>
                                      <p:cBhvr rctx="PPT">
                                        <p:cTn id="9" dur="indefinite"/>
                                        <p:tgtEl>
                                          <p:spTgt spid="7"/>
                                        </p:tgtEl>
                                        <p:attrNameLst>
                                          <p:attrName>style.opacity</p:attrName>
                                        </p:attrNameLst>
                                      </p:cBhvr>
                                      <p:to>
                                        <p:strVal val="0.25"/>
                                      </p:to>
                                    </p:set>
                                    <p:animEffect filter="image" prLst="opacity: 0.25">
                                      <p:cBhvr rctx="IE">
                                        <p:cTn id="10"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p:txBody>
          <a:bodyPr/>
          <a:lstStyle/>
          <a:p>
            <a:r>
              <a:rPr lang="en-US" dirty="0" smtClean="0"/>
              <a:t>Importance of a GIS</a:t>
            </a:r>
            <a:endParaRPr lang="en-US" dirty="0"/>
          </a:p>
        </p:txBody>
      </p:sp>
      <p:graphicFrame>
        <p:nvGraphicFramePr>
          <p:cNvPr id="71" name="Table 70"/>
          <p:cNvGraphicFramePr>
            <a:graphicFrameLocks noGrp="1"/>
          </p:cNvGraphicFramePr>
          <p:nvPr>
            <p:extLst>
              <p:ext uri="{D42A27DB-BD31-4B8C-83A1-F6EECF244321}">
                <p14:modId xmlns:p14="http://schemas.microsoft.com/office/powerpoint/2010/main" val="1534955530"/>
              </p:ext>
            </p:extLst>
          </p:nvPr>
        </p:nvGraphicFramePr>
        <p:xfrm>
          <a:off x="6146640" y="1779081"/>
          <a:ext cx="2641919" cy="1463040"/>
        </p:xfrm>
        <a:graphic>
          <a:graphicData uri="http://schemas.openxmlformats.org/drawingml/2006/table">
            <a:tbl>
              <a:tblPr firstRow="1" bandRow="1">
                <a:tableStyleId>{5C22544A-7EE6-4342-B048-85BDC9FD1C3A}</a:tableStyleId>
              </a:tblPr>
              <a:tblGrid>
                <a:gridCol w="654367"/>
                <a:gridCol w="397193"/>
                <a:gridCol w="397193"/>
                <a:gridCol w="397193"/>
                <a:gridCol w="341630"/>
                <a:gridCol w="454343"/>
              </a:tblGrid>
              <a:tr h="218440">
                <a:tc>
                  <a:txBody>
                    <a:bodyPr/>
                    <a:lstStyle/>
                    <a:p>
                      <a:pPr algn="ctr"/>
                      <a:r>
                        <a:rPr lang="en-US" sz="1000" b="0" dirty="0" smtClean="0"/>
                        <a:t>Genes</a:t>
                      </a:r>
                      <a:endParaRPr lang="en-US" sz="1000" b="0" dirty="0"/>
                    </a:p>
                  </a:txBody>
                  <a:tcPr/>
                </a:tc>
                <a:tc>
                  <a:txBody>
                    <a:bodyPr/>
                    <a:lstStyle/>
                    <a:p>
                      <a:pPr algn="ctr"/>
                      <a:r>
                        <a:rPr lang="en-US" sz="1000" b="0" dirty="0" smtClean="0"/>
                        <a:t>P-1</a:t>
                      </a:r>
                      <a:endParaRPr lang="en-US" sz="1000" b="0" dirty="0"/>
                    </a:p>
                  </a:txBody>
                  <a:tcPr/>
                </a:tc>
                <a:tc>
                  <a:txBody>
                    <a:bodyPr/>
                    <a:lstStyle/>
                    <a:p>
                      <a:pPr algn="ctr"/>
                      <a:r>
                        <a:rPr lang="en-US" sz="1000" b="0" dirty="0" smtClean="0"/>
                        <a:t>P-2</a:t>
                      </a:r>
                      <a:endParaRPr lang="en-US" sz="1000" b="0" dirty="0"/>
                    </a:p>
                  </a:txBody>
                  <a:tcPr/>
                </a:tc>
                <a:tc>
                  <a:txBody>
                    <a:bodyPr/>
                    <a:lstStyle/>
                    <a:p>
                      <a:pPr algn="ctr"/>
                      <a:r>
                        <a:rPr lang="en-US" sz="1000" b="0" dirty="0" smtClean="0"/>
                        <a:t>P-2</a:t>
                      </a:r>
                      <a:endParaRPr lang="en-US" sz="1000" b="0" dirty="0"/>
                    </a:p>
                  </a:txBody>
                  <a:tcPr/>
                </a:tc>
                <a:tc>
                  <a:txBody>
                    <a:bodyPr/>
                    <a:lstStyle/>
                    <a:p>
                      <a:pPr algn="ctr"/>
                      <a:r>
                        <a:rPr lang="en-US" sz="800" b="0" kern="1200" dirty="0" smtClean="0">
                          <a:solidFill>
                            <a:schemeClr val="dk1"/>
                          </a:solidFill>
                          <a:latin typeface="+mn-lt"/>
                          <a:ea typeface="+mn-ea"/>
                          <a:cs typeface="+mn-cs"/>
                        </a:rPr>
                        <a:t>…</a:t>
                      </a:r>
                      <a:endParaRPr lang="en-US" sz="1000" b="0" dirty="0"/>
                    </a:p>
                  </a:txBody>
                  <a:tcPr/>
                </a:tc>
                <a:tc>
                  <a:txBody>
                    <a:bodyPr/>
                    <a:lstStyle/>
                    <a:p>
                      <a:pPr algn="ctr"/>
                      <a:r>
                        <a:rPr lang="en-US" sz="1000" b="0" dirty="0" smtClean="0"/>
                        <a:t>P-M</a:t>
                      </a:r>
                      <a:endParaRPr lang="en-US" sz="1000" b="0" dirty="0"/>
                    </a:p>
                  </a:txBody>
                  <a:tcPr/>
                </a:tc>
              </a:tr>
              <a:tr h="218440">
                <a:tc>
                  <a:txBody>
                    <a:bodyPr/>
                    <a:lstStyle/>
                    <a:p>
                      <a:pPr algn="ctr"/>
                      <a:r>
                        <a:rPr lang="en-US" sz="1000" dirty="0" smtClean="0"/>
                        <a:t>Gene-1</a:t>
                      </a:r>
                      <a:endParaRPr lang="en-US" sz="1000" dirty="0"/>
                    </a:p>
                  </a:txBody>
                  <a:tcPr/>
                </a:tc>
                <a:tc>
                  <a:txBody>
                    <a:bodyPr/>
                    <a:lstStyle/>
                    <a:p>
                      <a:pPr algn="ctr" fontAlgn="b"/>
                      <a:r>
                        <a:rPr lang="en-US" sz="1000" kern="1200" dirty="0">
                          <a:solidFill>
                            <a:schemeClr val="dk1"/>
                          </a:solidFill>
                          <a:latin typeface="+mn-lt"/>
                          <a:ea typeface="+mn-ea"/>
                          <a:cs typeface="+mn-cs"/>
                        </a:rPr>
                        <a:t>213.1</a:t>
                      </a:r>
                    </a:p>
                  </a:txBody>
                  <a:tcPr marL="9525" marR="9525" marT="9525" marB="0" anchor="ctr"/>
                </a:tc>
                <a:tc>
                  <a:txBody>
                    <a:bodyPr/>
                    <a:lstStyle/>
                    <a:p>
                      <a:pPr marL="0" algn="ctr" defTabSz="914400" rtl="0" eaLnBrk="1" fontAlgn="b" latinLnBrk="0" hangingPunct="1"/>
                      <a:r>
                        <a:rPr lang="en-US" sz="1000" kern="1200" dirty="0">
                          <a:solidFill>
                            <a:schemeClr val="dk1"/>
                          </a:solidFill>
                          <a:latin typeface="+mn-lt"/>
                          <a:ea typeface="+mn-ea"/>
                          <a:cs typeface="+mn-cs"/>
                        </a:rPr>
                        <a:t>204.5</a:t>
                      </a:r>
                    </a:p>
                  </a:txBody>
                  <a:tcPr marL="9525" marR="9525" marT="9525" marB="0" anchor="ctr"/>
                </a:tc>
                <a:tc>
                  <a:txBody>
                    <a:bodyPr/>
                    <a:lstStyle/>
                    <a:p>
                      <a:pPr marL="0" algn="ctr" defTabSz="914400" rtl="0" eaLnBrk="1" fontAlgn="b" latinLnBrk="0" hangingPunct="1"/>
                      <a:r>
                        <a:rPr lang="en-US" sz="1000" kern="1200" dirty="0">
                          <a:solidFill>
                            <a:schemeClr val="dk1"/>
                          </a:solidFill>
                          <a:latin typeface="+mn-lt"/>
                          <a:ea typeface="+mn-ea"/>
                          <a:cs typeface="+mn-cs"/>
                        </a:rPr>
                        <a:t>204.5</a:t>
                      </a:r>
                    </a:p>
                  </a:txBody>
                  <a:tcPr marL="9525" marR="9525" marT="9525" marB="0" anchor="ctr"/>
                </a:tc>
                <a:tc>
                  <a:txBody>
                    <a:bodyPr/>
                    <a:lstStyle/>
                    <a:p>
                      <a:pPr algn="ctr"/>
                      <a:r>
                        <a:rPr lang="en-US" sz="1000" kern="1200" dirty="0" smtClean="0">
                          <a:solidFill>
                            <a:schemeClr val="dk1"/>
                          </a:solidFill>
                          <a:latin typeface="+mn-lt"/>
                          <a:ea typeface="+mn-ea"/>
                          <a:cs typeface="+mn-cs"/>
                        </a:rPr>
                        <a:t>…</a:t>
                      </a:r>
                      <a:endParaRPr lang="en-US" sz="1100" dirty="0"/>
                    </a:p>
                  </a:txBody>
                  <a:tcPr/>
                </a:tc>
                <a:tc>
                  <a:txBody>
                    <a:bodyPr/>
                    <a:lstStyle/>
                    <a:p>
                      <a:pPr marL="0" algn="ctr" defTabSz="914400" rtl="0" eaLnBrk="1" fontAlgn="b" latinLnBrk="0" hangingPunct="1"/>
                      <a:r>
                        <a:rPr lang="en-US" sz="1000" kern="1200" dirty="0" smtClean="0">
                          <a:solidFill>
                            <a:schemeClr val="dk1"/>
                          </a:solidFill>
                          <a:latin typeface="+mn-lt"/>
                          <a:ea typeface="+mn-ea"/>
                          <a:cs typeface="+mn-cs"/>
                        </a:rPr>
                        <a:t>224.1</a:t>
                      </a:r>
                      <a:endParaRPr lang="en-US" sz="1000" kern="1200" dirty="0">
                        <a:solidFill>
                          <a:schemeClr val="dk1"/>
                        </a:solidFill>
                        <a:latin typeface="+mn-lt"/>
                        <a:ea typeface="+mn-ea"/>
                        <a:cs typeface="+mn-cs"/>
                      </a:endParaRPr>
                    </a:p>
                  </a:txBody>
                  <a:tcPr marL="9525" marR="9525" marT="9525" marB="0" anchor="ctr"/>
                </a:tc>
              </a:tr>
              <a:tr h="218440">
                <a:tc>
                  <a:txBody>
                    <a:bodyPr/>
                    <a:lstStyle/>
                    <a:p>
                      <a:pPr algn="ctr"/>
                      <a:r>
                        <a:rPr lang="en-US" sz="1000" dirty="0" smtClean="0"/>
                        <a:t>Gene-2</a:t>
                      </a:r>
                      <a:endParaRPr lang="en-US" sz="1000" dirty="0"/>
                    </a:p>
                  </a:txBody>
                  <a:tcPr/>
                </a:tc>
                <a:tc>
                  <a:txBody>
                    <a:bodyPr/>
                    <a:lstStyle/>
                    <a:p>
                      <a:pPr algn="ctr" fontAlgn="b"/>
                      <a:r>
                        <a:rPr lang="en-US" sz="1000" kern="1200" dirty="0">
                          <a:solidFill>
                            <a:schemeClr val="dk1"/>
                          </a:solidFill>
                          <a:latin typeface="+mn-lt"/>
                          <a:ea typeface="+mn-ea"/>
                          <a:cs typeface="+mn-cs"/>
                        </a:rPr>
                        <a:t>98.3</a:t>
                      </a: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80.4</a:t>
                      </a:r>
                      <a:endParaRPr lang="en-US" sz="1000" kern="1200" dirty="0">
                        <a:solidFill>
                          <a:schemeClr val="dk1"/>
                        </a:solidFill>
                        <a:latin typeface="+mn-lt"/>
                        <a:ea typeface="+mn-ea"/>
                        <a:cs typeface="+mn-cs"/>
                      </a:endParaRP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80.4</a:t>
                      </a:r>
                      <a:endParaRPr lang="en-US" sz="1000" kern="1200" dirty="0">
                        <a:solidFill>
                          <a:schemeClr val="dk1"/>
                        </a:solidFill>
                        <a:latin typeface="+mn-lt"/>
                        <a:ea typeface="+mn-ea"/>
                        <a:cs typeface="+mn-cs"/>
                      </a:endParaRPr>
                    </a:p>
                  </a:txBody>
                  <a:tcPr marL="9525" marR="9525" marT="9525" marB="0" anchor="ctr"/>
                </a:tc>
                <a:tc>
                  <a:txBody>
                    <a:bodyPr/>
                    <a:lstStyle/>
                    <a:p>
                      <a:pPr algn="ctr"/>
                      <a:r>
                        <a:rPr lang="en-US" sz="1000" kern="1200" smtClean="0">
                          <a:solidFill>
                            <a:schemeClr val="dk1"/>
                          </a:solidFill>
                          <a:latin typeface="+mn-lt"/>
                          <a:ea typeface="+mn-ea"/>
                          <a:cs typeface="+mn-cs"/>
                        </a:rPr>
                        <a:t>…</a:t>
                      </a:r>
                      <a:endParaRPr lang="en-US" sz="1100" dirty="0"/>
                    </a:p>
                  </a:txBody>
                  <a:tcPr/>
                </a:tc>
                <a:tc>
                  <a:txBody>
                    <a:bodyPr/>
                    <a:lstStyle/>
                    <a:p>
                      <a:pPr marL="0" algn="ctr" defTabSz="914400" rtl="0" eaLnBrk="1" fontAlgn="b" latinLnBrk="0" hangingPunct="1"/>
                      <a:r>
                        <a:rPr lang="en-US" sz="1000" kern="1200" dirty="0" smtClean="0">
                          <a:solidFill>
                            <a:schemeClr val="dk1"/>
                          </a:solidFill>
                          <a:latin typeface="+mn-lt"/>
                          <a:ea typeface="+mn-ea"/>
                          <a:cs typeface="+mn-cs"/>
                        </a:rPr>
                        <a:t>85.6</a:t>
                      </a:r>
                      <a:endParaRPr lang="en-US" sz="1000" kern="1200" dirty="0">
                        <a:solidFill>
                          <a:schemeClr val="dk1"/>
                        </a:solidFill>
                        <a:latin typeface="+mn-lt"/>
                        <a:ea typeface="+mn-ea"/>
                        <a:cs typeface="+mn-cs"/>
                      </a:endParaRPr>
                    </a:p>
                  </a:txBody>
                  <a:tcPr marL="9525" marR="9525" marT="9525" marB="0" anchor="ctr"/>
                </a:tc>
              </a:tr>
              <a:tr h="218440">
                <a:tc>
                  <a:txBody>
                    <a:bodyPr/>
                    <a:lstStyle/>
                    <a:p>
                      <a:pPr algn="ctr"/>
                      <a:r>
                        <a:rPr lang="en-US" sz="1000" dirty="0" smtClean="0"/>
                        <a:t>Gene-3</a:t>
                      </a:r>
                      <a:endParaRPr lang="en-US" sz="1000" dirty="0"/>
                    </a:p>
                  </a:txBody>
                  <a:tcPr/>
                </a:tc>
                <a:tc>
                  <a:txBody>
                    <a:bodyPr/>
                    <a:lstStyle/>
                    <a:p>
                      <a:pPr algn="ctr" fontAlgn="b"/>
                      <a:r>
                        <a:rPr lang="en-US" sz="1000" kern="1200" dirty="0">
                          <a:solidFill>
                            <a:schemeClr val="dk1"/>
                          </a:solidFill>
                          <a:latin typeface="+mn-lt"/>
                          <a:ea typeface="+mn-ea"/>
                          <a:cs typeface="+mn-cs"/>
                        </a:rPr>
                        <a:t>31.4</a:t>
                      </a: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39.4</a:t>
                      </a:r>
                      <a:endParaRPr lang="en-US" sz="1000" kern="1200" dirty="0">
                        <a:solidFill>
                          <a:schemeClr val="dk1"/>
                        </a:solidFill>
                        <a:latin typeface="+mn-lt"/>
                        <a:ea typeface="+mn-ea"/>
                        <a:cs typeface="+mn-cs"/>
                      </a:endParaRP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39.4</a:t>
                      </a:r>
                      <a:endParaRPr lang="en-US" sz="1000" kern="1200" dirty="0">
                        <a:solidFill>
                          <a:schemeClr val="dk1"/>
                        </a:solidFill>
                        <a:latin typeface="+mn-lt"/>
                        <a:ea typeface="+mn-ea"/>
                        <a:cs typeface="+mn-cs"/>
                      </a:endParaRPr>
                    </a:p>
                  </a:txBody>
                  <a:tcPr marL="9525" marR="9525" marT="9525" marB="0" anchor="ctr"/>
                </a:tc>
                <a:tc>
                  <a:txBody>
                    <a:bodyPr/>
                    <a:lstStyle/>
                    <a:p>
                      <a:pPr algn="ctr"/>
                      <a:r>
                        <a:rPr lang="en-US" sz="1000" kern="1200" dirty="0" smtClean="0">
                          <a:solidFill>
                            <a:schemeClr val="dk1"/>
                          </a:solidFill>
                          <a:latin typeface="+mn-lt"/>
                          <a:ea typeface="+mn-ea"/>
                          <a:cs typeface="+mn-cs"/>
                        </a:rPr>
                        <a:t>…</a:t>
                      </a:r>
                      <a:endParaRPr lang="en-US" sz="1100" dirty="0"/>
                    </a:p>
                  </a:txBody>
                  <a:tcPr/>
                </a:tc>
                <a:tc>
                  <a:txBody>
                    <a:bodyPr/>
                    <a:lstStyle/>
                    <a:p>
                      <a:pPr marL="0" algn="ctr" defTabSz="914400" rtl="0" eaLnBrk="1" fontAlgn="b" latinLnBrk="0" hangingPunct="1"/>
                      <a:r>
                        <a:rPr lang="en-US" sz="1000" kern="1200" dirty="0" smtClean="0">
                          <a:solidFill>
                            <a:schemeClr val="dk1"/>
                          </a:solidFill>
                          <a:latin typeface="+mn-lt"/>
                          <a:ea typeface="+mn-ea"/>
                          <a:cs typeface="+mn-cs"/>
                        </a:rPr>
                        <a:t>-39.6</a:t>
                      </a:r>
                      <a:endParaRPr lang="en-US" sz="1000" kern="1200" dirty="0">
                        <a:solidFill>
                          <a:schemeClr val="dk1"/>
                        </a:solidFill>
                        <a:latin typeface="+mn-lt"/>
                        <a:ea typeface="+mn-ea"/>
                        <a:cs typeface="+mn-cs"/>
                      </a:endParaRPr>
                    </a:p>
                  </a:txBody>
                  <a:tcPr marL="9525" marR="9525" marT="9525" marB="0" anchor="ctr"/>
                </a:tc>
              </a:tr>
              <a:tr h="167640">
                <a:tc>
                  <a:txBody>
                    <a:bodyPr/>
                    <a:lstStyle/>
                    <a:p>
                      <a:pPr algn="ctr"/>
                      <a:r>
                        <a:rPr lang="en-US" sz="1000" dirty="0" smtClean="0"/>
                        <a:t>…</a:t>
                      </a:r>
                      <a:endParaRPr lang="en-US" sz="1000" dirty="0"/>
                    </a:p>
                  </a:txBody>
                  <a:tcPr/>
                </a:tc>
                <a:tc>
                  <a:txBody>
                    <a:bodyPr/>
                    <a:lstStyle/>
                    <a:p>
                      <a:pPr algn="ctr" fontAlgn="b"/>
                      <a:r>
                        <a:rPr lang="en-US" sz="1000" kern="120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marL="9525" marR="9525" marT="9525" marB="0" anchor="ctr"/>
                </a:tc>
                <a:tc>
                  <a:txBody>
                    <a:bodyPr/>
                    <a:lstStyle/>
                    <a:p>
                      <a:pPr algn="ctr"/>
                      <a:r>
                        <a:rPr lang="en-US" sz="1000" kern="1200" dirty="0" smtClean="0">
                          <a:solidFill>
                            <a:schemeClr val="dk1"/>
                          </a:solidFill>
                          <a:latin typeface="+mn-lt"/>
                          <a:ea typeface="+mn-ea"/>
                          <a:cs typeface="+mn-cs"/>
                        </a:rPr>
                        <a:t>…</a:t>
                      </a:r>
                      <a:endParaRPr lang="en-US" sz="1100" dirty="0"/>
                    </a:p>
                  </a:txBody>
                  <a:tcPr/>
                </a:tc>
                <a:tc>
                  <a:txBody>
                    <a:bodyPr/>
                    <a:lstStyle/>
                    <a:p>
                      <a:pPr marL="0" algn="ctr" defTabSz="914400" rtl="0" eaLnBrk="1" fontAlgn="b" latinLnBrk="0" hangingPunct="1"/>
                      <a:r>
                        <a:rPr lang="en-US" sz="1000" kern="120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marL="9525" marR="9525" marT="9525" marB="0" anchor="ctr"/>
                </a:tc>
              </a:tr>
              <a:tr h="218440">
                <a:tc>
                  <a:txBody>
                    <a:bodyPr/>
                    <a:lstStyle/>
                    <a:p>
                      <a:pPr algn="ctr"/>
                      <a:r>
                        <a:rPr lang="en-US" sz="1000" dirty="0" smtClean="0"/>
                        <a:t>Gene-N</a:t>
                      </a:r>
                      <a:endParaRPr lang="en-US" sz="1000" dirty="0"/>
                    </a:p>
                  </a:txBody>
                  <a:tcPr/>
                </a:tc>
                <a:tc>
                  <a:txBody>
                    <a:bodyPr/>
                    <a:lstStyle/>
                    <a:p>
                      <a:pPr algn="ctr" fontAlgn="b"/>
                      <a:r>
                        <a:rPr lang="en-US" sz="1000" kern="1200" dirty="0" smtClean="0">
                          <a:solidFill>
                            <a:schemeClr val="dk1"/>
                          </a:solidFill>
                          <a:latin typeface="+mn-lt"/>
                          <a:ea typeface="+mn-ea"/>
                          <a:cs typeface="+mn-cs"/>
                        </a:rPr>
                        <a:t>-75</a:t>
                      </a:r>
                      <a:endParaRPr lang="en-US" sz="1000" kern="1200" dirty="0">
                        <a:solidFill>
                          <a:schemeClr val="dk1"/>
                        </a:solidFill>
                        <a:latin typeface="+mn-lt"/>
                        <a:ea typeface="+mn-ea"/>
                        <a:cs typeface="+mn-cs"/>
                      </a:endParaRP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-99.5</a:t>
                      </a:r>
                      <a:endParaRPr lang="en-US" sz="1000" kern="1200" dirty="0">
                        <a:solidFill>
                          <a:schemeClr val="dk1"/>
                        </a:solidFill>
                        <a:latin typeface="+mn-lt"/>
                        <a:ea typeface="+mn-ea"/>
                        <a:cs typeface="+mn-cs"/>
                      </a:endParaRPr>
                    </a:p>
                  </a:txBody>
                  <a:tcPr marL="9525" marR="9525" marT="9525" marB="0" anchor="ctr"/>
                </a:tc>
                <a:tc>
                  <a:txBody>
                    <a:bodyPr/>
                    <a:lstStyle/>
                    <a:p>
                      <a:pPr marL="0" algn="ctr" defTabSz="914400" rtl="0" eaLnBrk="1" fontAlgn="b" latinLnBrk="0" hangingPunct="1"/>
                      <a:r>
                        <a:rPr lang="en-US" sz="1000" kern="1200" dirty="0" smtClean="0">
                          <a:solidFill>
                            <a:schemeClr val="dk1"/>
                          </a:solidFill>
                          <a:latin typeface="+mn-lt"/>
                          <a:ea typeface="+mn-ea"/>
                          <a:cs typeface="+mn-cs"/>
                        </a:rPr>
                        <a:t>-99.5</a:t>
                      </a:r>
                      <a:endParaRPr lang="en-US" sz="1000" kern="1200" dirty="0">
                        <a:solidFill>
                          <a:schemeClr val="dk1"/>
                        </a:solidFill>
                        <a:latin typeface="+mn-lt"/>
                        <a:ea typeface="+mn-ea"/>
                        <a:cs typeface="+mn-cs"/>
                      </a:endParaRPr>
                    </a:p>
                  </a:txBody>
                  <a:tcPr marL="9525" marR="9525" marT="9525" marB="0" anchor="ctr"/>
                </a:tc>
                <a:tc>
                  <a:txBody>
                    <a:bodyPr/>
                    <a:lstStyle/>
                    <a:p>
                      <a:pPr algn="ctr"/>
                      <a:r>
                        <a:rPr lang="en-US" sz="1000" kern="1200" dirty="0" smtClean="0">
                          <a:solidFill>
                            <a:schemeClr val="dk1"/>
                          </a:solidFill>
                          <a:latin typeface="+mn-lt"/>
                          <a:ea typeface="+mn-ea"/>
                          <a:cs typeface="+mn-cs"/>
                        </a:rPr>
                        <a:t>…</a:t>
                      </a:r>
                      <a:endParaRPr lang="en-US" sz="1100" dirty="0"/>
                    </a:p>
                  </a:txBody>
                  <a:tcPr/>
                </a:tc>
                <a:tc>
                  <a:txBody>
                    <a:bodyPr/>
                    <a:lstStyle/>
                    <a:p>
                      <a:pPr marL="0" algn="ctr" defTabSz="914400" rtl="0" eaLnBrk="1" fontAlgn="b" latinLnBrk="0" hangingPunct="1"/>
                      <a:r>
                        <a:rPr lang="en-US" sz="1000" kern="1200" dirty="0" smtClean="0">
                          <a:solidFill>
                            <a:schemeClr val="dk1"/>
                          </a:solidFill>
                          <a:latin typeface="+mn-lt"/>
                          <a:ea typeface="+mn-ea"/>
                          <a:cs typeface="+mn-cs"/>
                        </a:rPr>
                        <a:t>-70.2</a:t>
                      </a:r>
                      <a:endParaRPr lang="en-US" sz="1000" kern="1200" dirty="0">
                        <a:solidFill>
                          <a:schemeClr val="dk1"/>
                        </a:solidFill>
                        <a:latin typeface="+mn-lt"/>
                        <a:ea typeface="+mn-ea"/>
                        <a:cs typeface="+mn-cs"/>
                      </a:endParaRPr>
                    </a:p>
                  </a:txBody>
                  <a:tcPr marL="9525" marR="9525" marT="9525" marB="0" anchor="ctr"/>
                </a:tc>
              </a:tr>
            </a:tbl>
          </a:graphicData>
        </a:graphic>
      </p:graphicFrame>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357" y="4884357"/>
            <a:ext cx="983043" cy="983043"/>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319" y="1504456"/>
            <a:ext cx="1118215" cy="1118215"/>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785" y="3581400"/>
            <a:ext cx="1118215" cy="1118215"/>
          </a:xfrm>
          <a:prstGeom prst="rect">
            <a:avLst/>
          </a:prstGeom>
        </p:spPr>
      </p:pic>
      <p:grpSp>
        <p:nvGrpSpPr>
          <p:cNvPr id="5" name="Group 4"/>
          <p:cNvGrpSpPr/>
          <p:nvPr/>
        </p:nvGrpSpPr>
        <p:grpSpPr>
          <a:xfrm>
            <a:off x="537442" y="1524000"/>
            <a:ext cx="6549158" cy="4953000"/>
            <a:chOff x="537442" y="1524000"/>
            <a:chExt cx="6549158" cy="4953000"/>
          </a:xfrm>
        </p:grpSpPr>
        <p:grpSp>
          <p:nvGrpSpPr>
            <p:cNvPr id="2" name="Group 1"/>
            <p:cNvGrpSpPr/>
            <p:nvPr/>
          </p:nvGrpSpPr>
          <p:grpSpPr>
            <a:xfrm>
              <a:off x="537442" y="1524000"/>
              <a:ext cx="6549158" cy="4953000"/>
              <a:chOff x="537442" y="1524000"/>
              <a:chExt cx="6549158" cy="4953000"/>
            </a:xfrm>
          </p:grpSpPr>
          <p:grpSp>
            <p:nvGrpSpPr>
              <p:cNvPr id="4" name="Group 41"/>
              <p:cNvGrpSpPr/>
              <p:nvPr/>
            </p:nvGrpSpPr>
            <p:grpSpPr>
              <a:xfrm>
                <a:off x="994642" y="1524000"/>
                <a:ext cx="5867400" cy="4648200"/>
                <a:chOff x="1524000" y="1447800"/>
                <a:chExt cx="5867400" cy="4724400"/>
              </a:xfrm>
            </p:grpSpPr>
            <p:cxnSp>
              <p:nvCxnSpPr>
                <p:cNvPr id="43" name="Straight Arrow Connector 42"/>
                <p:cNvCxnSpPr/>
                <p:nvPr/>
              </p:nvCxnSpPr>
              <p:spPr>
                <a:xfrm>
                  <a:off x="1524000" y="6158948"/>
                  <a:ext cx="5867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flipH="1" flipV="1">
                  <a:off x="-837406" y="3809206"/>
                  <a:ext cx="4724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5715000" y="6172200"/>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Gene-1</a:t>
                </a:r>
                <a:endParaRPr lang="en-US" dirty="0"/>
              </a:p>
            </p:txBody>
          </p:sp>
          <p:sp>
            <p:nvSpPr>
              <p:cNvPr id="51" name="Rectangle 50"/>
              <p:cNvSpPr/>
              <p:nvPr/>
            </p:nvSpPr>
            <p:spPr>
              <a:xfrm rot="16200000">
                <a:off x="4042" y="3200399"/>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Gene-2</a:t>
                </a:r>
                <a:endParaRPr lang="en-US" dirty="0"/>
              </a:p>
            </p:txBody>
          </p:sp>
        </p:grpSp>
        <p:grpSp>
          <p:nvGrpSpPr>
            <p:cNvPr id="57" name="Group 52"/>
            <p:cNvGrpSpPr/>
            <p:nvPr/>
          </p:nvGrpSpPr>
          <p:grpSpPr>
            <a:xfrm>
              <a:off x="1266151" y="3352800"/>
              <a:ext cx="2547891" cy="1981200"/>
              <a:chOff x="1490709" y="1066800"/>
              <a:chExt cx="2547891" cy="1981200"/>
            </a:xfrm>
          </p:grpSpPr>
          <p:sp>
            <p:nvSpPr>
              <p:cNvPr id="58" name="Oval 57"/>
              <p:cNvSpPr/>
              <p:nvPr/>
            </p:nvSpPr>
            <p:spPr>
              <a:xfrm>
                <a:off x="1490709" y="1066800"/>
                <a:ext cx="2547891" cy="1981200"/>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905000" y="1524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Oval 59"/>
              <p:cNvSpPr/>
              <p:nvPr/>
            </p:nvSpPr>
            <p:spPr>
              <a:xfrm>
                <a:off x="2057400" y="2209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612254" y="1683798"/>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Oval 61"/>
              <p:cNvSpPr/>
              <p:nvPr/>
            </p:nvSpPr>
            <p:spPr>
              <a:xfrm>
                <a:off x="304800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309891" y="1447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286000" y="181178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2776491" y="1982679"/>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Oval 65"/>
              <p:cNvSpPr/>
              <p:nvPr/>
            </p:nvSpPr>
            <p:spPr>
              <a:xfrm>
                <a:off x="2587840" y="2667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Oval 66"/>
              <p:cNvSpPr/>
              <p:nvPr/>
            </p:nvSpPr>
            <p:spPr>
              <a:xfrm>
                <a:off x="3250336" y="1788021"/>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grpSp>
        <p:grpSp>
          <p:nvGrpSpPr>
            <p:cNvPr id="15" name="Group 46"/>
            <p:cNvGrpSpPr/>
            <p:nvPr/>
          </p:nvGrpSpPr>
          <p:grpSpPr>
            <a:xfrm>
              <a:off x="2976952" y="1756299"/>
              <a:ext cx="2700291" cy="2053701"/>
              <a:chOff x="3506310" y="1756299"/>
              <a:chExt cx="2700291" cy="2053701"/>
            </a:xfrm>
          </p:grpSpPr>
          <p:grpSp>
            <p:nvGrpSpPr>
              <p:cNvPr id="24" name="Group 51"/>
              <p:cNvGrpSpPr/>
              <p:nvPr/>
            </p:nvGrpSpPr>
            <p:grpSpPr>
              <a:xfrm>
                <a:off x="3506310" y="1756299"/>
                <a:ext cx="2700291" cy="2053701"/>
                <a:chOff x="3319509" y="2661911"/>
                <a:chExt cx="2700291" cy="2343705"/>
              </a:xfrm>
            </p:grpSpPr>
            <p:sp>
              <p:nvSpPr>
                <p:cNvPr id="25" name="Oval 24"/>
                <p:cNvSpPr/>
                <p:nvPr/>
              </p:nvSpPr>
              <p:spPr>
                <a:xfrm>
                  <a:off x="3319509" y="2661911"/>
                  <a:ext cx="2700291" cy="2343705"/>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80399" y="3614252"/>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470799" y="387513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60029" y="342098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975564" y="437752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661147" y="39610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227838" y="38086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994582" y="399356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680165" y="35770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308999" y="46577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551656" y="31006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246856" y="438572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146982" y="32530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532638" y="3284918"/>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601006" y="435754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856456" y="289578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286283" y="4053487"/>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grpSp>
          <p:sp>
            <p:nvSpPr>
              <p:cNvPr id="46" name="Oval 45"/>
              <p:cNvSpPr/>
              <p:nvPr/>
            </p:nvSpPr>
            <p:spPr>
              <a:xfrm>
                <a:off x="4572000" y="2895600"/>
                <a:ext cx="152400" cy="1335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53"/>
            <p:cNvGrpSpPr/>
            <p:nvPr/>
          </p:nvGrpSpPr>
          <p:grpSpPr>
            <a:xfrm>
              <a:off x="3966442" y="3810000"/>
              <a:ext cx="1921645" cy="1859223"/>
              <a:chOff x="5249477" y="1083785"/>
              <a:chExt cx="1921645" cy="1859223"/>
            </a:xfrm>
          </p:grpSpPr>
          <p:sp>
            <p:nvSpPr>
              <p:cNvPr id="16" name="Oval 15"/>
              <p:cNvSpPr/>
              <p:nvPr/>
            </p:nvSpPr>
            <p:spPr>
              <a:xfrm>
                <a:off x="5249477" y="1083785"/>
                <a:ext cx="1921645" cy="1859223"/>
              </a:xfrm>
              <a:prstGeom prst="ellipse">
                <a:avLst/>
              </a:prstGeom>
              <a:solidFill>
                <a:srgbClr val="4F81BD">
                  <a:alpha val="25098"/>
                </a:srgbClr>
              </a:solid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5782877" y="20743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Oval 17"/>
              <p:cNvSpPr/>
              <p:nvPr/>
            </p:nvSpPr>
            <p:spPr>
              <a:xfrm>
                <a:off x="5633992" y="1769586"/>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Oval 18"/>
              <p:cNvSpPr/>
              <p:nvPr/>
            </p:nvSpPr>
            <p:spPr>
              <a:xfrm>
                <a:off x="6621077" y="15409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val 19"/>
              <p:cNvSpPr/>
              <p:nvPr/>
            </p:nvSpPr>
            <p:spPr>
              <a:xfrm>
                <a:off x="6087677" y="18457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a:xfrm>
                <a:off x="6011477" y="13885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a:xfrm>
                <a:off x="6163877" y="26077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a:xfrm>
                <a:off x="6471822" y="1998156"/>
                <a:ext cx="423909" cy="420270"/>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grpSp>
      </p:grpSp>
      <p:sp>
        <p:nvSpPr>
          <p:cNvPr id="72" name="Flowchart: Process 71"/>
          <p:cNvSpPr/>
          <p:nvPr/>
        </p:nvSpPr>
        <p:spPr>
          <a:xfrm>
            <a:off x="5943600" y="2063564"/>
            <a:ext cx="3021896" cy="157576"/>
          </a:xfrm>
          <a:prstGeom prst="flowChartProcess">
            <a:avLst/>
          </a:prstGeom>
          <a:solidFill>
            <a:schemeClr val="accent3">
              <a:alpha val="25098"/>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Process 72"/>
          <p:cNvSpPr/>
          <p:nvPr/>
        </p:nvSpPr>
        <p:spPr>
          <a:xfrm>
            <a:off x="5957248" y="2299648"/>
            <a:ext cx="3021896" cy="157576"/>
          </a:xfrm>
          <a:prstGeom prst="flowChartProcess">
            <a:avLst/>
          </a:prstGeom>
          <a:solidFill>
            <a:schemeClr val="accent3">
              <a:alpha val="25098"/>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hevron 79"/>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81" name="Chevron 80"/>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82" name="Chevron 81"/>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83" name="Chevron 82"/>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84" name="Slide Number Placeholder 83"/>
          <p:cNvSpPr>
            <a:spLocks noGrp="1"/>
          </p:cNvSpPr>
          <p:nvPr>
            <p:ph type="sldNum" sz="quarter" idx="12"/>
          </p:nvPr>
        </p:nvSpPr>
        <p:spPr/>
        <p:txBody>
          <a:bodyPr/>
          <a:lstStyle/>
          <a:p>
            <a:fld id="{20E95618-1A98-4997-9CA4-1CEFC0FE031F}"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par>
                                <p:cTn id="13" presetID="10"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a:t>
            </a:r>
            <a:endParaRPr lang="en-US" dirty="0"/>
          </a:p>
        </p:txBody>
      </p:sp>
      <p:grpSp>
        <p:nvGrpSpPr>
          <p:cNvPr id="4" name="Group 46"/>
          <p:cNvGrpSpPr/>
          <p:nvPr/>
        </p:nvGrpSpPr>
        <p:grpSpPr>
          <a:xfrm>
            <a:off x="3836367" y="1793344"/>
            <a:ext cx="1650033" cy="1252008"/>
            <a:chOff x="3506310" y="1756299"/>
            <a:chExt cx="2700291" cy="2053701"/>
          </a:xfrm>
        </p:grpSpPr>
        <p:grpSp>
          <p:nvGrpSpPr>
            <p:cNvPr id="5" name="Group 51"/>
            <p:cNvGrpSpPr/>
            <p:nvPr/>
          </p:nvGrpSpPr>
          <p:grpSpPr>
            <a:xfrm>
              <a:off x="3506310" y="1756299"/>
              <a:ext cx="2700291" cy="2053701"/>
              <a:chOff x="3319509" y="2661911"/>
              <a:chExt cx="2700291" cy="2343705"/>
            </a:xfrm>
          </p:grpSpPr>
          <p:sp>
            <p:nvSpPr>
              <p:cNvPr id="7" name="Oval 6"/>
              <p:cNvSpPr/>
              <p:nvPr/>
            </p:nvSpPr>
            <p:spPr>
              <a:xfrm>
                <a:off x="3319509" y="2661911"/>
                <a:ext cx="2700291" cy="2343705"/>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80399" y="3614252"/>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470799" y="387513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960029" y="342098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975564" y="437752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661147" y="39610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227838" y="38086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994582" y="399356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680165" y="35770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308999" y="46577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551656" y="31006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246856" y="438572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46982" y="32530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532638" y="3284918"/>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01006" y="435754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856456" y="289578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Oval 5"/>
            <p:cNvSpPr/>
            <p:nvPr/>
          </p:nvSpPr>
          <p:spPr>
            <a:xfrm>
              <a:off x="4572000" y="2895600"/>
              <a:ext cx="152400" cy="1335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53"/>
          <p:cNvGrpSpPr/>
          <p:nvPr/>
        </p:nvGrpSpPr>
        <p:grpSpPr>
          <a:xfrm>
            <a:off x="4165455" y="3234394"/>
            <a:ext cx="1004573" cy="849964"/>
            <a:chOff x="5249477" y="1083785"/>
            <a:chExt cx="1921645" cy="1859223"/>
          </a:xfrm>
        </p:grpSpPr>
        <p:sp>
          <p:nvSpPr>
            <p:cNvPr id="25" name="Oval 24"/>
            <p:cNvSpPr/>
            <p:nvPr/>
          </p:nvSpPr>
          <p:spPr>
            <a:xfrm>
              <a:off x="5249477" y="1083785"/>
              <a:ext cx="1921645" cy="1859223"/>
            </a:xfrm>
            <a:prstGeom prst="ellipse">
              <a:avLst/>
            </a:prstGeom>
            <a:solidFill>
              <a:schemeClr val="accent1">
                <a:alpha val="25098"/>
              </a:schemeClr>
            </a:solid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5782877" y="20743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a:xfrm>
              <a:off x="5633992" y="1769586"/>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Oval 27"/>
            <p:cNvSpPr/>
            <p:nvPr/>
          </p:nvSpPr>
          <p:spPr>
            <a:xfrm>
              <a:off x="6621077" y="15409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Oval 28"/>
            <p:cNvSpPr/>
            <p:nvPr/>
          </p:nvSpPr>
          <p:spPr>
            <a:xfrm>
              <a:off x="6087677" y="18457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val 29"/>
            <p:cNvSpPr/>
            <p:nvPr/>
          </p:nvSpPr>
          <p:spPr>
            <a:xfrm>
              <a:off x="6011477" y="13885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Oval 30"/>
            <p:cNvSpPr/>
            <p:nvPr/>
          </p:nvSpPr>
          <p:spPr>
            <a:xfrm>
              <a:off x="6163877" y="2607785"/>
              <a:ext cx="152400" cy="152400"/>
            </a:xfrm>
            <a:prstGeom prst="ellipse">
              <a:avLst/>
            </a:prstGeom>
            <a:ln>
              <a:prstDash val="sys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3" name="Group 52"/>
          <p:cNvGrpSpPr/>
          <p:nvPr/>
        </p:nvGrpSpPr>
        <p:grpSpPr>
          <a:xfrm>
            <a:off x="3911319" y="4231744"/>
            <a:ext cx="1380873" cy="1049776"/>
            <a:chOff x="1490709" y="1066800"/>
            <a:chExt cx="2547891" cy="1981200"/>
          </a:xfrm>
        </p:grpSpPr>
        <p:sp>
          <p:nvSpPr>
            <p:cNvPr id="34" name="Oval 33"/>
            <p:cNvSpPr/>
            <p:nvPr/>
          </p:nvSpPr>
          <p:spPr>
            <a:xfrm>
              <a:off x="1490709" y="1066800"/>
              <a:ext cx="2547891" cy="1981200"/>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05000" y="1524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2057400" y="2209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2612254" y="1683798"/>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8" name="Oval 37"/>
            <p:cNvSpPr/>
            <p:nvPr/>
          </p:nvSpPr>
          <p:spPr>
            <a:xfrm>
              <a:off x="3048000" y="23622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9" name="Oval 38"/>
            <p:cNvSpPr/>
            <p:nvPr/>
          </p:nvSpPr>
          <p:spPr>
            <a:xfrm>
              <a:off x="3309891" y="1447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2286000" y="1811784"/>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1" name="Oval 40"/>
            <p:cNvSpPr/>
            <p:nvPr/>
          </p:nvSpPr>
          <p:spPr>
            <a:xfrm>
              <a:off x="2776491" y="198267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587840" y="2667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4" name="Right Arrow 43"/>
          <p:cNvSpPr/>
          <p:nvPr/>
        </p:nvSpPr>
        <p:spPr>
          <a:xfrm>
            <a:off x="5921583" y="2232449"/>
            <a:ext cx="663276" cy="241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062813" y="1970418"/>
            <a:ext cx="824553" cy="769441"/>
          </a:xfrm>
          <a:prstGeom prst="rect">
            <a:avLst/>
          </a:prstGeom>
          <a:noFill/>
        </p:spPr>
        <p:txBody>
          <a:bodyPr wrap="square" rtlCol="0">
            <a:spAutoFit/>
          </a:bodyPr>
          <a:lstStyle/>
          <a:p>
            <a:r>
              <a:rPr lang="en-US" sz="4400" dirty="0" smtClean="0">
                <a:solidFill>
                  <a:schemeClr val="tx2"/>
                </a:solidFill>
              </a:rPr>
              <a:t> 0</a:t>
            </a:r>
            <a:endParaRPr lang="en-US" sz="4400" dirty="0">
              <a:solidFill>
                <a:schemeClr val="tx2"/>
              </a:solidFill>
            </a:endParaRPr>
          </a:p>
        </p:txBody>
      </p:sp>
      <p:sp>
        <p:nvSpPr>
          <p:cNvPr id="46" name="Right Arrow 45"/>
          <p:cNvSpPr/>
          <p:nvPr/>
        </p:nvSpPr>
        <p:spPr>
          <a:xfrm>
            <a:off x="5921583" y="3527849"/>
            <a:ext cx="663276" cy="241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062813" y="3273259"/>
            <a:ext cx="824553" cy="769441"/>
          </a:xfrm>
          <a:prstGeom prst="rect">
            <a:avLst/>
          </a:prstGeom>
          <a:noFill/>
        </p:spPr>
        <p:txBody>
          <a:bodyPr wrap="square" rtlCol="0">
            <a:spAutoFit/>
          </a:bodyPr>
          <a:lstStyle/>
          <a:p>
            <a:r>
              <a:rPr lang="en-US" sz="4400" dirty="0" smtClean="0">
                <a:solidFill>
                  <a:schemeClr val="tx2"/>
                </a:solidFill>
              </a:rPr>
              <a:t> 0</a:t>
            </a:r>
            <a:endParaRPr lang="en-US" sz="4400" dirty="0">
              <a:solidFill>
                <a:schemeClr val="tx2"/>
              </a:solidFill>
            </a:endParaRPr>
          </a:p>
        </p:txBody>
      </p:sp>
      <p:sp>
        <p:nvSpPr>
          <p:cNvPr id="48" name="Right Arrow 47"/>
          <p:cNvSpPr/>
          <p:nvPr/>
        </p:nvSpPr>
        <p:spPr>
          <a:xfrm>
            <a:off x="5921583" y="4677599"/>
            <a:ext cx="663276" cy="241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62813" y="4423009"/>
            <a:ext cx="824553" cy="769441"/>
          </a:xfrm>
          <a:prstGeom prst="rect">
            <a:avLst/>
          </a:prstGeom>
          <a:noFill/>
        </p:spPr>
        <p:txBody>
          <a:bodyPr wrap="square" rtlCol="0">
            <a:spAutoFit/>
          </a:bodyPr>
          <a:lstStyle/>
          <a:p>
            <a:r>
              <a:rPr lang="en-US" sz="4400" dirty="0" smtClean="0">
                <a:solidFill>
                  <a:schemeClr val="tx2"/>
                </a:solidFill>
              </a:rPr>
              <a:t> 1</a:t>
            </a:r>
            <a:endParaRPr lang="en-US" sz="4400" dirty="0">
              <a:solidFill>
                <a:schemeClr val="tx2"/>
              </a:solidFill>
            </a:endParaRPr>
          </a:p>
        </p:txBody>
      </p:sp>
      <p:sp>
        <p:nvSpPr>
          <p:cNvPr id="67" name="Chevron 66"/>
          <p:cNvSpPr/>
          <p:nvPr/>
        </p:nvSpPr>
        <p:spPr>
          <a:xfrm>
            <a:off x="4048108" y="5514003"/>
            <a:ext cx="3200400" cy="777180"/>
          </a:xfrm>
          <a:prstGeom prst="chevron">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solidFill>
                  <a:schemeClr val="bg1"/>
                </a:solidFill>
              </a:rPr>
              <a:t>Better Classification</a:t>
            </a:r>
            <a:endParaRPr lang="en-US" sz="2200" b="1" dirty="0">
              <a:solidFill>
                <a:schemeClr val="bg1"/>
              </a:solidFill>
            </a:endParaRPr>
          </a:p>
        </p:txBody>
      </p:sp>
      <p:sp>
        <p:nvSpPr>
          <p:cNvPr id="68" name="Pentagon 67"/>
          <p:cNvSpPr/>
          <p:nvPr/>
        </p:nvSpPr>
        <p:spPr>
          <a:xfrm>
            <a:off x="1762108" y="5529874"/>
            <a:ext cx="2349062" cy="758452"/>
          </a:xfrm>
          <a:prstGeom prst="homePlat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t>Less</a:t>
            </a:r>
            <a:br>
              <a:rPr lang="en-US" sz="2200" b="1" dirty="0" smtClean="0"/>
            </a:br>
            <a:r>
              <a:rPr lang="en-US" sz="2200" b="1" dirty="0" smtClean="0"/>
              <a:t>Entropy</a:t>
            </a:r>
            <a:endParaRPr lang="en-US" sz="2200" b="1" i="1" dirty="0"/>
          </a:p>
        </p:txBody>
      </p:sp>
      <mc:AlternateContent xmlns:mc="http://schemas.openxmlformats.org/markup-compatibility/2006" xmlns:a14="http://schemas.microsoft.com/office/drawing/2010/main">
        <mc:Choice Requires="a14">
          <p:sp>
            <p:nvSpPr>
              <p:cNvPr id="3" name="Rectangle 2"/>
              <p:cNvSpPr/>
              <p:nvPr/>
            </p:nvSpPr>
            <p:spPr>
              <a:xfrm>
                <a:off x="547595" y="2856745"/>
                <a:ext cx="2957605"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𝒆𝒏𝒕𝒓𝒐𝒑𝒚</m:t>
                      </m:r>
                      <m:r>
                        <a:rPr lang="en-US" b="1" i="1" smtClean="0">
                          <a:latin typeface="Cambria Math"/>
                        </a:rPr>
                        <m:t>= −</m:t>
                      </m:r>
                      <m:nary>
                        <m:naryPr>
                          <m:chr m:val="∑"/>
                          <m:limLoc m:val="undOvr"/>
                          <m:subHide m:val="on"/>
                          <m:supHide m:val="on"/>
                          <m:ctrlPr>
                            <a:rPr lang="en-US" b="1" i="1">
                              <a:latin typeface="Cambria Math"/>
                            </a:rPr>
                          </m:ctrlPr>
                        </m:naryPr>
                        <m:sub/>
                        <m:sup/>
                        <m:e>
                          <m:r>
                            <a:rPr lang="en-US" b="1" i="1">
                              <a:latin typeface="Cambria Math"/>
                            </a:rPr>
                            <m:t>𝒑</m:t>
                          </m:r>
                          <m:r>
                            <a:rPr lang="en-US" b="1" i="1">
                              <a:latin typeface="Cambria Math"/>
                            </a:rPr>
                            <m:t> </m:t>
                          </m:r>
                          <m:func>
                            <m:funcPr>
                              <m:ctrlPr>
                                <a:rPr lang="en-US" b="1" i="1">
                                  <a:latin typeface="Cambria Math"/>
                                </a:rPr>
                              </m:ctrlPr>
                            </m:funcPr>
                            <m:fName>
                              <m:sSub>
                                <m:sSubPr>
                                  <m:ctrlPr>
                                    <a:rPr lang="en-US" b="1" i="1">
                                      <a:latin typeface="Cambria Math"/>
                                    </a:rPr>
                                  </m:ctrlPr>
                                </m:sSubPr>
                                <m:e>
                                  <m:r>
                                    <a:rPr lang="en-US" b="1" i="1">
                                      <a:latin typeface="Cambria Math"/>
                                    </a:rPr>
                                    <m:t>𝒍𝒐𝒈</m:t>
                                  </m:r>
                                </m:e>
                                <m:sub>
                                  <m:r>
                                    <a:rPr lang="en-US" b="1" i="1">
                                      <a:latin typeface="Cambria Math"/>
                                    </a:rPr>
                                    <m:t>𝟐</m:t>
                                  </m:r>
                                </m:sub>
                              </m:sSub>
                            </m:fName>
                            <m:e>
                              <m:r>
                                <a:rPr lang="en-US" b="1" i="1">
                                  <a:latin typeface="Cambria Math"/>
                                </a:rPr>
                                <m:t>𝒑</m:t>
                              </m:r>
                            </m:e>
                          </m:func>
                        </m:e>
                      </m:nary>
                    </m:oMath>
                  </m:oMathPara>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547595" y="2856745"/>
                <a:ext cx="2957605" cy="763094"/>
              </a:xfrm>
              <a:prstGeom prst="rect">
                <a:avLst/>
              </a:prstGeom>
              <a:blipFill rotWithShape="1">
                <a:blip r:embed="rId3"/>
                <a:stretch>
                  <a:fillRect/>
                </a:stretch>
              </a:blipFill>
            </p:spPr>
            <p:txBody>
              <a:bodyPr/>
              <a:lstStyle/>
              <a:p>
                <a:r>
                  <a:rPr lang="en-US">
                    <a:noFill/>
                  </a:rPr>
                  <a:t> </a:t>
                </a:r>
              </a:p>
            </p:txBody>
          </p:sp>
        </mc:Fallback>
      </mc:AlternateContent>
      <p:sp>
        <p:nvSpPr>
          <p:cNvPr id="60" name="Chevron 59"/>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61" name="Chevron 60"/>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62" name="Chevron 61"/>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63" name="Chevron 62"/>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32" name="Slide Number Placeholder 31"/>
          <p:cNvSpPr>
            <a:spLocks noGrp="1"/>
          </p:cNvSpPr>
          <p:nvPr>
            <p:ph type="sldNum" sz="quarter" idx="12"/>
          </p:nvPr>
        </p:nvSpPr>
        <p:spPr/>
        <p:txBody>
          <a:bodyPr/>
          <a:lstStyle/>
          <a:p>
            <a:fld id="{20E95618-1A98-4997-9CA4-1CEFC0FE031F}" type="slidenum">
              <a:rPr lang="en-US" smtClean="0"/>
              <a:pPr/>
              <a:t>22</a:t>
            </a:fld>
            <a:endParaRPr lang="en-US"/>
          </a:p>
        </p:txBody>
      </p:sp>
    </p:spTree>
    <p:extLst>
      <p:ext uri="{BB962C8B-B14F-4D97-AF65-F5344CB8AC3E}">
        <p14:creationId xmlns:p14="http://schemas.microsoft.com/office/powerpoint/2010/main" val="11181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left)">
                                      <p:cBhvr>
                                        <p:cTn id="1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hevron 87"/>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89" name="Chevron 88"/>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97" name="Chevron 96"/>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98" name="Chevron 97"/>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60" name="Title 59"/>
          <p:cNvSpPr>
            <a:spLocks noGrp="1"/>
          </p:cNvSpPr>
          <p:nvPr>
            <p:ph type="title"/>
          </p:nvPr>
        </p:nvSpPr>
        <p:spPr/>
        <p:txBody>
          <a:bodyPr/>
          <a:lstStyle/>
          <a:p>
            <a:r>
              <a:rPr lang="en-US" dirty="0" smtClean="0"/>
              <a:t>Entropy</a:t>
            </a:r>
            <a:endParaRPr lang="en-US" dirty="0"/>
          </a:p>
        </p:txBody>
      </p:sp>
      <p:grpSp>
        <p:nvGrpSpPr>
          <p:cNvPr id="4" name="Group 52"/>
          <p:cNvGrpSpPr/>
          <p:nvPr/>
        </p:nvGrpSpPr>
        <p:grpSpPr>
          <a:xfrm>
            <a:off x="1559525" y="4114800"/>
            <a:ext cx="2547891" cy="1981200"/>
            <a:chOff x="1490709" y="1066800"/>
            <a:chExt cx="2547891" cy="1981200"/>
          </a:xfrm>
        </p:grpSpPr>
        <p:sp>
          <p:nvSpPr>
            <p:cNvPr id="5" name="Oval 4"/>
            <p:cNvSpPr/>
            <p:nvPr/>
          </p:nvSpPr>
          <p:spPr>
            <a:xfrm>
              <a:off x="1490709" y="1066800"/>
              <a:ext cx="2547891" cy="1981200"/>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1524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2057400" y="2209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612254" y="1683798"/>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304800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09891" y="1447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286000" y="181178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776491" y="1982679"/>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a:xfrm>
              <a:off x="2587840" y="2667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a:xfrm>
              <a:off x="3250336" y="1788021"/>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grpSp>
      <p:grpSp>
        <p:nvGrpSpPr>
          <p:cNvPr id="15" name="Group 53"/>
          <p:cNvGrpSpPr/>
          <p:nvPr/>
        </p:nvGrpSpPr>
        <p:grpSpPr>
          <a:xfrm>
            <a:off x="4112595" y="3810000"/>
            <a:ext cx="1921645" cy="1859223"/>
            <a:chOff x="5249477" y="1083785"/>
            <a:chExt cx="1921645" cy="1859223"/>
          </a:xfrm>
          <a:solidFill>
            <a:schemeClr val="accent1">
              <a:lumMod val="20000"/>
              <a:lumOff val="80000"/>
            </a:schemeClr>
          </a:solidFill>
        </p:grpSpPr>
        <p:sp>
          <p:nvSpPr>
            <p:cNvPr id="16" name="Oval 15"/>
            <p:cNvSpPr/>
            <p:nvPr/>
          </p:nvSpPr>
          <p:spPr>
            <a:xfrm>
              <a:off x="5249477" y="1083785"/>
              <a:ext cx="1921645" cy="1859223"/>
            </a:xfrm>
            <a:prstGeom prst="ellipse">
              <a:avLst/>
            </a:prstGeom>
            <a:grpFill/>
            <a:ln>
              <a:solidFill>
                <a:schemeClr val="accent1"/>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5782877" y="2074385"/>
              <a:ext cx="152400" cy="15240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633992" y="1769586"/>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Oval 18"/>
            <p:cNvSpPr/>
            <p:nvPr/>
          </p:nvSpPr>
          <p:spPr>
            <a:xfrm>
              <a:off x="6621077" y="15409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val 19"/>
            <p:cNvSpPr/>
            <p:nvPr/>
          </p:nvSpPr>
          <p:spPr>
            <a:xfrm>
              <a:off x="6087677" y="18457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a:xfrm>
              <a:off x="6011477" y="13885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a:xfrm>
              <a:off x="6163877" y="26077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a:xfrm>
              <a:off x="6471822" y="1998156"/>
              <a:ext cx="423909" cy="42027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grpSp>
      <p:grpSp>
        <p:nvGrpSpPr>
          <p:cNvPr id="42" name="Group 41"/>
          <p:cNvGrpSpPr/>
          <p:nvPr/>
        </p:nvGrpSpPr>
        <p:grpSpPr>
          <a:xfrm>
            <a:off x="1153858" y="1524000"/>
            <a:ext cx="5867400" cy="4648200"/>
            <a:chOff x="1524000" y="1447800"/>
            <a:chExt cx="5867400" cy="4724400"/>
          </a:xfrm>
        </p:grpSpPr>
        <p:cxnSp>
          <p:nvCxnSpPr>
            <p:cNvPr id="43" name="Straight Arrow Connector 42"/>
            <p:cNvCxnSpPr/>
            <p:nvPr/>
          </p:nvCxnSpPr>
          <p:spPr>
            <a:xfrm>
              <a:off x="1524000" y="6158948"/>
              <a:ext cx="5867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flipH="1" flipV="1">
              <a:off x="-837406" y="3809206"/>
              <a:ext cx="4724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0" y="4876800"/>
            <a:ext cx="782959" cy="646331"/>
          </a:xfrm>
          <a:prstGeom prst="rect">
            <a:avLst/>
          </a:prstGeom>
          <a:noFill/>
        </p:spPr>
        <p:txBody>
          <a:bodyPr wrap="square" rtlCol="0">
            <a:spAutoFit/>
          </a:bodyPr>
          <a:lstStyle/>
          <a:p>
            <a:r>
              <a:rPr lang="en-US" b="1" dirty="0" smtClean="0">
                <a:solidFill>
                  <a:srgbClr val="920000"/>
                </a:solidFill>
              </a:rPr>
              <a:t>P</a:t>
            </a:r>
            <a:r>
              <a:rPr lang="en-US" b="1" baseline="-25000" dirty="0" smtClean="0">
                <a:solidFill>
                  <a:srgbClr val="920000"/>
                </a:solidFill>
              </a:rPr>
              <a:t>1</a:t>
            </a:r>
            <a:r>
              <a:rPr lang="en-US" b="1" dirty="0" smtClean="0">
                <a:solidFill>
                  <a:srgbClr val="920000"/>
                </a:solidFill>
              </a:rPr>
              <a:t>= 4</a:t>
            </a:r>
          </a:p>
          <a:p>
            <a:r>
              <a:rPr lang="en-US" b="1" dirty="0" smtClean="0">
                <a:solidFill>
                  <a:schemeClr val="tx2"/>
                </a:solidFill>
              </a:rPr>
              <a:t>N</a:t>
            </a:r>
            <a:r>
              <a:rPr lang="en-US" b="1" baseline="-25000" dirty="0" smtClean="0">
                <a:solidFill>
                  <a:schemeClr val="tx2"/>
                </a:solidFill>
              </a:rPr>
              <a:t>1</a:t>
            </a:r>
            <a:r>
              <a:rPr lang="en-US" b="1" dirty="0" smtClean="0">
                <a:solidFill>
                  <a:schemeClr val="tx2"/>
                </a:solidFill>
              </a:rPr>
              <a:t>= 4</a:t>
            </a:r>
            <a:endParaRPr lang="en-US" b="1" dirty="0">
              <a:solidFill>
                <a:schemeClr val="tx2"/>
              </a:solidFill>
            </a:endParaRPr>
          </a:p>
        </p:txBody>
      </p:sp>
      <p:sp>
        <p:nvSpPr>
          <p:cNvPr id="46" name="TextBox 45"/>
          <p:cNvSpPr txBox="1"/>
          <p:nvPr/>
        </p:nvSpPr>
        <p:spPr>
          <a:xfrm>
            <a:off x="6019800" y="4191000"/>
            <a:ext cx="801933" cy="646331"/>
          </a:xfrm>
          <a:prstGeom prst="rect">
            <a:avLst/>
          </a:prstGeom>
          <a:noFill/>
        </p:spPr>
        <p:txBody>
          <a:bodyPr wrap="square" rtlCol="0">
            <a:spAutoFit/>
          </a:bodyPr>
          <a:lstStyle/>
          <a:p>
            <a:r>
              <a:rPr lang="en-US" b="1" dirty="0" smtClean="0">
                <a:solidFill>
                  <a:srgbClr val="920000"/>
                </a:solidFill>
              </a:rPr>
              <a:t>P</a:t>
            </a:r>
            <a:r>
              <a:rPr lang="en-US" b="1" baseline="-25000" dirty="0" smtClean="0">
                <a:solidFill>
                  <a:srgbClr val="920000"/>
                </a:solidFill>
              </a:rPr>
              <a:t>3</a:t>
            </a:r>
            <a:r>
              <a:rPr lang="en-US" b="1" dirty="0" smtClean="0">
                <a:solidFill>
                  <a:srgbClr val="920000"/>
                </a:solidFill>
              </a:rPr>
              <a:t>= 5</a:t>
            </a:r>
          </a:p>
          <a:p>
            <a:r>
              <a:rPr lang="en-US" b="1" dirty="0" smtClean="0">
                <a:solidFill>
                  <a:schemeClr val="tx2"/>
                </a:solidFill>
              </a:rPr>
              <a:t>N</a:t>
            </a:r>
            <a:r>
              <a:rPr lang="en-US" b="1" baseline="-25000" dirty="0" smtClean="0">
                <a:solidFill>
                  <a:schemeClr val="tx2"/>
                </a:solidFill>
              </a:rPr>
              <a:t>3</a:t>
            </a:r>
            <a:r>
              <a:rPr lang="en-US" b="1" dirty="0" smtClean="0">
                <a:solidFill>
                  <a:schemeClr val="tx2"/>
                </a:solidFill>
              </a:rPr>
              <a:t>= 1</a:t>
            </a:r>
            <a:endParaRPr lang="en-US" b="1" dirty="0">
              <a:solidFill>
                <a:schemeClr val="tx2"/>
              </a:solidFill>
            </a:endParaRPr>
          </a:p>
        </p:txBody>
      </p:sp>
      <p:sp>
        <p:nvSpPr>
          <p:cNvPr id="47" name="TextBox 46"/>
          <p:cNvSpPr txBox="1"/>
          <p:nvPr/>
        </p:nvSpPr>
        <p:spPr>
          <a:xfrm>
            <a:off x="1524001" y="1800496"/>
            <a:ext cx="877192" cy="646331"/>
          </a:xfrm>
          <a:prstGeom prst="rect">
            <a:avLst/>
          </a:prstGeom>
          <a:noFill/>
        </p:spPr>
        <p:txBody>
          <a:bodyPr wrap="square" rtlCol="0">
            <a:spAutoFit/>
          </a:bodyPr>
          <a:lstStyle/>
          <a:p>
            <a:pPr algn="r"/>
            <a:r>
              <a:rPr lang="en-US" b="1" dirty="0" smtClean="0">
                <a:solidFill>
                  <a:srgbClr val="920000"/>
                </a:solidFill>
              </a:rPr>
              <a:t>P</a:t>
            </a:r>
            <a:r>
              <a:rPr lang="en-US" b="1" baseline="-25000" dirty="0" smtClean="0">
                <a:solidFill>
                  <a:srgbClr val="920000"/>
                </a:solidFill>
              </a:rPr>
              <a:t>2</a:t>
            </a:r>
            <a:r>
              <a:rPr lang="en-US" b="1" dirty="0" smtClean="0">
                <a:solidFill>
                  <a:srgbClr val="920000"/>
                </a:solidFill>
              </a:rPr>
              <a:t>=  1</a:t>
            </a:r>
          </a:p>
          <a:p>
            <a:pPr algn="r"/>
            <a:r>
              <a:rPr lang="en-US" b="1" dirty="0" smtClean="0">
                <a:solidFill>
                  <a:schemeClr val="tx2"/>
                </a:solidFill>
              </a:rPr>
              <a:t>N</a:t>
            </a:r>
            <a:r>
              <a:rPr lang="en-US" b="1" baseline="-25000" dirty="0" smtClean="0">
                <a:solidFill>
                  <a:schemeClr val="tx2"/>
                </a:solidFill>
              </a:rPr>
              <a:t>2</a:t>
            </a:r>
            <a:r>
              <a:rPr lang="en-US" b="1" dirty="0" smtClean="0">
                <a:solidFill>
                  <a:schemeClr val="tx2"/>
                </a:solidFill>
              </a:rPr>
              <a:t>= 15</a:t>
            </a:r>
            <a:endParaRPr lang="en-US" b="1" dirty="0">
              <a:solidFill>
                <a:schemeClr val="tx2"/>
              </a:solidFill>
            </a:endParaRPr>
          </a:p>
        </p:txBody>
      </p:sp>
      <p:grpSp>
        <p:nvGrpSpPr>
          <p:cNvPr id="49" name="Group 48"/>
          <p:cNvGrpSpPr/>
          <p:nvPr/>
        </p:nvGrpSpPr>
        <p:grpSpPr>
          <a:xfrm>
            <a:off x="3125310" y="1756299"/>
            <a:ext cx="2700291" cy="2053701"/>
            <a:chOff x="3506310" y="1756299"/>
            <a:chExt cx="2700291" cy="2053701"/>
          </a:xfrm>
        </p:grpSpPr>
        <p:grpSp>
          <p:nvGrpSpPr>
            <p:cNvPr id="24" name="Group 51"/>
            <p:cNvGrpSpPr/>
            <p:nvPr/>
          </p:nvGrpSpPr>
          <p:grpSpPr>
            <a:xfrm>
              <a:off x="3506310" y="1756299"/>
              <a:ext cx="2700291" cy="2053701"/>
              <a:chOff x="3319509" y="2661911"/>
              <a:chExt cx="2700291" cy="2343705"/>
            </a:xfrm>
          </p:grpSpPr>
          <p:sp>
            <p:nvSpPr>
              <p:cNvPr id="25" name="Oval 24"/>
              <p:cNvSpPr/>
              <p:nvPr/>
            </p:nvSpPr>
            <p:spPr>
              <a:xfrm>
                <a:off x="3319509" y="2661911"/>
                <a:ext cx="2700291" cy="2343705"/>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80399" y="3614252"/>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a:xfrm>
                <a:off x="3470799" y="387513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60029" y="342098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975564" y="437752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661147" y="39610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227838" y="38086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994582" y="399356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680165" y="35770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308999" y="46577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551656" y="31006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246856" y="438572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146982" y="32530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532638" y="3284918"/>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601006" y="435754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856456" y="289578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286283" y="4053487"/>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grpSp>
        <p:sp>
          <p:nvSpPr>
            <p:cNvPr id="48" name="Oval 47"/>
            <p:cNvSpPr/>
            <p:nvPr/>
          </p:nvSpPr>
          <p:spPr>
            <a:xfrm>
              <a:off x="4572000" y="2895600"/>
              <a:ext cx="152400" cy="1335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TextBox 49"/>
          <p:cNvSpPr txBox="1"/>
          <p:nvPr/>
        </p:nvSpPr>
        <p:spPr>
          <a:xfrm>
            <a:off x="561704" y="4876800"/>
            <a:ext cx="1003801" cy="646331"/>
          </a:xfrm>
          <a:prstGeom prst="rect">
            <a:avLst/>
          </a:prstGeom>
          <a:noFill/>
        </p:spPr>
        <p:txBody>
          <a:bodyPr wrap="none" rtlCol="0">
            <a:spAutoFit/>
          </a:bodyPr>
          <a:lstStyle/>
          <a:p>
            <a:r>
              <a:rPr lang="en-US" b="1" dirty="0" smtClean="0">
                <a:solidFill>
                  <a:srgbClr val="920000"/>
                </a:solidFill>
              </a:rPr>
              <a:t>/10 = 0.4</a:t>
            </a:r>
          </a:p>
          <a:p>
            <a:r>
              <a:rPr lang="en-US" b="1" dirty="0" smtClean="0">
                <a:solidFill>
                  <a:schemeClr val="tx2"/>
                </a:solidFill>
              </a:rPr>
              <a:t>/20 = 0.2</a:t>
            </a:r>
            <a:endParaRPr lang="en-US" b="1" dirty="0">
              <a:solidFill>
                <a:schemeClr val="tx2"/>
              </a:solidFill>
            </a:endParaRPr>
          </a:p>
        </p:txBody>
      </p:sp>
      <p:sp>
        <p:nvSpPr>
          <p:cNvPr id="51" name="TextBox 50"/>
          <p:cNvSpPr txBox="1"/>
          <p:nvPr/>
        </p:nvSpPr>
        <p:spPr>
          <a:xfrm>
            <a:off x="2277293" y="1800496"/>
            <a:ext cx="1119217" cy="646331"/>
          </a:xfrm>
          <a:prstGeom prst="rect">
            <a:avLst/>
          </a:prstGeom>
          <a:noFill/>
        </p:spPr>
        <p:txBody>
          <a:bodyPr wrap="none" rtlCol="0">
            <a:spAutoFit/>
          </a:bodyPr>
          <a:lstStyle/>
          <a:p>
            <a:r>
              <a:rPr lang="en-US" b="1" dirty="0" smtClean="0">
                <a:solidFill>
                  <a:srgbClr val="920000"/>
                </a:solidFill>
              </a:rPr>
              <a:t>/10 = 0.1</a:t>
            </a:r>
          </a:p>
          <a:p>
            <a:r>
              <a:rPr lang="en-US" b="1" dirty="0" smtClean="0">
                <a:solidFill>
                  <a:schemeClr val="tx2"/>
                </a:solidFill>
              </a:rPr>
              <a:t>/20 = 0.75</a:t>
            </a:r>
            <a:endParaRPr lang="en-US" b="1" dirty="0">
              <a:solidFill>
                <a:schemeClr val="tx2"/>
              </a:solidFill>
            </a:endParaRPr>
          </a:p>
        </p:txBody>
      </p:sp>
      <p:sp>
        <p:nvSpPr>
          <p:cNvPr id="52" name="TextBox 51"/>
          <p:cNvSpPr txBox="1"/>
          <p:nvPr/>
        </p:nvSpPr>
        <p:spPr>
          <a:xfrm>
            <a:off x="6576983" y="4191000"/>
            <a:ext cx="1119217" cy="646331"/>
          </a:xfrm>
          <a:prstGeom prst="rect">
            <a:avLst/>
          </a:prstGeom>
          <a:noFill/>
        </p:spPr>
        <p:txBody>
          <a:bodyPr wrap="none" rtlCol="0">
            <a:spAutoFit/>
          </a:bodyPr>
          <a:lstStyle/>
          <a:p>
            <a:r>
              <a:rPr lang="en-US" b="1" dirty="0" smtClean="0">
                <a:solidFill>
                  <a:srgbClr val="920000"/>
                </a:solidFill>
              </a:rPr>
              <a:t>/10 = 0.5</a:t>
            </a:r>
          </a:p>
          <a:p>
            <a:r>
              <a:rPr lang="en-US" b="1" dirty="0" smtClean="0">
                <a:solidFill>
                  <a:schemeClr val="tx2"/>
                </a:solidFill>
              </a:rPr>
              <a:t>/20 = 0.05</a:t>
            </a:r>
            <a:endParaRPr lang="en-US" b="1" dirty="0">
              <a:solidFill>
                <a:schemeClr val="tx2"/>
              </a:solidFill>
            </a:endParaRPr>
          </a:p>
        </p:txBody>
      </p:sp>
      <p:sp>
        <p:nvSpPr>
          <p:cNvPr id="53" name="TextBox 52"/>
          <p:cNvSpPr txBox="1"/>
          <p:nvPr/>
        </p:nvSpPr>
        <p:spPr>
          <a:xfrm>
            <a:off x="6019800" y="685800"/>
            <a:ext cx="3124200" cy="2585323"/>
          </a:xfrm>
          <a:prstGeom prst="rect">
            <a:avLst/>
          </a:prstGeom>
          <a:noFill/>
        </p:spPr>
        <p:txBody>
          <a:bodyPr wrap="square" rtlCol="0">
            <a:spAutoFit/>
          </a:bodyPr>
          <a:lstStyle/>
          <a:p>
            <a:pPr marL="342900" indent="-342900">
              <a:buFont typeface="+mj-lt"/>
              <a:buAutoNum type="arabicPeriod"/>
            </a:pPr>
            <a:r>
              <a:rPr lang="en-US" dirty="0" smtClean="0"/>
              <a:t>Count Positive &amp; Negative (P</a:t>
            </a:r>
            <a:r>
              <a:rPr lang="en-US" baseline="-25000" dirty="0" smtClean="0"/>
              <a:t>i</a:t>
            </a:r>
            <a:r>
              <a:rPr lang="en-US" dirty="0" smtClean="0"/>
              <a:t> &amp; N</a:t>
            </a:r>
            <a:r>
              <a:rPr lang="en-US" baseline="-25000" dirty="0" smtClean="0"/>
              <a:t>i</a:t>
            </a:r>
            <a:r>
              <a:rPr lang="en-US" dirty="0" smtClean="0"/>
              <a:t>)</a:t>
            </a:r>
          </a:p>
          <a:p>
            <a:pPr marL="342900" indent="-342900">
              <a:buFont typeface="+mj-lt"/>
              <a:buAutoNum type="arabicPeriod"/>
            </a:pPr>
            <a:r>
              <a:rPr lang="en-US" dirty="0" smtClean="0"/>
              <a:t>Normalize</a:t>
            </a:r>
          </a:p>
          <a:p>
            <a:pPr marL="342900" indent="-342900">
              <a:buFont typeface="+mj-lt"/>
              <a:buAutoNum type="arabicPeriod"/>
            </a:pPr>
            <a:r>
              <a:rPr lang="en-US" dirty="0" smtClean="0"/>
              <a:t>Calculate proportion</a:t>
            </a:r>
            <a:br>
              <a:rPr lang="en-US" dirty="0" smtClean="0"/>
            </a:br>
            <a:endParaRPr lang="en-US" dirty="0" smtClean="0"/>
          </a:p>
          <a:p>
            <a:pPr marL="342900" indent="-342900"/>
            <a:endParaRPr lang="en-US" dirty="0" smtClean="0"/>
          </a:p>
          <a:p>
            <a:pPr marL="342900" indent="-342900"/>
            <a:r>
              <a:rPr lang="en-US" dirty="0" smtClean="0"/>
              <a:t>4.</a:t>
            </a:r>
          </a:p>
          <a:p>
            <a:pPr marL="342900" indent="-342900"/>
            <a:endParaRPr lang="en-US" dirty="0" smtClean="0"/>
          </a:p>
          <a:p>
            <a:pPr marL="342900" indent="-342900"/>
            <a:r>
              <a:rPr lang="en-US" dirty="0" smtClean="0"/>
              <a:t>5. </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629400" y="1828800"/>
            <a:ext cx="990600" cy="514350"/>
          </a:xfrm>
          <a:prstGeom prst="rect">
            <a:avLst/>
          </a:prstGeom>
          <a:noFill/>
        </p:spPr>
      </p:pic>
      <p:sp>
        <p:nvSpPr>
          <p:cNvPr id="379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4" name="Group 73"/>
          <p:cNvGrpSpPr/>
          <p:nvPr/>
        </p:nvGrpSpPr>
        <p:grpSpPr>
          <a:xfrm>
            <a:off x="6477000" y="2414452"/>
            <a:ext cx="2562225" cy="438150"/>
            <a:chOff x="0" y="457200"/>
            <a:chExt cx="2562225" cy="438150"/>
          </a:xfrm>
        </p:grpSpPr>
        <p:pic>
          <p:nvPicPr>
            <p:cNvPr id="37904" name="Picture 1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457200"/>
              <a:ext cx="1076325" cy="219075"/>
            </a:xfrm>
            <a:prstGeom prst="rect">
              <a:avLst/>
            </a:prstGeom>
            <a:noFill/>
          </p:spPr>
        </p:pic>
        <p:pic>
          <p:nvPicPr>
            <p:cNvPr id="37903"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676275"/>
              <a:ext cx="2562225" cy="219075"/>
            </a:xfrm>
            <a:prstGeom prst="rect">
              <a:avLst/>
            </a:prstGeom>
            <a:noFill/>
          </p:spPr>
        </p:pic>
      </p:grpSp>
      <p:sp>
        <p:nvSpPr>
          <p:cNvPr id="3790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6" name="Rectangle 18"/>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Vrinda"/>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Vrinda"/>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07" name="Rectangle 19"/>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0" name="Group 79"/>
          <p:cNvGrpSpPr/>
          <p:nvPr/>
        </p:nvGrpSpPr>
        <p:grpSpPr>
          <a:xfrm>
            <a:off x="6477000" y="2947852"/>
            <a:ext cx="2143125" cy="857250"/>
            <a:chOff x="0" y="457200"/>
            <a:chExt cx="2143125" cy="857250"/>
          </a:xfrm>
        </p:grpSpPr>
        <p:pic>
          <p:nvPicPr>
            <p:cNvPr id="37909" name="Picture 2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457200"/>
              <a:ext cx="1333500" cy="257175"/>
            </a:xfrm>
            <a:prstGeom prst="rect">
              <a:avLst/>
            </a:prstGeom>
            <a:noFill/>
          </p:spPr>
        </p:pic>
        <p:pic>
          <p:nvPicPr>
            <p:cNvPr id="37908" name="Picture 20"/>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0" y="714375"/>
              <a:ext cx="2143125" cy="600075"/>
            </a:xfrm>
            <a:prstGeom prst="rect">
              <a:avLst/>
            </a:prstGeom>
            <a:noFill/>
          </p:spPr>
        </p:pic>
      </p:grpSp>
      <p:sp>
        <p:nvSpPr>
          <p:cNvPr id="3791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11" name="Rectangle 23"/>
          <p:cNvSpPr>
            <a:spLocks noChangeArrowheads="1"/>
          </p:cNvSpPr>
          <p:nvPr/>
        </p:nvSpPr>
        <p:spPr bwMode="auto">
          <a:xfrm>
            <a:off x="0" y="714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Vrinda"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Vrinda"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12" name="Rectangle 24"/>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 name="TextBox 80"/>
          <p:cNvSpPr txBox="1"/>
          <p:nvPr/>
        </p:nvSpPr>
        <p:spPr>
          <a:xfrm>
            <a:off x="0" y="5574268"/>
            <a:ext cx="1840568" cy="369332"/>
          </a:xfrm>
          <a:prstGeom prst="rect">
            <a:avLst/>
          </a:prstGeom>
          <a:noFill/>
        </p:spPr>
        <p:txBody>
          <a:bodyPr wrap="none" rtlCol="0">
            <a:spAutoFit/>
          </a:bodyPr>
          <a:lstStyle/>
          <a:p>
            <a:r>
              <a:rPr lang="en-US" dirty="0" smtClean="0">
                <a:solidFill>
                  <a:srgbClr val="00B050"/>
                </a:solidFill>
              </a:rPr>
              <a:t>p</a:t>
            </a:r>
            <a:r>
              <a:rPr lang="en-US" baseline="-25000" dirty="0" smtClean="0">
                <a:solidFill>
                  <a:srgbClr val="00B050"/>
                </a:solidFill>
              </a:rPr>
              <a:t>1</a:t>
            </a:r>
            <a:r>
              <a:rPr lang="en-US" dirty="0" smtClean="0">
                <a:solidFill>
                  <a:srgbClr val="00B050"/>
                </a:solidFill>
              </a:rPr>
              <a:t> = 0.4/(0.4+0.2)</a:t>
            </a:r>
            <a:endParaRPr lang="en-US" dirty="0">
              <a:solidFill>
                <a:srgbClr val="00B050"/>
              </a:solidFill>
            </a:endParaRPr>
          </a:p>
        </p:txBody>
      </p:sp>
      <p:sp>
        <p:nvSpPr>
          <p:cNvPr id="82" name="TextBox 81"/>
          <p:cNvSpPr txBox="1"/>
          <p:nvPr/>
        </p:nvSpPr>
        <p:spPr>
          <a:xfrm>
            <a:off x="1207432" y="2450068"/>
            <a:ext cx="1955985" cy="369332"/>
          </a:xfrm>
          <a:prstGeom prst="rect">
            <a:avLst/>
          </a:prstGeom>
          <a:noFill/>
        </p:spPr>
        <p:txBody>
          <a:bodyPr wrap="none" rtlCol="0">
            <a:spAutoFit/>
          </a:bodyPr>
          <a:lstStyle/>
          <a:p>
            <a:r>
              <a:rPr lang="en-US" dirty="0" smtClean="0">
                <a:solidFill>
                  <a:srgbClr val="00B050"/>
                </a:solidFill>
              </a:rPr>
              <a:t>p</a:t>
            </a:r>
            <a:r>
              <a:rPr lang="en-US" baseline="-25000" dirty="0" smtClean="0">
                <a:solidFill>
                  <a:srgbClr val="00B050"/>
                </a:solidFill>
              </a:rPr>
              <a:t>2</a:t>
            </a:r>
            <a:r>
              <a:rPr lang="en-US" dirty="0" smtClean="0">
                <a:solidFill>
                  <a:srgbClr val="00B050"/>
                </a:solidFill>
              </a:rPr>
              <a:t> = 0.1/(0.1+0.75)</a:t>
            </a:r>
            <a:endParaRPr lang="en-US" dirty="0">
              <a:solidFill>
                <a:srgbClr val="00B050"/>
              </a:solidFill>
            </a:endParaRPr>
          </a:p>
        </p:txBody>
      </p:sp>
      <p:sp>
        <p:nvSpPr>
          <p:cNvPr id="83" name="TextBox 82"/>
          <p:cNvSpPr txBox="1"/>
          <p:nvPr/>
        </p:nvSpPr>
        <p:spPr>
          <a:xfrm>
            <a:off x="6019800" y="4812268"/>
            <a:ext cx="1955985" cy="369332"/>
          </a:xfrm>
          <a:prstGeom prst="rect">
            <a:avLst/>
          </a:prstGeom>
          <a:noFill/>
        </p:spPr>
        <p:txBody>
          <a:bodyPr wrap="none" rtlCol="0">
            <a:spAutoFit/>
          </a:bodyPr>
          <a:lstStyle/>
          <a:p>
            <a:r>
              <a:rPr lang="en-US" dirty="0" smtClean="0">
                <a:solidFill>
                  <a:srgbClr val="00B050"/>
                </a:solidFill>
              </a:rPr>
              <a:t>p</a:t>
            </a:r>
            <a:r>
              <a:rPr lang="en-US" baseline="-25000" dirty="0" smtClean="0">
                <a:solidFill>
                  <a:srgbClr val="00B050"/>
                </a:solidFill>
              </a:rPr>
              <a:t>3</a:t>
            </a:r>
            <a:r>
              <a:rPr lang="en-US" dirty="0" smtClean="0">
                <a:solidFill>
                  <a:srgbClr val="00B050"/>
                </a:solidFill>
              </a:rPr>
              <a:t> = 0.5/(0.5+0.05)</a:t>
            </a:r>
            <a:endParaRPr lang="en-US" dirty="0">
              <a:solidFill>
                <a:srgbClr val="00B050"/>
              </a:solidFill>
            </a:endParaRPr>
          </a:p>
        </p:txBody>
      </p:sp>
      <p:sp>
        <p:nvSpPr>
          <p:cNvPr id="84" name="TextBox 83"/>
          <p:cNvSpPr txBox="1"/>
          <p:nvPr/>
        </p:nvSpPr>
        <p:spPr>
          <a:xfrm>
            <a:off x="0" y="5867400"/>
            <a:ext cx="1524000" cy="369332"/>
          </a:xfrm>
          <a:prstGeom prst="rect">
            <a:avLst/>
          </a:prstGeom>
          <a:noFill/>
        </p:spPr>
        <p:txBody>
          <a:bodyPr wrap="square" rtlCol="0">
            <a:spAutoFit/>
          </a:bodyPr>
          <a:lstStyle/>
          <a:p>
            <a:r>
              <a:rPr lang="en-US" dirty="0" smtClean="0">
                <a:solidFill>
                  <a:schemeClr val="accent6">
                    <a:lumMod val="50000"/>
                  </a:schemeClr>
                </a:solidFill>
              </a:rPr>
              <a:t>e</a:t>
            </a:r>
            <a:r>
              <a:rPr lang="en-US" baseline="-25000" dirty="0" smtClean="0">
                <a:solidFill>
                  <a:schemeClr val="accent6">
                    <a:lumMod val="50000"/>
                  </a:schemeClr>
                </a:solidFill>
              </a:rPr>
              <a:t>1</a:t>
            </a:r>
            <a:r>
              <a:rPr lang="en-US" dirty="0" smtClean="0">
                <a:solidFill>
                  <a:schemeClr val="accent6">
                    <a:lumMod val="50000"/>
                  </a:schemeClr>
                </a:solidFill>
              </a:rPr>
              <a:t> = 0.918</a:t>
            </a:r>
            <a:endParaRPr lang="en-US" dirty="0">
              <a:solidFill>
                <a:schemeClr val="accent6">
                  <a:lumMod val="50000"/>
                </a:schemeClr>
              </a:solidFill>
            </a:endParaRPr>
          </a:p>
        </p:txBody>
      </p:sp>
      <p:sp>
        <p:nvSpPr>
          <p:cNvPr id="85" name="TextBox 84"/>
          <p:cNvSpPr txBox="1"/>
          <p:nvPr/>
        </p:nvSpPr>
        <p:spPr>
          <a:xfrm>
            <a:off x="1217022" y="2819400"/>
            <a:ext cx="1524000" cy="369332"/>
          </a:xfrm>
          <a:prstGeom prst="rect">
            <a:avLst/>
          </a:prstGeom>
          <a:noFill/>
        </p:spPr>
        <p:txBody>
          <a:bodyPr wrap="square" rtlCol="0">
            <a:spAutoFit/>
          </a:bodyPr>
          <a:lstStyle/>
          <a:p>
            <a:r>
              <a:rPr lang="en-US" dirty="0" smtClean="0">
                <a:solidFill>
                  <a:schemeClr val="accent6">
                    <a:lumMod val="50000"/>
                  </a:schemeClr>
                </a:solidFill>
              </a:rPr>
              <a:t>e</a:t>
            </a:r>
            <a:r>
              <a:rPr lang="en-US" baseline="-25000" dirty="0" smtClean="0">
                <a:solidFill>
                  <a:schemeClr val="accent6">
                    <a:lumMod val="50000"/>
                  </a:schemeClr>
                </a:solidFill>
              </a:rPr>
              <a:t>2</a:t>
            </a:r>
            <a:r>
              <a:rPr lang="en-US" dirty="0" smtClean="0">
                <a:solidFill>
                  <a:schemeClr val="accent6">
                    <a:lumMod val="50000"/>
                  </a:schemeClr>
                </a:solidFill>
              </a:rPr>
              <a:t> = 0.522</a:t>
            </a:r>
            <a:endParaRPr lang="en-US" dirty="0">
              <a:solidFill>
                <a:schemeClr val="accent6">
                  <a:lumMod val="50000"/>
                </a:schemeClr>
              </a:solidFill>
            </a:endParaRPr>
          </a:p>
        </p:txBody>
      </p:sp>
      <p:sp>
        <p:nvSpPr>
          <p:cNvPr id="86" name="TextBox 85"/>
          <p:cNvSpPr txBox="1"/>
          <p:nvPr/>
        </p:nvSpPr>
        <p:spPr>
          <a:xfrm>
            <a:off x="6058989" y="5181600"/>
            <a:ext cx="1524000" cy="369332"/>
          </a:xfrm>
          <a:prstGeom prst="rect">
            <a:avLst/>
          </a:prstGeom>
          <a:noFill/>
        </p:spPr>
        <p:txBody>
          <a:bodyPr wrap="square" rtlCol="0">
            <a:spAutoFit/>
          </a:bodyPr>
          <a:lstStyle/>
          <a:p>
            <a:r>
              <a:rPr lang="en-US" dirty="0" smtClean="0">
                <a:solidFill>
                  <a:schemeClr val="accent6">
                    <a:lumMod val="50000"/>
                  </a:schemeClr>
                </a:solidFill>
              </a:rPr>
              <a:t>e</a:t>
            </a:r>
            <a:r>
              <a:rPr lang="en-US" baseline="-25000" dirty="0" smtClean="0">
                <a:solidFill>
                  <a:schemeClr val="accent6">
                    <a:lumMod val="50000"/>
                  </a:schemeClr>
                </a:solidFill>
              </a:rPr>
              <a:t>3</a:t>
            </a:r>
            <a:r>
              <a:rPr lang="en-US" dirty="0" smtClean="0">
                <a:solidFill>
                  <a:schemeClr val="accent6">
                    <a:lumMod val="50000"/>
                  </a:schemeClr>
                </a:solidFill>
              </a:rPr>
              <a:t> = 0.434</a:t>
            </a:r>
            <a:endParaRPr lang="en-US" dirty="0">
              <a:solidFill>
                <a:schemeClr val="accent6">
                  <a:lumMod val="50000"/>
                </a:schemeClr>
              </a:solidFill>
            </a:endParaRPr>
          </a:p>
        </p:txBody>
      </p:sp>
      <p:sp>
        <p:nvSpPr>
          <p:cNvPr id="90" name="Rectangle 89"/>
          <p:cNvSpPr/>
          <p:nvPr/>
        </p:nvSpPr>
        <p:spPr>
          <a:xfrm>
            <a:off x="5419387" y="6172200"/>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Gene-1</a:t>
            </a:r>
            <a:endParaRPr lang="en-US" dirty="0"/>
          </a:p>
        </p:txBody>
      </p:sp>
      <p:sp>
        <p:nvSpPr>
          <p:cNvPr id="91" name="Rectangle 90"/>
          <p:cNvSpPr/>
          <p:nvPr/>
        </p:nvSpPr>
        <p:spPr>
          <a:xfrm rot="16200000">
            <a:off x="304801" y="3200399"/>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Gene-2</a:t>
            </a:r>
            <a:endParaRPr lang="en-US" dirty="0"/>
          </a:p>
        </p:txBody>
      </p:sp>
      <p:sp>
        <p:nvSpPr>
          <p:cNvPr id="87" name="TextBox 86"/>
          <p:cNvSpPr txBox="1"/>
          <p:nvPr/>
        </p:nvSpPr>
        <p:spPr>
          <a:xfrm>
            <a:off x="3124200" y="6324600"/>
            <a:ext cx="2514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solidFill>
                  <a:srgbClr val="C00000"/>
                </a:solidFill>
              </a:rPr>
              <a:t>Entropy = 0.618</a:t>
            </a:r>
            <a:endParaRPr lang="en-US" sz="2400" b="1" dirty="0">
              <a:solidFill>
                <a:srgbClr val="C00000"/>
              </a:solidFill>
            </a:endParaRPr>
          </a:p>
        </p:txBody>
      </p:sp>
      <p:sp>
        <p:nvSpPr>
          <p:cNvPr id="3" name="Slide Number Placeholder 2"/>
          <p:cNvSpPr>
            <a:spLocks noGrp="1"/>
          </p:cNvSpPr>
          <p:nvPr>
            <p:ph type="sldNum" sz="quarter" idx="12"/>
          </p:nvPr>
        </p:nvSpPr>
        <p:spPr/>
        <p:txBody>
          <a:bodyPr/>
          <a:lstStyle/>
          <a:p>
            <a:fld id="{20E95618-1A98-4997-9CA4-1CEFC0FE031F}"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dissolv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dissolve">
                                      <p:cBhvr>
                                        <p:cTn id="18" dur="500"/>
                                        <p:tgtEl>
                                          <p:spTgt spid="5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dissolve">
                                      <p:cBhvr>
                                        <p:cTn id="21" dur="500"/>
                                        <p:tgtEl>
                                          <p:spTgt spid="5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dissolv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dissolve">
                                      <p:cBhvr>
                                        <p:cTn id="32" dur="500"/>
                                        <p:tgtEl>
                                          <p:spTgt spid="8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dissolve">
                                      <p:cBhvr>
                                        <p:cTn id="35" dur="500"/>
                                        <p:tgtEl>
                                          <p:spTgt spid="83"/>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dissolve">
                                      <p:cBhvr>
                                        <p:cTn id="39" dur="500"/>
                                        <p:tgtEl>
                                          <p:spTgt spid="8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dissolve">
                                      <p:cBhvr>
                                        <p:cTn id="42" dur="500"/>
                                        <p:tgtEl>
                                          <p:spTgt spid="8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dissolve">
                                      <p:cBhvr>
                                        <p:cTn id="45" dur="500"/>
                                        <p:tgtEl>
                                          <p:spTgt spid="86"/>
                                        </p:tgtEl>
                                      </p:cBhvr>
                                    </p:animEffect>
                                  </p:childTnLst>
                                </p:cTn>
                              </p:par>
                            </p:childTnLst>
                          </p:cTn>
                        </p:par>
                        <p:par>
                          <p:cTn id="46" fill="hold">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dissolve">
                                      <p:cBhvr>
                                        <p:cTn id="4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0" grpId="0"/>
      <p:bldP spid="51" grpId="0"/>
      <p:bldP spid="52" grpId="0"/>
      <p:bldP spid="81" grpId="0"/>
      <p:bldP spid="82" grpId="0"/>
      <p:bldP spid="83" grpId="0"/>
      <p:bldP spid="84" grpId="0"/>
      <p:bldP spid="85" grpId="0"/>
      <p:bldP spid="86" grpId="0"/>
      <p:bldP spid="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p:cNvSpPr>
            <a:spLocks noGrp="1"/>
          </p:cNvSpPr>
          <p:nvPr>
            <p:ph type="title"/>
          </p:nvPr>
        </p:nvSpPr>
        <p:spPr/>
        <p:txBody>
          <a:bodyPr/>
          <a:lstStyle/>
          <a:p>
            <a:r>
              <a:rPr lang="en-US" dirty="0" smtClean="0"/>
              <a:t>Voting Weight</a:t>
            </a:r>
            <a:endParaRPr lang="en-US" dirty="0"/>
          </a:p>
        </p:txBody>
      </p:sp>
      <p:grpSp>
        <p:nvGrpSpPr>
          <p:cNvPr id="2" name="Group 52"/>
          <p:cNvGrpSpPr/>
          <p:nvPr/>
        </p:nvGrpSpPr>
        <p:grpSpPr>
          <a:xfrm>
            <a:off x="1559525" y="4114800"/>
            <a:ext cx="2547891" cy="1981200"/>
            <a:chOff x="1490709" y="1066800"/>
            <a:chExt cx="2547891" cy="1981200"/>
          </a:xfrm>
        </p:grpSpPr>
        <p:sp>
          <p:nvSpPr>
            <p:cNvPr id="5" name="Oval 4"/>
            <p:cNvSpPr/>
            <p:nvPr/>
          </p:nvSpPr>
          <p:spPr>
            <a:xfrm>
              <a:off x="1490709" y="1066800"/>
              <a:ext cx="2547891" cy="1981200"/>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1524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2057400" y="2209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612254" y="1683798"/>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304800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09891" y="1447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286000" y="181178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776491" y="1982679"/>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a:xfrm>
              <a:off x="2587840" y="2667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a:xfrm>
              <a:off x="3250336" y="1788021"/>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grpSp>
      <p:grpSp>
        <p:nvGrpSpPr>
          <p:cNvPr id="3" name="Group 53"/>
          <p:cNvGrpSpPr/>
          <p:nvPr/>
        </p:nvGrpSpPr>
        <p:grpSpPr>
          <a:xfrm>
            <a:off x="4112595" y="3810000"/>
            <a:ext cx="1921645" cy="1859223"/>
            <a:chOff x="5249477" y="1083785"/>
            <a:chExt cx="1921645" cy="1859223"/>
          </a:xfrm>
          <a:solidFill>
            <a:schemeClr val="accent1">
              <a:lumMod val="20000"/>
              <a:lumOff val="80000"/>
            </a:schemeClr>
          </a:solidFill>
        </p:grpSpPr>
        <p:sp>
          <p:nvSpPr>
            <p:cNvPr id="16" name="Oval 15"/>
            <p:cNvSpPr/>
            <p:nvPr/>
          </p:nvSpPr>
          <p:spPr>
            <a:xfrm>
              <a:off x="5249477" y="1083785"/>
              <a:ext cx="1921645" cy="1859223"/>
            </a:xfrm>
            <a:prstGeom prst="ellipse">
              <a:avLst/>
            </a:prstGeom>
            <a:grpFill/>
            <a:ln>
              <a:solidFill>
                <a:schemeClr val="accent1"/>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5782877" y="2074385"/>
              <a:ext cx="152400" cy="15240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633992" y="1769586"/>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Oval 18"/>
            <p:cNvSpPr/>
            <p:nvPr/>
          </p:nvSpPr>
          <p:spPr>
            <a:xfrm>
              <a:off x="6621077" y="15409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val 19"/>
            <p:cNvSpPr/>
            <p:nvPr/>
          </p:nvSpPr>
          <p:spPr>
            <a:xfrm>
              <a:off x="6087677" y="18457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a:xfrm>
              <a:off x="6011477" y="13885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a:xfrm>
              <a:off x="6163877" y="26077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a:xfrm>
              <a:off x="6471822" y="1998156"/>
              <a:ext cx="423909" cy="42027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grpSp>
      <p:grpSp>
        <p:nvGrpSpPr>
          <p:cNvPr id="4" name="Group 41"/>
          <p:cNvGrpSpPr/>
          <p:nvPr/>
        </p:nvGrpSpPr>
        <p:grpSpPr>
          <a:xfrm>
            <a:off x="1153858" y="1524000"/>
            <a:ext cx="5867400" cy="4648200"/>
            <a:chOff x="1524000" y="1447800"/>
            <a:chExt cx="5867400" cy="4724400"/>
          </a:xfrm>
        </p:grpSpPr>
        <p:cxnSp>
          <p:nvCxnSpPr>
            <p:cNvPr id="43" name="Straight Arrow Connector 42"/>
            <p:cNvCxnSpPr/>
            <p:nvPr/>
          </p:nvCxnSpPr>
          <p:spPr>
            <a:xfrm>
              <a:off x="1524000" y="6158948"/>
              <a:ext cx="5867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flipH="1" flipV="1">
              <a:off x="-837406" y="3809206"/>
              <a:ext cx="4724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 name="TextBox 45"/>
          <p:cNvSpPr txBox="1"/>
          <p:nvPr/>
        </p:nvSpPr>
        <p:spPr>
          <a:xfrm>
            <a:off x="6019800" y="4191000"/>
            <a:ext cx="801933" cy="646331"/>
          </a:xfrm>
          <a:prstGeom prst="rect">
            <a:avLst/>
          </a:prstGeom>
          <a:noFill/>
        </p:spPr>
        <p:txBody>
          <a:bodyPr wrap="square" rtlCol="0">
            <a:spAutoFit/>
          </a:bodyPr>
          <a:lstStyle/>
          <a:p>
            <a:r>
              <a:rPr lang="en-US" b="1" dirty="0" smtClean="0">
                <a:solidFill>
                  <a:srgbClr val="920000"/>
                </a:solidFill>
              </a:rPr>
              <a:t>P</a:t>
            </a:r>
            <a:r>
              <a:rPr lang="en-US" b="1" baseline="-25000" dirty="0" smtClean="0">
                <a:solidFill>
                  <a:srgbClr val="920000"/>
                </a:solidFill>
              </a:rPr>
              <a:t>3</a:t>
            </a:r>
            <a:r>
              <a:rPr lang="en-US" b="1" dirty="0" smtClean="0">
                <a:solidFill>
                  <a:srgbClr val="920000"/>
                </a:solidFill>
              </a:rPr>
              <a:t>= 5</a:t>
            </a:r>
          </a:p>
          <a:p>
            <a:r>
              <a:rPr lang="en-US" b="1" dirty="0" smtClean="0">
                <a:solidFill>
                  <a:schemeClr val="tx2"/>
                </a:solidFill>
              </a:rPr>
              <a:t>N</a:t>
            </a:r>
            <a:r>
              <a:rPr lang="en-US" b="1" baseline="-25000" dirty="0" smtClean="0">
                <a:solidFill>
                  <a:schemeClr val="tx2"/>
                </a:solidFill>
              </a:rPr>
              <a:t>3</a:t>
            </a:r>
            <a:r>
              <a:rPr lang="en-US" b="1" dirty="0" smtClean="0">
                <a:solidFill>
                  <a:schemeClr val="tx2"/>
                </a:solidFill>
              </a:rPr>
              <a:t>= 1</a:t>
            </a:r>
            <a:endParaRPr lang="en-US" b="1" dirty="0">
              <a:solidFill>
                <a:schemeClr val="tx2"/>
              </a:solidFill>
            </a:endParaRPr>
          </a:p>
        </p:txBody>
      </p:sp>
      <p:grpSp>
        <p:nvGrpSpPr>
          <p:cNvPr id="15" name="Group 48"/>
          <p:cNvGrpSpPr/>
          <p:nvPr/>
        </p:nvGrpSpPr>
        <p:grpSpPr>
          <a:xfrm>
            <a:off x="3125310" y="1756299"/>
            <a:ext cx="2700291" cy="2053701"/>
            <a:chOff x="3506310" y="1756299"/>
            <a:chExt cx="2700291" cy="2053701"/>
          </a:xfrm>
        </p:grpSpPr>
        <p:grpSp>
          <p:nvGrpSpPr>
            <p:cNvPr id="24" name="Group 51"/>
            <p:cNvGrpSpPr/>
            <p:nvPr/>
          </p:nvGrpSpPr>
          <p:grpSpPr>
            <a:xfrm>
              <a:off x="3506310" y="1756299"/>
              <a:ext cx="2700291" cy="2053701"/>
              <a:chOff x="3319509" y="2661911"/>
              <a:chExt cx="2700291" cy="2343705"/>
            </a:xfrm>
          </p:grpSpPr>
          <p:sp>
            <p:nvSpPr>
              <p:cNvPr id="25" name="Oval 24"/>
              <p:cNvSpPr/>
              <p:nvPr/>
            </p:nvSpPr>
            <p:spPr>
              <a:xfrm>
                <a:off x="3319509" y="2661911"/>
                <a:ext cx="2700291" cy="2343705"/>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80399" y="3614252"/>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a:xfrm>
                <a:off x="3470799" y="387513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60029" y="342098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975564" y="437752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661147" y="39610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227838" y="38086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994582" y="399356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680165" y="35770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308999" y="46577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551656" y="31006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246856" y="438572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146982" y="32530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532638" y="3284918"/>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601006" y="435754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856456" y="289578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286283" y="4053487"/>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grpSp>
        <p:sp>
          <p:nvSpPr>
            <p:cNvPr id="48" name="Oval 47"/>
            <p:cNvSpPr/>
            <p:nvPr/>
          </p:nvSpPr>
          <p:spPr>
            <a:xfrm>
              <a:off x="4572000" y="2895600"/>
              <a:ext cx="152400" cy="1335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6576983" y="4191000"/>
            <a:ext cx="1119217" cy="646331"/>
          </a:xfrm>
          <a:prstGeom prst="rect">
            <a:avLst/>
          </a:prstGeom>
          <a:noFill/>
        </p:spPr>
        <p:txBody>
          <a:bodyPr wrap="none" rtlCol="0">
            <a:spAutoFit/>
          </a:bodyPr>
          <a:lstStyle/>
          <a:p>
            <a:r>
              <a:rPr lang="en-US" b="1" dirty="0" smtClean="0">
                <a:solidFill>
                  <a:srgbClr val="920000"/>
                </a:solidFill>
              </a:rPr>
              <a:t>/10 = 0.5</a:t>
            </a:r>
          </a:p>
          <a:p>
            <a:r>
              <a:rPr lang="en-US" b="1" dirty="0" smtClean="0">
                <a:solidFill>
                  <a:schemeClr val="tx2"/>
                </a:solidFill>
              </a:rPr>
              <a:t>/20 = 0.05</a:t>
            </a:r>
            <a:endParaRPr lang="en-US" b="1" dirty="0">
              <a:solidFill>
                <a:schemeClr val="tx2"/>
              </a:solidFill>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6" name="Rectangle 18"/>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Vrinda"/>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Vrinda"/>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07" name="Rectangle 19"/>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1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11" name="Rectangle 23"/>
          <p:cNvSpPr>
            <a:spLocks noChangeArrowheads="1"/>
          </p:cNvSpPr>
          <p:nvPr/>
        </p:nvSpPr>
        <p:spPr bwMode="auto">
          <a:xfrm>
            <a:off x="0" y="714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Vrinda"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Vrinda"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12" name="Rectangle 24"/>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 name="Oval 90"/>
          <p:cNvSpPr/>
          <p:nvPr/>
        </p:nvSpPr>
        <p:spPr>
          <a:xfrm>
            <a:off x="5105400" y="4267200"/>
            <a:ext cx="152400" cy="152400"/>
          </a:xfrm>
          <a:prstGeom prst="ellipse">
            <a:avLst/>
          </a:prstGeom>
          <a:solidFill>
            <a:srgbClr val="FFFF00"/>
          </a:solidFill>
          <a:ln>
            <a:solidFill>
              <a:srgbClr val="00B05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93" name="Straight Arrow Connector 92"/>
          <p:cNvCxnSpPr>
            <a:stCxn id="95" idx="1"/>
          </p:cNvCxnSpPr>
          <p:nvPr/>
        </p:nvCxnSpPr>
        <p:spPr>
          <a:xfrm rot="10800000" flipV="1">
            <a:off x="5257800" y="3142566"/>
            <a:ext cx="1295400" cy="11246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5" name="TextBox 94"/>
          <p:cNvSpPr txBox="1"/>
          <p:nvPr/>
        </p:nvSpPr>
        <p:spPr>
          <a:xfrm>
            <a:off x="6553200" y="2819400"/>
            <a:ext cx="2362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rgbClr val="920000"/>
                </a:solidFill>
              </a:rPr>
              <a:t>w(pos) = P</a:t>
            </a:r>
            <a:r>
              <a:rPr lang="en-US" b="1" baseline="-25000" dirty="0" smtClean="0">
                <a:solidFill>
                  <a:srgbClr val="920000"/>
                </a:solidFill>
              </a:rPr>
              <a:t>3</a:t>
            </a:r>
            <a:r>
              <a:rPr lang="en-US" b="1" dirty="0" smtClean="0">
                <a:solidFill>
                  <a:srgbClr val="920000"/>
                </a:solidFill>
              </a:rPr>
              <a:t>/(P</a:t>
            </a:r>
            <a:r>
              <a:rPr lang="en-US" b="1" baseline="-25000" dirty="0" smtClean="0">
                <a:solidFill>
                  <a:srgbClr val="920000"/>
                </a:solidFill>
              </a:rPr>
              <a:t>3</a:t>
            </a:r>
            <a:r>
              <a:rPr lang="en-US" b="1" dirty="0" smtClean="0">
                <a:solidFill>
                  <a:srgbClr val="920000"/>
                </a:solidFill>
              </a:rPr>
              <a:t>+N</a:t>
            </a:r>
            <a:r>
              <a:rPr lang="en-US" b="1" baseline="-25000" dirty="0" smtClean="0">
                <a:solidFill>
                  <a:srgbClr val="920000"/>
                </a:solidFill>
              </a:rPr>
              <a:t>3</a:t>
            </a:r>
            <a:r>
              <a:rPr lang="en-US" b="1" dirty="0" smtClean="0">
                <a:solidFill>
                  <a:srgbClr val="920000"/>
                </a:solidFill>
              </a:rPr>
              <a:t>)</a:t>
            </a:r>
          </a:p>
          <a:p>
            <a:r>
              <a:rPr lang="en-US" b="1" dirty="0" smtClean="0">
                <a:solidFill>
                  <a:srgbClr val="2F5895"/>
                </a:solidFill>
              </a:rPr>
              <a:t>w(</a:t>
            </a:r>
            <a:r>
              <a:rPr lang="en-US" b="1" dirty="0" err="1" smtClean="0">
                <a:solidFill>
                  <a:srgbClr val="2F5895"/>
                </a:solidFill>
              </a:rPr>
              <a:t>neg</a:t>
            </a:r>
            <a:r>
              <a:rPr lang="en-US" b="1" dirty="0" smtClean="0">
                <a:solidFill>
                  <a:srgbClr val="2F5895"/>
                </a:solidFill>
              </a:rPr>
              <a:t>) = N</a:t>
            </a:r>
            <a:r>
              <a:rPr lang="en-US" b="1" baseline="-25000" dirty="0" smtClean="0">
                <a:solidFill>
                  <a:srgbClr val="2F5895"/>
                </a:solidFill>
              </a:rPr>
              <a:t>3</a:t>
            </a:r>
            <a:r>
              <a:rPr lang="en-US" b="1" dirty="0" smtClean="0">
                <a:solidFill>
                  <a:srgbClr val="2F5895"/>
                </a:solidFill>
              </a:rPr>
              <a:t>/(P</a:t>
            </a:r>
            <a:r>
              <a:rPr lang="en-US" b="1" baseline="-25000" dirty="0" smtClean="0">
                <a:solidFill>
                  <a:srgbClr val="2F5895"/>
                </a:solidFill>
              </a:rPr>
              <a:t>3</a:t>
            </a:r>
            <a:r>
              <a:rPr lang="en-US" b="1" dirty="0" smtClean="0">
                <a:solidFill>
                  <a:srgbClr val="2F5895"/>
                </a:solidFill>
              </a:rPr>
              <a:t>+N</a:t>
            </a:r>
            <a:r>
              <a:rPr lang="en-US" b="1" baseline="-25000" dirty="0" smtClean="0">
                <a:solidFill>
                  <a:srgbClr val="2F5895"/>
                </a:solidFill>
              </a:rPr>
              <a:t>3</a:t>
            </a:r>
            <a:r>
              <a:rPr lang="en-US" b="1" dirty="0" smtClean="0">
                <a:solidFill>
                  <a:srgbClr val="2F5895"/>
                </a:solidFill>
              </a:rPr>
              <a:t>)</a:t>
            </a:r>
            <a:endParaRPr lang="en-US" b="1" dirty="0">
              <a:solidFill>
                <a:schemeClr val="tx2"/>
              </a:solidFill>
            </a:endParaRPr>
          </a:p>
        </p:txBody>
      </p:sp>
      <p:sp>
        <p:nvSpPr>
          <p:cNvPr id="68" name="Rectangle 67"/>
          <p:cNvSpPr/>
          <p:nvPr/>
        </p:nvSpPr>
        <p:spPr>
          <a:xfrm>
            <a:off x="5419387" y="6172200"/>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Gene-1</a:t>
            </a:r>
            <a:endParaRPr lang="en-US" dirty="0"/>
          </a:p>
        </p:txBody>
      </p:sp>
      <p:sp>
        <p:nvSpPr>
          <p:cNvPr id="69" name="Rectangle 68"/>
          <p:cNvSpPr/>
          <p:nvPr/>
        </p:nvSpPr>
        <p:spPr>
          <a:xfrm rot="16200000">
            <a:off x="304801" y="3200399"/>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Gene-2</a:t>
            </a:r>
            <a:endParaRPr lang="en-US" dirty="0"/>
          </a:p>
        </p:txBody>
      </p:sp>
      <p:sp>
        <p:nvSpPr>
          <p:cNvPr id="75" name="Chevron 74"/>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76" name="Chevron 75"/>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77" name="Chevron 76"/>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78" name="Chevron 77"/>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45" name="Slide Number Placeholder 44"/>
          <p:cNvSpPr>
            <a:spLocks noGrp="1"/>
          </p:cNvSpPr>
          <p:nvPr>
            <p:ph type="sldNum" sz="quarter" idx="12"/>
          </p:nvPr>
        </p:nvSpPr>
        <p:spPr/>
        <p:txBody>
          <a:bodyPr/>
          <a:lstStyle/>
          <a:p>
            <a:fld id="{20E95618-1A98-4997-9CA4-1CEFC0FE031F}"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grpSp>
        <p:nvGrpSpPr>
          <p:cNvPr id="10" name="Group 9"/>
          <p:cNvGrpSpPr/>
          <p:nvPr/>
        </p:nvGrpSpPr>
        <p:grpSpPr>
          <a:xfrm>
            <a:off x="1765605" y="2007306"/>
            <a:ext cx="4718218" cy="2351301"/>
            <a:chOff x="1981200" y="952281"/>
            <a:chExt cx="4572000" cy="5937681"/>
          </a:xfrm>
        </p:grpSpPr>
        <p:sp>
          <p:nvSpPr>
            <p:cNvPr id="44" name="Rounded Rectangle 43"/>
            <p:cNvSpPr/>
            <p:nvPr/>
          </p:nvSpPr>
          <p:spPr>
            <a:xfrm>
              <a:off x="1981200" y="37338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0.14</a:t>
              </a:r>
              <a:endParaRPr lang="en-US" dirty="0">
                <a:solidFill>
                  <a:schemeClr val="bg1">
                    <a:lumMod val="65000"/>
                  </a:schemeClr>
                </a:solidFill>
              </a:endParaRPr>
            </a:p>
          </p:txBody>
        </p:sp>
        <p:sp>
          <p:nvSpPr>
            <p:cNvPr id="45" name="Rounded Rectangle 44"/>
            <p:cNvSpPr/>
            <p:nvPr/>
          </p:nvSpPr>
          <p:spPr>
            <a:xfrm>
              <a:off x="1981200" y="42672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0.21</a:t>
              </a:r>
              <a:endParaRPr lang="en-US" dirty="0">
                <a:solidFill>
                  <a:schemeClr val="bg1">
                    <a:lumMod val="65000"/>
                  </a:schemeClr>
                </a:solidFill>
              </a:endParaRPr>
            </a:p>
          </p:txBody>
        </p:sp>
        <p:sp>
          <p:nvSpPr>
            <p:cNvPr id="46" name="Rounded Rectangle 45"/>
            <p:cNvSpPr/>
            <p:nvPr/>
          </p:nvSpPr>
          <p:spPr>
            <a:xfrm>
              <a:off x="1981200" y="32004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0.08</a:t>
              </a:r>
              <a:endParaRPr lang="en-US" dirty="0">
                <a:solidFill>
                  <a:schemeClr val="bg1">
                    <a:lumMod val="65000"/>
                  </a:schemeClr>
                </a:solidFill>
              </a:endParaRPr>
            </a:p>
          </p:txBody>
        </p:sp>
        <p:sp>
          <p:nvSpPr>
            <p:cNvPr id="47" name="Rounded Rectangle 46"/>
            <p:cNvSpPr/>
            <p:nvPr/>
          </p:nvSpPr>
          <p:spPr>
            <a:xfrm>
              <a:off x="1981200" y="26670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0.05</a:t>
              </a:r>
              <a:endParaRPr lang="en-US" dirty="0">
                <a:solidFill>
                  <a:schemeClr val="bg1">
                    <a:lumMod val="65000"/>
                  </a:schemeClr>
                </a:solidFill>
              </a:endParaRPr>
            </a:p>
          </p:txBody>
        </p:sp>
        <p:sp>
          <p:nvSpPr>
            <p:cNvPr id="48" name="Rounded Rectangle 47"/>
            <p:cNvSpPr/>
            <p:nvPr/>
          </p:nvSpPr>
          <p:spPr>
            <a:xfrm>
              <a:off x="1981200" y="4800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0.30</a:t>
              </a:r>
              <a:endParaRPr lang="en-US" dirty="0">
                <a:solidFill>
                  <a:schemeClr val="bg1">
                    <a:lumMod val="65000"/>
                  </a:schemeClr>
                </a:solidFill>
              </a:endParaRPr>
            </a:p>
          </p:txBody>
        </p:sp>
        <p:sp>
          <p:nvSpPr>
            <p:cNvPr id="49" name="TextBox 48"/>
            <p:cNvSpPr txBox="1"/>
            <p:nvPr/>
          </p:nvSpPr>
          <p:spPr>
            <a:xfrm>
              <a:off x="3886200" y="1014971"/>
              <a:ext cx="880922" cy="1476718"/>
            </a:xfrm>
            <a:prstGeom prst="rect">
              <a:avLst/>
            </a:prstGeom>
            <a:noFill/>
          </p:spPr>
          <p:txBody>
            <a:bodyPr wrap="none" rtlCol="0">
              <a:spAutoFit/>
            </a:bodyPr>
            <a:lstStyle/>
            <a:p>
              <a:r>
                <a:rPr lang="en-US" sz="1600" dirty="0" smtClean="0">
                  <a:solidFill>
                    <a:schemeClr val="bg1">
                      <a:lumMod val="65000"/>
                    </a:schemeClr>
                  </a:solidFill>
                </a:rPr>
                <a:t>Vote for</a:t>
              </a:r>
              <a:r>
                <a:rPr lang="en-US" sz="1600" dirty="0">
                  <a:solidFill>
                    <a:schemeClr val="bg1">
                      <a:lumMod val="65000"/>
                    </a:schemeClr>
                  </a:solidFill>
                </a:rPr>
                <a:t/>
              </a:r>
              <a:br>
                <a:rPr lang="en-US" sz="1600" dirty="0">
                  <a:solidFill>
                    <a:schemeClr val="bg1">
                      <a:lumMod val="65000"/>
                    </a:schemeClr>
                  </a:solidFill>
                </a:rPr>
              </a:br>
              <a:r>
                <a:rPr lang="en-US" sz="1600" dirty="0" smtClean="0">
                  <a:solidFill>
                    <a:schemeClr val="bg1">
                      <a:lumMod val="65000"/>
                    </a:schemeClr>
                  </a:solidFill>
                </a:rPr>
                <a:t>Positive</a:t>
              </a:r>
              <a:endParaRPr lang="en-US" sz="1600" dirty="0">
                <a:solidFill>
                  <a:schemeClr val="bg1">
                    <a:lumMod val="65000"/>
                  </a:schemeClr>
                </a:solidFill>
              </a:endParaRPr>
            </a:p>
          </p:txBody>
        </p:sp>
        <p:sp>
          <p:nvSpPr>
            <p:cNvPr id="50" name="TextBox 49"/>
            <p:cNvSpPr txBox="1"/>
            <p:nvPr/>
          </p:nvSpPr>
          <p:spPr>
            <a:xfrm>
              <a:off x="5495756" y="952281"/>
              <a:ext cx="973935" cy="1476718"/>
            </a:xfrm>
            <a:prstGeom prst="rect">
              <a:avLst/>
            </a:prstGeom>
            <a:noFill/>
          </p:spPr>
          <p:txBody>
            <a:bodyPr wrap="none" rtlCol="0">
              <a:spAutoFit/>
            </a:bodyPr>
            <a:lstStyle/>
            <a:p>
              <a:r>
                <a:rPr lang="en-US" sz="1600" dirty="0" smtClean="0">
                  <a:solidFill>
                    <a:schemeClr val="bg1">
                      <a:lumMod val="65000"/>
                    </a:schemeClr>
                  </a:solidFill>
                </a:rPr>
                <a:t>Vote for</a:t>
              </a:r>
              <a:br>
                <a:rPr lang="en-US" sz="1600" dirty="0" smtClean="0">
                  <a:solidFill>
                    <a:schemeClr val="bg1">
                      <a:lumMod val="65000"/>
                    </a:schemeClr>
                  </a:solidFill>
                </a:rPr>
              </a:br>
              <a:r>
                <a:rPr lang="en-US" sz="1600" dirty="0" smtClean="0">
                  <a:solidFill>
                    <a:schemeClr val="bg1">
                      <a:lumMod val="65000"/>
                    </a:schemeClr>
                  </a:solidFill>
                </a:rPr>
                <a:t>Negative</a:t>
              </a:r>
              <a:endParaRPr lang="en-US" sz="1600" dirty="0">
                <a:solidFill>
                  <a:schemeClr val="bg1">
                    <a:lumMod val="65000"/>
                  </a:schemeClr>
                </a:solidFill>
              </a:endParaRPr>
            </a:p>
          </p:txBody>
        </p:sp>
        <p:grpSp>
          <p:nvGrpSpPr>
            <p:cNvPr id="51" name="Group 50"/>
            <p:cNvGrpSpPr/>
            <p:nvPr/>
          </p:nvGrpSpPr>
          <p:grpSpPr>
            <a:xfrm>
              <a:off x="4038600" y="2667000"/>
              <a:ext cx="2322982" cy="932666"/>
              <a:chOff x="4038600" y="2362200"/>
              <a:chExt cx="2322982" cy="932666"/>
            </a:xfrm>
          </p:grpSpPr>
          <p:sp>
            <p:nvSpPr>
              <p:cNvPr id="52" name="TextBox 51"/>
              <p:cNvSpPr txBox="1"/>
              <p:nvPr/>
            </p:nvSpPr>
            <p:spPr>
              <a:xfrm>
                <a:off x="4038600" y="2362200"/>
                <a:ext cx="570382" cy="932666"/>
              </a:xfrm>
              <a:prstGeom prst="rect">
                <a:avLst/>
              </a:prstGeom>
              <a:noFill/>
            </p:spPr>
            <p:txBody>
              <a:bodyPr wrap="none" rtlCol="0">
                <a:spAutoFit/>
              </a:bodyPr>
              <a:lstStyle/>
              <a:p>
                <a:r>
                  <a:rPr lang="en-US" dirty="0" smtClean="0">
                    <a:solidFill>
                      <a:schemeClr val="bg1">
                        <a:lumMod val="65000"/>
                      </a:schemeClr>
                    </a:solidFill>
                  </a:rPr>
                  <a:t>0.90</a:t>
                </a:r>
                <a:endParaRPr lang="en-US" dirty="0">
                  <a:solidFill>
                    <a:schemeClr val="bg1">
                      <a:lumMod val="65000"/>
                    </a:schemeClr>
                  </a:solidFill>
                </a:endParaRPr>
              </a:p>
            </p:txBody>
          </p:sp>
          <p:sp>
            <p:nvSpPr>
              <p:cNvPr id="53" name="TextBox 52"/>
              <p:cNvSpPr txBox="1"/>
              <p:nvPr/>
            </p:nvSpPr>
            <p:spPr>
              <a:xfrm>
                <a:off x="5791200" y="2362200"/>
                <a:ext cx="570382" cy="932666"/>
              </a:xfrm>
              <a:prstGeom prst="rect">
                <a:avLst/>
              </a:prstGeom>
              <a:noFill/>
            </p:spPr>
            <p:txBody>
              <a:bodyPr wrap="none" rtlCol="0">
                <a:spAutoFit/>
              </a:bodyPr>
              <a:lstStyle/>
              <a:p>
                <a:r>
                  <a:rPr lang="en-US" dirty="0" smtClean="0">
                    <a:solidFill>
                      <a:schemeClr val="bg1">
                        <a:lumMod val="65000"/>
                      </a:schemeClr>
                    </a:solidFill>
                  </a:rPr>
                  <a:t>0.10</a:t>
                </a:r>
                <a:endParaRPr lang="en-US" dirty="0">
                  <a:solidFill>
                    <a:schemeClr val="bg1">
                      <a:lumMod val="65000"/>
                    </a:schemeClr>
                  </a:solidFill>
                </a:endParaRPr>
              </a:p>
            </p:txBody>
          </p:sp>
        </p:grpSp>
        <p:grpSp>
          <p:nvGrpSpPr>
            <p:cNvPr id="54" name="Group 53"/>
            <p:cNvGrpSpPr/>
            <p:nvPr/>
          </p:nvGrpSpPr>
          <p:grpSpPr>
            <a:xfrm>
              <a:off x="4038600" y="3212068"/>
              <a:ext cx="2322982" cy="2532866"/>
              <a:chOff x="4038600" y="3212068"/>
              <a:chExt cx="2322982" cy="2532866"/>
            </a:xfrm>
          </p:grpSpPr>
          <p:sp>
            <p:nvSpPr>
              <p:cNvPr id="55" name="TextBox 54"/>
              <p:cNvSpPr txBox="1"/>
              <p:nvPr/>
            </p:nvSpPr>
            <p:spPr>
              <a:xfrm>
                <a:off x="4038600" y="3212068"/>
                <a:ext cx="570382" cy="932665"/>
              </a:xfrm>
              <a:prstGeom prst="rect">
                <a:avLst/>
              </a:prstGeom>
              <a:noFill/>
            </p:spPr>
            <p:txBody>
              <a:bodyPr wrap="none" rtlCol="0">
                <a:spAutoFit/>
              </a:bodyPr>
              <a:lstStyle/>
              <a:p>
                <a:r>
                  <a:rPr lang="en-US" dirty="0" smtClean="0">
                    <a:solidFill>
                      <a:schemeClr val="bg1">
                        <a:lumMod val="65000"/>
                      </a:schemeClr>
                    </a:solidFill>
                  </a:rPr>
                  <a:t>0.85</a:t>
                </a:r>
                <a:endParaRPr lang="en-US" dirty="0">
                  <a:solidFill>
                    <a:schemeClr val="bg1">
                      <a:lumMod val="65000"/>
                    </a:schemeClr>
                  </a:solidFill>
                </a:endParaRPr>
              </a:p>
            </p:txBody>
          </p:sp>
          <p:sp>
            <p:nvSpPr>
              <p:cNvPr id="56" name="TextBox 55"/>
              <p:cNvSpPr txBox="1"/>
              <p:nvPr/>
            </p:nvSpPr>
            <p:spPr>
              <a:xfrm>
                <a:off x="5791200" y="3212068"/>
                <a:ext cx="570382" cy="932665"/>
              </a:xfrm>
              <a:prstGeom prst="rect">
                <a:avLst/>
              </a:prstGeom>
              <a:noFill/>
            </p:spPr>
            <p:txBody>
              <a:bodyPr wrap="none" rtlCol="0">
                <a:spAutoFit/>
              </a:bodyPr>
              <a:lstStyle/>
              <a:p>
                <a:r>
                  <a:rPr lang="en-US" dirty="0" smtClean="0">
                    <a:solidFill>
                      <a:schemeClr val="bg1">
                        <a:lumMod val="65000"/>
                      </a:schemeClr>
                    </a:solidFill>
                  </a:rPr>
                  <a:t>0.15</a:t>
                </a:r>
                <a:endParaRPr lang="en-US" dirty="0">
                  <a:solidFill>
                    <a:schemeClr val="bg1">
                      <a:lumMod val="65000"/>
                    </a:schemeClr>
                  </a:solidFill>
                </a:endParaRPr>
              </a:p>
            </p:txBody>
          </p:sp>
          <p:sp>
            <p:nvSpPr>
              <p:cNvPr id="57" name="TextBox 56"/>
              <p:cNvSpPr txBox="1"/>
              <p:nvPr/>
            </p:nvSpPr>
            <p:spPr>
              <a:xfrm>
                <a:off x="4038600" y="3745469"/>
                <a:ext cx="570382" cy="932665"/>
              </a:xfrm>
              <a:prstGeom prst="rect">
                <a:avLst/>
              </a:prstGeom>
              <a:noFill/>
            </p:spPr>
            <p:txBody>
              <a:bodyPr wrap="none" rtlCol="0">
                <a:spAutoFit/>
              </a:bodyPr>
              <a:lstStyle/>
              <a:p>
                <a:r>
                  <a:rPr lang="en-US" dirty="0" smtClean="0">
                    <a:solidFill>
                      <a:schemeClr val="bg1">
                        <a:lumMod val="65000"/>
                      </a:schemeClr>
                    </a:solidFill>
                  </a:rPr>
                  <a:t>0.93</a:t>
                </a:r>
                <a:endParaRPr lang="en-US" dirty="0">
                  <a:solidFill>
                    <a:schemeClr val="bg1">
                      <a:lumMod val="65000"/>
                    </a:schemeClr>
                  </a:solidFill>
                </a:endParaRPr>
              </a:p>
            </p:txBody>
          </p:sp>
          <p:sp>
            <p:nvSpPr>
              <p:cNvPr id="58" name="TextBox 57"/>
              <p:cNvSpPr txBox="1"/>
              <p:nvPr/>
            </p:nvSpPr>
            <p:spPr>
              <a:xfrm>
                <a:off x="5791200" y="3745469"/>
                <a:ext cx="570382" cy="932665"/>
              </a:xfrm>
              <a:prstGeom prst="rect">
                <a:avLst/>
              </a:prstGeom>
              <a:noFill/>
            </p:spPr>
            <p:txBody>
              <a:bodyPr wrap="none" rtlCol="0">
                <a:spAutoFit/>
              </a:bodyPr>
              <a:lstStyle/>
              <a:p>
                <a:r>
                  <a:rPr lang="en-US" dirty="0" smtClean="0">
                    <a:solidFill>
                      <a:schemeClr val="bg1">
                        <a:lumMod val="65000"/>
                      </a:schemeClr>
                    </a:solidFill>
                  </a:rPr>
                  <a:t>0.07</a:t>
                </a:r>
                <a:endParaRPr lang="en-US" dirty="0">
                  <a:solidFill>
                    <a:schemeClr val="bg1">
                      <a:lumMod val="65000"/>
                    </a:schemeClr>
                  </a:solidFill>
                </a:endParaRPr>
              </a:p>
            </p:txBody>
          </p:sp>
          <p:sp>
            <p:nvSpPr>
              <p:cNvPr id="59" name="TextBox 58"/>
              <p:cNvSpPr txBox="1"/>
              <p:nvPr/>
            </p:nvSpPr>
            <p:spPr>
              <a:xfrm>
                <a:off x="4038600" y="4267201"/>
                <a:ext cx="570382" cy="932665"/>
              </a:xfrm>
              <a:prstGeom prst="rect">
                <a:avLst/>
              </a:prstGeom>
              <a:noFill/>
            </p:spPr>
            <p:txBody>
              <a:bodyPr wrap="none" rtlCol="0">
                <a:spAutoFit/>
              </a:bodyPr>
              <a:lstStyle/>
              <a:p>
                <a:r>
                  <a:rPr lang="en-US" dirty="0" smtClean="0">
                    <a:solidFill>
                      <a:schemeClr val="bg1">
                        <a:lumMod val="65000"/>
                      </a:schemeClr>
                    </a:solidFill>
                  </a:rPr>
                  <a:t>0.30</a:t>
                </a:r>
                <a:endParaRPr lang="en-US" dirty="0">
                  <a:solidFill>
                    <a:schemeClr val="bg1">
                      <a:lumMod val="65000"/>
                    </a:schemeClr>
                  </a:solidFill>
                </a:endParaRPr>
              </a:p>
            </p:txBody>
          </p:sp>
          <p:sp>
            <p:nvSpPr>
              <p:cNvPr id="60" name="TextBox 59"/>
              <p:cNvSpPr txBox="1"/>
              <p:nvPr/>
            </p:nvSpPr>
            <p:spPr>
              <a:xfrm>
                <a:off x="5791200" y="4267201"/>
                <a:ext cx="570382" cy="932665"/>
              </a:xfrm>
              <a:prstGeom prst="rect">
                <a:avLst/>
              </a:prstGeom>
              <a:noFill/>
            </p:spPr>
            <p:txBody>
              <a:bodyPr wrap="none" rtlCol="0">
                <a:spAutoFit/>
              </a:bodyPr>
              <a:lstStyle/>
              <a:p>
                <a:r>
                  <a:rPr lang="en-US" dirty="0" smtClean="0">
                    <a:solidFill>
                      <a:schemeClr val="bg1">
                        <a:lumMod val="65000"/>
                      </a:schemeClr>
                    </a:solidFill>
                  </a:rPr>
                  <a:t>0.70</a:t>
                </a:r>
                <a:endParaRPr lang="en-US" dirty="0">
                  <a:solidFill>
                    <a:schemeClr val="bg1">
                      <a:lumMod val="65000"/>
                    </a:schemeClr>
                  </a:solidFill>
                </a:endParaRPr>
              </a:p>
            </p:txBody>
          </p:sp>
          <p:sp>
            <p:nvSpPr>
              <p:cNvPr id="61" name="TextBox 60"/>
              <p:cNvSpPr txBox="1"/>
              <p:nvPr/>
            </p:nvSpPr>
            <p:spPr>
              <a:xfrm>
                <a:off x="4038600" y="4812269"/>
                <a:ext cx="570382" cy="932665"/>
              </a:xfrm>
              <a:prstGeom prst="rect">
                <a:avLst/>
              </a:prstGeom>
              <a:noFill/>
            </p:spPr>
            <p:txBody>
              <a:bodyPr wrap="none" rtlCol="0">
                <a:spAutoFit/>
              </a:bodyPr>
              <a:lstStyle/>
              <a:p>
                <a:r>
                  <a:rPr lang="en-US" dirty="0" smtClean="0">
                    <a:solidFill>
                      <a:schemeClr val="bg1">
                        <a:lumMod val="65000"/>
                      </a:schemeClr>
                    </a:solidFill>
                  </a:rPr>
                  <a:t>0.75</a:t>
                </a:r>
                <a:endParaRPr lang="en-US" dirty="0">
                  <a:solidFill>
                    <a:schemeClr val="bg1">
                      <a:lumMod val="65000"/>
                    </a:schemeClr>
                  </a:solidFill>
                </a:endParaRPr>
              </a:p>
            </p:txBody>
          </p:sp>
          <p:sp>
            <p:nvSpPr>
              <p:cNvPr id="62" name="TextBox 61"/>
              <p:cNvSpPr txBox="1"/>
              <p:nvPr/>
            </p:nvSpPr>
            <p:spPr>
              <a:xfrm>
                <a:off x="5791200" y="4812269"/>
                <a:ext cx="570382" cy="932665"/>
              </a:xfrm>
              <a:prstGeom prst="rect">
                <a:avLst/>
              </a:prstGeom>
              <a:noFill/>
            </p:spPr>
            <p:txBody>
              <a:bodyPr wrap="none" rtlCol="0">
                <a:spAutoFit/>
              </a:bodyPr>
              <a:lstStyle/>
              <a:p>
                <a:r>
                  <a:rPr lang="en-US" dirty="0" smtClean="0">
                    <a:solidFill>
                      <a:schemeClr val="bg1">
                        <a:lumMod val="65000"/>
                      </a:schemeClr>
                    </a:solidFill>
                  </a:rPr>
                  <a:t>0.25</a:t>
                </a:r>
                <a:endParaRPr lang="en-US" dirty="0">
                  <a:solidFill>
                    <a:schemeClr val="bg1">
                      <a:lumMod val="65000"/>
                    </a:schemeClr>
                  </a:solidFill>
                </a:endParaRPr>
              </a:p>
            </p:txBody>
          </p:sp>
        </p:grpSp>
        <p:grpSp>
          <p:nvGrpSpPr>
            <p:cNvPr id="63" name="Group 62"/>
            <p:cNvGrpSpPr/>
            <p:nvPr/>
          </p:nvGrpSpPr>
          <p:grpSpPr>
            <a:xfrm>
              <a:off x="3297693" y="5257800"/>
              <a:ext cx="3255507" cy="1632162"/>
              <a:chOff x="3297693" y="5562600"/>
              <a:chExt cx="3255507" cy="1632162"/>
            </a:xfrm>
          </p:grpSpPr>
          <p:cxnSp>
            <p:nvCxnSpPr>
              <p:cNvPr id="64" name="Straight Connector 63"/>
              <p:cNvCxnSpPr/>
              <p:nvPr/>
            </p:nvCxnSpPr>
            <p:spPr>
              <a:xfrm>
                <a:off x="3581400" y="5873716"/>
                <a:ext cx="2971800" cy="1588"/>
              </a:xfrm>
              <a:prstGeom prst="line">
                <a:avLst/>
              </a:prstGeom>
              <a:ln>
                <a:solidFill>
                  <a:schemeClr val="bg1">
                    <a:lumMod val="95000"/>
                  </a:schemeClr>
                </a:solidFill>
              </a:ln>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3297693" y="5890825"/>
                <a:ext cx="1311289" cy="932663"/>
              </a:xfrm>
              <a:prstGeom prst="rect">
                <a:avLst/>
              </a:prstGeom>
              <a:noFill/>
            </p:spPr>
            <p:txBody>
              <a:bodyPr wrap="square" rtlCol="0">
                <a:spAutoFit/>
              </a:bodyPr>
              <a:lstStyle/>
              <a:p>
                <a:pPr algn="r"/>
                <a:r>
                  <a:rPr lang="en-US" b="1" dirty="0" smtClean="0">
                    <a:solidFill>
                      <a:schemeClr val="bg1">
                        <a:lumMod val="65000"/>
                      </a:schemeClr>
                    </a:solidFill>
                  </a:rPr>
                  <a:t>(+)     3.73</a:t>
                </a:r>
                <a:endParaRPr lang="en-US" b="1" dirty="0">
                  <a:solidFill>
                    <a:schemeClr val="bg1">
                      <a:lumMod val="65000"/>
                    </a:schemeClr>
                  </a:solidFill>
                </a:endParaRPr>
              </a:p>
            </p:txBody>
          </p:sp>
          <p:sp>
            <p:nvSpPr>
              <p:cNvPr id="66" name="TextBox 65"/>
              <p:cNvSpPr txBox="1"/>
              <p:nvPr/>
            </p:nvSpPr>
            <p:spPr>
              <a:xfrm>
                <a:off x="5812177" y="5890825"/>
                <a:ext cx="570381" cy="932664"/>
              </a:xfrm>
              <a:prstGeom prst="rect">
                <a:avLst/>
              </a:prstGeom>
              <a:noFill/>
            </p:spPr>
            <p:txBody>
              <a:bodyPr wrap="none" rtlCol="0">
                <a:spAutoFit/>
              </a:bodyPr>
              <a:lstStyle/>
              <a:p>
                <a:r>
                  <a:rPr lang="en-US" b="1" dirty="0" smtClean="0">
                    <a:solidFill>
                      <a:schemeClr val="bg1">
                        <a:lumMod val="65000"/>
                      </a:schemeClr>
                    </a:solidFill>
                  </a:rPr>
                  <a:t>1.27</a:t>
                </a:r>
                <a:endParaRPr lang="en-US" b="1" dirty="0">
                  <a:solidFill>
                    <a:schemeClr val="bg1">
                      <a:lumMod val="65000"/>
                    </a:schemeClr>
                  </a:solidFill>
                </a:endParaRPr>
              </a:p>
            </p:txBody>
          </p:sp>
          <p:sp>
            <p:nvSpPr>
              <p:cNvPr id="67" name="TextBox 66"/>
              <p:cNvSpPr txBox="1"/>
              <p:nvPr/>
            </p:nvSpPr>
            <p:spPr>
              <a:xfrm>
                <a:off x="4918502" y="5562600"/>
                <a:ext cx="402622" cy="1632162"/>
              </a:xfrm>
              <a:prstGeom prst="rect">
                <a:avLst/>
              </a:prstGeom>
              <a:noFill/>
            </p:spPr>
            <p:txBody>
              <a:bodyPr wrap="none" rtlCol="0">
                <a:spAutoFit/>
              </a:bodyPr>
              <a:lstStyle/>
              <a:p>
                <a:r>
                  <a:rPr lang="en-US" sz="3600" dirty="0" smtClean="0">
                    <a:solidFill>
                      <a:schemeClr val="bg1">
                        <a:lumMod val="65000"/>
                      </a:schemeClr>
                    </a:solidFill>
                  </a:rPr>
                  <a:t>&gt;</a:t>
                </a:r>
                <a:endParaRPr lang="en-US" sz="1200" dirty="0">
                  <a:solidFill>
                    <a:schemeClr val="bg1">
                      <a:lumMod val="65000"/>
                    </a:schemeClr>
                  </a:solidFill>
                </a:endParaRPr>
              </a:p>
            </p:txBody>
          </p:sp>
        </p:grpSp>
        <p:cxnSp>
          <p:nvCxnSpPr>
            <p:cNvPr id="69" name="Straight Connector 68"/>
            <p:cNvCxnSpPr/>
            <p:nvPr/>
          </p:nvCxnSpPr>
          <p:spPr>
            <a:xfrm>
              <a:off x="3886200" y="2438400"/>
              <a:ext cx="1032302" cy="0"/>
            </a:xfrm>
            <a:prstGeom prst="line">
              <a:avLst/>
            </a:prstGeom>
            <a:ln>
              <a:solidFill>
                <a:schemeClr val="bg1">
                  <a:lumMod val="95000"/>
                </a:schemeClr>
              </a:solidFill>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a:off x="5520898" y="2438400"/>
              <a:ext cx="1032302"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Rectangle 10"/>
              <p:cNvSpPr/>
              <p:nvPr/>
            </p:nvSpPr>
            <p:spPr>
              <a:xfrm>
                <a:off x="685800" y="4724400"/>
                <a:ext cx="7616021" cy="707886"/>
              </a:xfrm>
              <a:prstGeom prst="rect">
                <a:avLst/>
              </a:prstGeom>
              <a:ln w="19050">
                <a:solidFill>
                  <a:schemeClr val="accent2"/>
                </a:solidFill>
              </a:ln>
            </p:spPr>
            <p:txBody>
              <a:bodyPr wrap="square">
                <a:spAutoFit/>
              </a:bodyPr>
              <a:lstStyle/>
              <a:p>
                <a:pPr algn="ctr"/>
                <a14:m>
                  <m:oMath xmlns:m="http://schemas.openxmlformats.org/officeDocument/2006/math">
                    <m:nary>
                      <m:naryPr>
                        <m:chr m:val="∑"/>
                        <m:limLoc m:val="undOvr"/>
                        <m:subHide m:val="on"/>
                        <m:supHide m:val="on"/>
                        <m:ctrlPr>
                          <a:rPr lang="en-US" sz="4000" b="1" i="1" smtClean="0">
                            <a:solidFill>
                              <a:schemeClr val="accent2"/>
                            </a:solidFill>
                            <a:latin typeface="Cambria Math"/>
                          </a:rPr>
                        </m:ctrlPr>
                      </m:naryPr>
                      <m:sub/>
                      <m:sup/>
                      <m:e>
                        <m:r>
                          <a:rPr lang="en-US" sz="4000" b="1" i="1" smtClean="0">
                            <a:solidFill>
                              <a:schemeClr val="accent2"/>
                            </a:solidFill>
                            <a:latin typeface="Cambria Math"/>
                          </a:rPr>
                          <m:t>𝒘</m:t>
                        </m:r>
                        <m:d>
                          <m:dPr>
                            <m:ctrlPr>
                              <a:rPr lang="en-US" sz="4000" b="1" i="1" smtClean="0">
                                <a:solidFill>
                                  <a:schemeClr val="accent2"/>
                                </a:solidFill>
                                <a:latin typeface="Cambria Math"/>
                              </a:rPr>
                            </m:ctrlPr>
                          </m:dPr>
                          <m:e>
                            <m:r>
                              <a:rPr lang="en-US" sz="4000" b="1" i="1" smtClean="0">
                                <a:solidFill>
                                  <a:schemeClr val="accent2"/>
                                </a:solidFill>
                                <a:latin typeface="Cambria Math"/>
                              </a:rPr>
                              <m:t>𝒑𝒐𝒔</m:t>
                            </m:r>
                          </m:e>
                        </m:d>
                      </m:e>
                    </m:nary>
                  </m:oMath>
                </a14:m>
                <a:r>
                  <a:rPr lang="en-US" sz="4000" dirty="0" smtClean="0">
                    <a:solidFill>
                      <a:schemeClr val="accent2"/>
                    </a:solidFill>
                  </a:rPr>
                  <a:t> &gt; </a:t>
                </a:r>
                <a14:m>
                  <m:oMath xmlns:m="http://schemas.openxmlformats.org/officeDocument/2006/math">
                    <m:nary>
                      <m:naryPr>
                        <m:chr m:val="∑"/>
                        <m:limLoc m:val="undOvr"/>
                        <m:subHide m:val="on"/>
                        <m:supHide m:val="on"/>
                        <m:ctrlPr>
                          <a:rPr lang="en-US" sz="4000" b="1" i="1">
                            <a:solidFill>
                              <a:schemeClr val="accent2"/>
                            </a:solidFill>
                            <a:latin typeface="Cambria Math"/>
                          </a:rPr>
                        </m:ctrlPr>
                      </m:naryPr>
                      <m:sub/>
                      <m:sup/>
                      <m:e>
                        <m:r>
                          <a:rPr lang="en-US" sz="4000" b="1" i="1">
                            <a:solidFill>
                              <a:schemeClr val="accent2"/>
                            </a:solidFill>
                            <a:latin typeface="Cambria Math"/>
                          </a:rPr>
                          <m:t>𝒘</m:t>
                        </m:r>
                        <m:d>
                          <m:dPr>
                            <m:ctrlPr>
                              <a:rPr lang="en-US" sz="4000" b="1" i="1">
                                <a:solidFill>
                                  <a:schemeClr val="accent2"/>
                                </a:solidFill>
                                <a:latin typeface="Cambria Math"/>
                              </a:rPr>
                            </m:ctrlPr>
                          </m:dPr>
                          <m:e>
                            <m:r>
                              <a:rPr lang="en-US" sz="4000" b="1" i="1" smtClean="0">
                                <a:solidFill>
                                  <a:schemeClr val="accent2"/>
                                </a:solidFill>
                                <a:latin typeface="Cambria Math"/>
                              </a:rPr>
                              <m:t>𝒏𝒆𝒈</m:t>
                            </m:r>
                          </m:e>
                        </m:d>
                      </m:e>
                    </m:nary>
                    <m:r>
                      <a:rPr lang="en-US" sz="4000" b="1" i="1" smtClean="0">
                        <a:solidFill>
                          <a:schemeClr val="accent2"/>
                        </a:solidFill>
                        <a:latin typeface="Cambria Math"/>
                      </a:rPr>
                      <m:t>⇒</m:t>
                    </m:r>
                    <m:r>
                      <a:rPr lang="en-US" sz="4000" b="1" i="1" smtClean="0">
                        <a:solidFill>
                          <a:schemeClr val="accent2"/>
                        </a:solidFill>
                        <a:latin typeface="Cambria Math"/>
                      </a:rPr>
                      <m:t>𝒑𝒐𝒔</m:t>
                    </m:r>
                    <m:r>
                      <a:rPr lang="en-US" sz="4000" b="1" i="1" smtClean="0">
                        <a:solidFill>
                          <a:schemeClr val="accent2"/>
                        </a:solidFill>
                        <a:latin typeface="Cambria Math"/>
                      </a:rPr>
                      <m:t> </m:t>
                    </m:r>
                  </m:oMath>
                </a14:m>
                <a:endParaRPr lang="en-US" sz="4000" dirty="0">
                  <a:solidFill>
                    <a:schemeClr val="accent2"/>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85800" y="4724400"/>
                <a:ext cx="7616021" cy="707886"/>
              </a:xfrm>
              <a:prstGeom prst="rect">
                <a:avLst/>
              </a:prstGeom>
              <a:blipFill rotWithShape="1">
                <a:blip r:embed="rId3"/>
                <a:stretch>
                  <a:fillRect t="-14286" b="-33613"/>
                </a:stretch>
              </a:blipFill>
              <a:ln w="19050">
                <a:solidFill>
                  <a:schemeClr val="accent2"/>
                </a:solidFill>
              </a:ln>
            </p:spPr>
            <p:txBody>
              <a:bodyPr/>
              <a:lstStyle/>
              <a:p>
                <a:r>
                  <a:rPr lang="en-US">
                    <a:noFill/>
                  </a:rPr>
                  <a:t> </a:t>
                </a:r>
              </a:p>
            </p:txBody>
          </p:sp>
        </mc:Fallback>
      </mc:AlternateContent>
      <p:sp>
        <p:nvSpPr>
          <p:cNvPr id="71" name="Chevron 70"/>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72" name="Chevron 71"/>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73" name="Chevron 72"/>
          <p:cNvSpPr/>
          <p:nvPr/>
        </p:nvSpPr>
        <p:spPr>
          <a:xfrm>
            <a:off x="45447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74" name="Chevron 73"/>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3" name="Slide Number Placeholder 12"/>
          <p:cNvSpPr>
            <a:spLocks noGrp="1"/>
          </p:cNvSpPr>
          <p:nvPr>
            <p:ph type="sldNum" sz="quarter" idx="12"/>
          </p:nvPr>
        </p:nvSpPr>
        <p:spPr/>
        <p:txBody>
          <a:bodyPr/>
          <a:lstStyle/>
          <a:p>
            <a:fld id="{20E95618-1A98-4997-9CA4-1CEFC0FE031F}" type="slidenum">
              <a:rPr lang="en-US" smtClean="0"/>
              <a:pPr/>
              <a:t>25</a:t>
            </a:fld>
            <a:endParaRPr lang="en-US"/>
          </a:p>
        </p:txBody>
      </p:sp>
    </p:spTree>
    <p:extLst>
      <p:ext uri="{BB962C8B-B14F-4D97-AF65-F5344CB8AC3E}">
        <p14:creationId xmlns:p14="http://schemas.microsoft.com/office/powerpoint/2010/main" val="873313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sz="2000" dirty="0" smtClean="0"/>
              <a:t>Leave one out cross validation (LOOCV)</a:t>
            </a:r>
          </a:p>
          <a:p>
            <a:r>
              <a:rPr lang="en-US" sz="2000" dirty="0" smtClean="0"/>
              <a:t>Average accuracy over 7 Cancer Datasets</a:t>
            </a:r>
            <a:endParaRPr lang="en-US" sz="2000" dirty="0"/>
          </a:p>
        </p:txBody>
      </p:sp>
      <p:pic>
        <p:nvPicPr>
          <p:cNvPr id="5" name="Picture 4" descr="comparison-2.png"/>
          <p:cNvPicPr>
            <a:picLocks noChangeAspect="1"/>
          </p:cNvPicPr>
          <p:nvPr/>
        </p:nvPicPr>
        <p:blipFill>
          <a:blip r:embed="rId3"/>
          <a:stretch>
            <a:fillRect/>
          </a:stretch>
        </p:blipFill>
        <p:spPr>
          <a:xfrm>
            <a:off x="630513" y="2357894"/>
            <a:ext cx="7522887" cy="4120724"/>
          </a:xfrm>
          <a:prstGeom prst="rect">
            <a:avLst/>
          </a:prstGeom>
        </p:spPr>
      </p:pic>
      <p:sp>
        <p:nvSpPr>
          <p:cNvPr id="11" name="Chevron 10"/>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2" name="Chevron 11"/>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3" name="Chevron 12"/>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4" name="Chevron 13"/>
          <p:cNvSpPr/>
          <p:nvPr/>
        </p:nvSpPr>
        <p:spPr>
          <a:xfrm>
            <a:off x="62973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5" name="Slide Number Placeholder 14"/>
          <p:cNvSpPr>
            <a:spLocks noGrp="1"/>
          </p:cNvSpPr>
          <p:nvPr>
            <p:ph type="sldNum" sz="quarter" idx="12"/>
          </p:nvPr>
        </p:nvSpPr>
        <p:spPr/>
        <p:txBody>
          <a:bodyPr/>
          <a:lstStyle/>
          <a:p>
            <a:fld id="{20E95618-1A98-4997-9CA4-1CEFC0FE031F}"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vs. </a:t>
            </a:r>
            <a:r>
              <a:rPr lang="en-US" i="1" dirty="0" smtClean="0"/>
              <a:t>k</a:t>
            </a:r>
            <a:endParaRPr lang="en-US" i="1" dirty="0"/>
          </a:p>
        </p:txBody>
      </p:sp>
      <p:pic>
        <p:nvPicPr>
          <p:cNvPr id="4" name="Content Placeholder 3" descr="accuracy-vs-k.png"/>
          <p:cNvPicPr>
            <a:picLocks noGrp="1" noChangeAspect="1"/>
          </p:cNvPicPr>
          <p:nvPr>
            <p:ph idx="1"/>
          </p:nvPr>
        </p:nvPicPr>
        <p:blipFill>
          <a:blip r:embed="rId3"/>
          <a:stretch>
            <a:fillRect/>
          </a:stretch>
        </p:blipFill>
        <p:spPr>
          <a:xfrm>
            <a:off x="0" y="2462976"/>
            <a:ext cx="9138190" cy="2947224"/>
          </a:xfrm>
        </p:spPr>
      </p:pic>
      <p:sp>
        <p:nvSpPr>
          <p:cNvPr id="5" name="Chevron 4"/>
          <p:cNvSpPr/>
          <p:nvPr/>
        </p:nvSpPr>
        <p:spPr>
          <a:xfrm>
            <a:off x="3124200" y="5503333"/>
            <a:ext cx="2286000" cy="821267"/>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Better Accuracy</a:t>
            </a:r>
            <a:endParaRPr lang="en-US" sz="2200" b="1" dirty="0">
              <a:solidFill>
                <a:schemeClr val="bg1"/>
              </a:solidFill>
            </a:endParaRPr>
          </a:p>
        </p:txBody>
      </p:sp>
      <p:sp>
        <p:nvSpPr>
          <p:cNvPr id="6" name="Pentagon 5"/>
          <p:cNvSpPr/>
          <p:nvPr/>
        </p:nvSpPr>
        <p:spPr>
          <a:xfrm>
            <a:off x="1219200" y="5520266"/>
            <a:ext cx="2133600" cy="801478"/>
          </a:xfrm>
          <a:prstGeom prst="homePlat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More </a:t>
            </a:r>
            <a:r>
              <a:rPr lang="en-US" sz="2200" b="1" i="1" dirty="0" smtClean="0"/>
              <a:t>k</a:t>
            </a:r>
            <a:endParaRPr lang="en-US" sz="2200" b="1" i="1" dirty="0"/>
          </a:p>
        </p:txBody>
      </p:sp>
      <p:sp>
        <p:nvSpPr>
          <p:cNvPr id="3" name="Rounded Rectangle 2"/>
          <p:cNvSpPr/>
          <p:nvPr/>
        </p:nvSpPr>
        <p:spPr>
          <a:xfrm>
            <a:off x="5562600" y="5503333"/>
            <a:ext cx="2438400" cy="8184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Consistent</a:t>
            </a:r>
            <a:br>
              <a:rPr lang="en-US" sz="2400" b="1" dirty="0" smtClean="0">
                <a:solidFill>
                  <a:schemeClr val="bg1"/>
                </a:solidFill>
              </a:rPr>
            </a:br>
            <a:r>
              <a:rPr lang="en-US" sz="2400" b="1" dirty="0" smtClean="0">
                <a:solidFill>
                  <a:schemeClr val="bg1"/>
                </a:solidFill>
              </a:rPr>
              <a:t>Ranking</a:t>
            </a:r>
            <a:endParaRPr lang="en-US" sz="2400" dirty="0"/>
          </a:p>
        </p:txBody>
      </p:sp>
      <p:sp>
        <p:nvSpPr>
          <p:cNvPr id="18" name="Chevron 17"/>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9" name="Chevron 18"/>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20" name="Chevron 19"/>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21" name="Chevron 20"/>
          <p:cNvSpPr/>
          <p:nvPr/>
        </p:nvSpPr>
        <p:spPr>
          <a:xfrm>
            <a:off x="62973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22" name="Slide Number Placeholder 21"/>
          <p:cNvSpPr>
            <a:spLocks noGrp="1"/>
          </p:cNvSpPr>
          <p:nvPr>
            <p:ph type="sldNum" sz="quarter" idx="12"/>
          </p:nvPr>
        </p:nvSpPr>
        <p:spPr/>
        <p:txBody>
          <a:bodyPr/>
          <a:lstStyle/>
          <a:p>
            <a:fld id="{20E95618-1A98-4997-9CA4-1CEFC0FE031F}"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sz="4000" b="1" dirty="0" smtClean="0"/>
              <a:t>Leukemia </a:t>
            </a:r>
            <a:br>
              <a:rPr lang="en-US" sz="4000" b="1" dirty="0" smtClean="0"/>
            </a:br>
            <a:r>
              <a:rPr lang="en-US" sz="4000" dirty="0" smtClean="0"/>
              <a:t>B cell receptor signaling pathway </a:t>
            </a:r>
            <a:endParaRPr lang="en-US" sz="4000" dirty="0"/>
          </a:p>
        </p:txBody>
      </p:sp>
      <p:pic>
        <p:nvPicPr>
          <p:cNvPr id="6" name="Content Placeholder 5" descr="Leukemia 1 - B cell receptor signaling pathway (hsa04662).png"/>
          <p:cNvPicPr>
            <a:picLocks noGrp="1" noChangeAspect="1"/>
          </p:cNvPicPr>
          <p:nvPr>
            <p:ph idx="1"/>
          </p:nvPr>
        </p:nvPicPr>
        <p:blipFill>
          <a:blip r:embed="rId3"/>
          <a:stretch>
            <a:fillRect/>
          </a:stretch>
        </p:blipFill>
        <p:spPr>
          <a:xfrm>
            <a:off x="1066800" y="1899392"/>
            <a:ext cx="7082563" cy="3968008"/>
          </a:xfrm>
        </p:spPr>
      </p:pic>
      <p:sp>
        <p:nvSpPr>
          <p:cNvPr id="10" name="Chevron 9"/>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1" name="Chevron 10"/>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2" name="Chevron 11"/>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3" name="Chevron 12"/>
          <p:cNvSpPr/>
          <p:nvPr/>
        </p:nvSpPr>
        <p:spPr>
          <a:xfrm>
            <a:off x="62973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4" name="Slide Number Placeholder 13"/>
          <p:cNvSpPr>
            <a:spLocks noGrp="1"/>
          </p:cNvSpPr>
          <p:nvPr>
            <p:ph type="sldNum" sz="quarter" idx="12"/>
          </p:nvPr>
        </p:nvSpPr>
        <p:spPr/>
        <p:txBody>
          <a:bodyPr/>
          <a:lstStyle/>
          <a:p>
            <a:fld id="{20E95618-1A98-4997-9CA4-1CEFC0FE031F}"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981200"/>
          </a:xfrm>
        </p:spPr>
        <p:txBody>
          <a:bodyPr/>
          <a:lstStyle/>
          <a:p>
            <a:r>
              <a:rPr lang="en-US" sz="4000" b="1" dirty="0" smtClean="0"/>
              <a:t>Prostate Cancer</a:t>
            </a:r>
            <a:r>
              <a:rPr lang="en-US" dirty="0" smtClean="0"/>
              <a:t/>
            </a:r>
            <a:br>
              <a:rPr lang="en-US" dirty="0" smtClean="0"/>
            </a:br>
            <a:r>
              <a:rPr lang="en-US" sz="3200" dirty="0" smtClean="0"/>
              <a:t>Metabolism of </a:t>
            </a:r>
            <a:r>
              <a:rPr lang="en-US" sz="3200" dirty="0" err="1" smtClean="0"/>
              <a:t>xenobiotics</a:t>
            </a:r>
            <a:r>
              <a:rPr lang="en-US" sz="3200" dirty="0" smtClean="0"/>
              <a:t> by </a:t>
            </a:r>
            <a:r>
              <a:rPr lang="en-US" sz="3200" dirty="0" err="1" smtClean="0"/>
              <a:t>cytochrome</a:t>
            </a:r>
            <a:r>
              <a:rPr lang="en-US" sz="3200" dirty="0" smtClean="0"/>
              <a:t> P450</a:t>
            </a:r>
            <a:endParaRPr lang="en-US" sz="6000" dirty="0"/>
          </a:p>
        </p:txBody>
      </p:sp>
      <p:pic>
        <p:nvPicPr>
          <p:cNvPr id="4" name="Content Placeholder 3" descr="Prostate - Metabolism of xenobiotics by cytochrome P450 (hsa00980) - Copy.png"/>
          <p:cNvPicPr>
            <a:picLocks noGrp="1" noChangeAspect="1"/>
          </p:cNvPicPr>
          <p:nvPr>
            <p:ph idx="1"/>
          </p:nvPr>
        </p:nvPicPr>
        <p:blipFill>
          <a:blip r:embed="rId3"/>
          <a:stretch>
            <a:fillRect/>
          </a:stretch>
        </p:blipFill>
        <p:spPr>
          <a:xfrm>
            <a:off x="762000" y="2514600"/>
            <a:ext cx="7546595" cy="2590800"/>
          </a:xfrm>
        </p:spPr>
      </p:pic>
      <p:sp>
        <p:nvSpPr>
          <p:cNvPr id="10" name="Chevron 9"/>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1" name="Chevron 10"/>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12" name="Chevron 11"/>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13" name="Chevron 12"/>
          <p:cNvSpPr/>
          <p:nvPr/>
        </p:nvSpPr>
        <p:spPr>
          <a:xfrm>
            <a:off x="62973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4" name="Slide Number Placeholder 13"/>
          <p:cNvSpPr>
            <a:spLocks noGrp="1"/>
          </p:cNvSpPr>
          <p:nvPr>
            <p:ph type="sldNum" sz="quarter" idx="12"/>
          </p:nvPr>
        </p:nvSpPr>
        <p:spPr/>
        <p:txBody>
          <a:bodyPr/>
          <a:lstStyle/>
          <a:p>
            <a:fld id="{20E95618-1A98-4997-9CA4-1CEFC0FE031F}"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o many cooks spoil the broth.jpg"/>
          <p:cNvPicPr>
            <a:picLocks noChangeAspect="1"/>
          </p:cNvPicPr>
          <p:nvPr/>
        </p:nvPicPr>
        <p:blipFill>
          <a:blip r:embed="rId3"/>
          <a:stretch>
            <a:fillRect/>
          </a:stretch>
        </p:blipFill>
        <p:spPr>
          <a:xfrm>
            <a:off x="0" y="0"/>
            <a:ext cx="9144000" cy="6858000"/>
          </a:xfrm>
          <a:prstGeom prst="rect">
            <a:avLst/>
          </a:prstGeom>
        </p:spPr>
      </p:pic>
      <p:sp>
        <p:nvSpPr>
          <p:cNvPr id="6" name="Rectangle 5"/>
          <p:cNvSpPr/>
          <p:nvPr/>
        </p:nvSpPr>
        <p:spPr>
          <a:xfrm>
            <a:off x="0" y="2590800"/>
            <a:ext cx="91440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 many cooks </a:t>
            </a:r>
          </a:p>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spoil the broth.</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Slide Number Placeholder 4"/>
          <p:cNvSpPr>
            <a:spLocks noGrp="1"/>
          </p:cNvSpPr>
          <p:nvPr>
            <p:ph type="sldNum" sz="quarter" idx="12"/>
          </p:nvPr>
        </p:nvSpPr>
        <p:spPr/>
        <p:txBody>
          <a:bodyPr/>
          <a:lstStyle/>
          <a:p>
            <a:fld id="{20E95618-1A98-4997-9CA4-1CEFC0FE031F}" type="slidenum">
              <a:rPr lang="en-US" smtClean="0"/>
              <a:pPr/>
              <a:t>3</a:t>
            </a:fld>
            <a:endParaRPr lang="en-US"/>
          </a:p>
        </p:txBody>
      </p:sp>
    </p:spTree>
    <p:extLst>
      <p:ext uri="{BB962C8B-B14F-4D97-AF65-F5344CB8AC3E}">
        <p14:creationId xmlns:p14="http://schemas.microsoft.com/office/powerpoint/2010/main" val="9484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Support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68440"/>
            <a:ext cx="4181739" cy="3414737"/>
          </a:xfrm>
          <a:prstGeom prst="rect">
            <a:avLst/>
          </a:prstGeom>
          <a:ln w="3175">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362200"/>
            <a:ext cx="6002079" cy="3124200"/>
          </a:xfrm>
          <a:prstGeom prst="rect">
            <a:avLst/>
          </a:prstGeom>
          <a:ln w="3175">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0312" y="3185770"/>
            <a:ext cx="5240688" cy="3443630"/>
          </a:xfrm>
          <a:prstGeom prst="rect">
            <a:avLst/>
          </a:prstGeom>
          <a:ln w="3175">
            <a:solidFill>
              <a:schemeClr val="tx1"/>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7730" y="3856472"/>
            <a:ext cx="5018179" cy="3001527"/>
          </a:xfrm>
          <a:prstGeom prst="rect">
            <a:avLst/>
          </a:prstGeom>
          <a:ln w="3175">
            <a:solidFill>
              <a:schemeClr val="tx1"/>
            </a:solidFill>
          </a:ln>
        </p:spPr>
      </p:pic>
      <p:sp>
        <p:nvSpPr>
          <p:cNvPr id="18" name="Chevron 17"/>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19" name="Chevron 18"/>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20" name="Chevron 19"/>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21" name="Chevron 20"/>
          <p:cNvSpPr/>
          <p:nvPr/>
        </p:nvSpPr>
        <p:spPr>
          <a:xfrm>
            <a:off x="62973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20E95618-1A98-4997-9CA4-1CEFC0FE031F}" type="slidenum">
              <a:rPr lang="en-US" smtClean="0"/>
              <a:pPr/>
              <a:t>30</a:t>
            </a:fld>
            <a:endParaRPr lang="en-US"/>
          </a:p>
        </p:txBody>
      </p:sp>
    </p:spTree>
    <p:extLst>
      <p:ext uri="{BB962C8B-B14F-4D97-AF65-F5344CB8AC3E}">
        <p14:creationId xmlns:p14="http://schemas.microsoft.com/office/powerpoint/2010/main" val="1030081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4572000"/>
            <a:ext cx="4495800" cy="1143000"/>
          </a:xfrm>
        </p:spPr>
        <p:txBody>
          <a:bodyPr/>
          <a:lstStyle/>
          <a:p>
            <a:pPr algn="r"/>
            <a:r>
              <a:rPr lang="en-US" dirty="0" smtClean="0"/>
              <a:t>Thank You …  </a:t>
            </a:r>
            <a:endParaRPr lang="en-US" dirty="0"/>
          </a:p>
        </p:txBody>
      </p:sp>
      <p:sp>
        <p:nvSpPr>
          <p:cNvPr id="4" name="Title 1"/>
          <p:cNvSpPr txBox="1">
            <a:spLocks/>
          </p:cNvSpPr>
          <p:nvPr/>
        </p:nvSpPr>
        <p:spPr>
          <a:xfrm>
            <a:off x="0" y="0"/>
            <a:ext cx="9144000" cy="14478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ts val="58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tx2"/>
                </a:solidFill>
                <a:effectLst>
                  <a:outerShdw blurRad="63500" dist="38100" dir="5400000" algn="t" rotWithShape="0">
                    <a:prstClr val="black">
                      <a:alpha val="25000"/>
                    </a:prstClr>
                  </a:outerShdw>
                </a:effectLst>
                <a:uLnTx/>
                <a:uFillTx/>
                <a:latin typeface="+mn-lt"/>
                <a:ea typeface="+mj-ea"/>
                <a:cs typeface="+mj-cs"/>
              </a:rPr>
              <a:t>Q&amp;A</a:t>
            </a:r>
            <a:endParaRPr kumimoji="0" lang="en-US" sz="54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endParaRPr>
          </a:p>
        </p:txBody>
      </p:sp>
      <p:cxnSp>
        <p:nvCxnSpPr>
          <p:cNvPr id="7" name="Straight Connector 6"/>
          <p:cNvCxnSpPr/>
          <p:nvPr/>
        </p:nvCxnSpPr>
        <p:spPr>
          <a:xfrm>
            <a:off x="533400" y="1449388"/>
            <a:ext cx="792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0E95618-1A98-4997-9CA4-1CEFC0FE031F}"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Extra Slides</a:t>
            </a:r>
            <a:endParaRPr lang="en-US" dirty="0"/>
          </a:p>
        </p:txBody>
      </p:sp>
      <p:sp>
        <p:nvSpPr>
          <p:cNvPr id="5" name="Text Placeholder 4"/>
          <p:cNvSpPr>
            <a:spLocks noGrp="1"/>
          </p:cNvSpPr>
          <p:nvPr>
            <p:ph type="body" idx="1"/>
          </p:nvPr>
        </p:nvSpPr>
        <p:spPr/>
        <p:txBody>
          <a:bodyPr/>
          <a:lstStyle/>
          <a:p>
            <a:endParaRPr lang="en-US" dirty="0"/>
          </a:p>
        </p:txBody>
      </p:sp>
      <p:sp>
        <p:nvSpPr>
          <p:cNvPr id="7" name="Slide Number Placeholder 6"/>
          <p:cNvSpPr>
            <a:spLocks noGrp="1"/>
          </p:cNvSpPr>
          <p:nvPr>
            <p:ph type="sldNum" sz="quarter" idx="12"/>
          </p:nvPr>
        </p:nvSpPr>
        <p:spPr/>
        <p:txBody>
          <a:bodyPr/>
          <a:lstStyle/>
          <a:p>
            <a:fld id="{20E95618-1A98-4997-9CA4-1CEFC0FE031F}" type="slidenum">
              <a:rPr lang="en-US" smtClean="0"/>
              <a:pPr/>
              <a:t>32</a:t>
            </a:fld>
            <a:endParaRPr lang="en-US"/>
          </a:p>
        </p:txBody>
      </p:sp>
    </p:spTree>
    <p:extLst>
      <p:ext uri="{BB962C8B-B14F-4D97-AF65-F5344CB8AC3E}">
        <p14:creationId xmlns:p14="http://schemas.microsoft.com/office/powerpoint/2010/main" val="950014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Generation</a:t>
            </a:r>
            <a:endParaRPr lang="en-US" dirty="0"/>
          </a:p>
        </p:txBody>
      </p:sp>
      <p:sp>
        <p:nvSpPr>
          <p:cNvPr id="3" name="Content Placeholder 2"/>
          <p:cNvSpPr>
            <a:spLocks noGrp="1"/>
          </p:cNvSpPr>
          <p:nvPr>
            <p:ph idx="1"/>
          </p:nvPr>
        </p:nvSpPr>
        <p:spPr/>
        <p:txBody>
          <a:bodyPr/>
          <a:lstStyle/>
          <a:p>
            <a:r>
              <a:rPr lang="en-US" dirty="0" smtClean="0"/>
              <a:t>Find out connected components (CCs).</a:t>
            </a:r>
          </a:p>
          <a:p>
            <a:r>
              <a:rPr lang="en-US" dirty="0" smtClean="0"/>
              <a:t>Take all CCs having more at least </a:t>
            </a:r>
            <a:r>
              <a:rPr lang="en-US" b="1" dirty="0" smtClean="0"/>
              <a:t>min no. of genes</a:t>
            </a:r>
            <a:r>
              <a:rPr lang="en-US" dirty="0" smtClean="0"/>
              <a:t> at most </a:t>
            </a:r>
            <a:r>
              <a:rPr lang="en-US" b="1" dirty="0" smtClean="0"/>
              <a:t>expected no. of genes</a:t>
            </a:r>
          </a:p>
          <a:p>
            <a:r>
              <a:rPr lang="en-US" dirty="0" smtClean="0"/>
              <a:t>If CC has more than expected no. of genes</a:t>
            </a:r>
          </a:p>
          <a:p>
            <a:pPr lvl="1"/>
            <a:endParaRPr lang="en-US" sz="1050" dirty="0" smtClean="0"/>
          </a:p>
          <a:p>
            <a:pPr lvl="1"/>
            <a:r>
              <a:rPr lang="en-US" dirty="0" smtClean="0"/>
              <a:t>Divide </a:t>
            </a:r>
            <a:r>
              <a:rPr lang="en-US" i="1" dirty="0" smtClean="0"/>
              <a:t>CC</a:t>
            </a:r>
            <a:r>
              <a:rPr lang="en-US" dirty="0" smtClean="0"/>
              <a:t> into                                          clusters </a:t>
            </a:r>
            <a:br>
              <a:rPr lang="en-US" dirty="0" smtClean="0"/>
            </a:br>
            <a:endParaRPr lang="en-US" dirty="0" smtClean="0"/>
          </a:p>
          <a:p>
            <a:pPr lvl="1"/>
            <a:r>
              <a:rPr lang="en-US" dirty="0" smtClean="0"/>
              <a:t>If cluster has at least min no. of genes, take it.</a:t>
            </a:r>
          </a:p>
          <a:p>
            <a:pPr lvl="1"/>
            <a:endParaRPr lang="en-US" dirty="0" smtClean="0"/>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71775" y="3352800"/>
            <a:ext cx="2105025" cy="533400"/>
          </a:xfrm>
          <a:prstGeom prst="rect">
            <a:avLst/>
          </a:prstGeom>
          <a:noFill/>
        </p:spPr>
      </p:pic>
      <p:sp>
        <p:nvSpPr>
          <p:cNvPr id="5" name="Slide Number Placeholder 4"/>
          <p:cNvSpPr>
            <a:spLocks noGrp="1"/>
          </p:cNvSpPr>
          <p:nvPr>
            <p:ph type="sldNum" sz="quarter" idx="12"/>
          </p:nvPr>
        </p:nvSpPr>
        <p:spPr/>
        <p:txBody>
          <a:bodyPr/>
          <a:lstStyle/>
          <a:p>
            <a:fld id="{20E95618-1A98-4997-9CA4-1CEFC0FE031F}" type="slidenum">
              <a:rPr lang="en-US" smtClean="0"/>
              <a:pPr/>
              <a:t>33</a:t>
            </a:fld>
            <a:endParaRPr lang="en-US"/>
          </a:p>
        </p:txBody>
      </p:sp>
    </p:spTree>
    <p:extLst>
      <p:ext uri="{BB962C8B-B14F-4D97-AF65-F5344CB8AC3E}">
        <p14:creationId xmlns:p14="http://schemas.microsoft.com/office/powerpoint/2010/main" val="3706717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p:cNvSpPr>
            <a:spLocks noGrp="1"/>
          </p:cNvSpPr>
          <p:nvPr>
            <p:ph type="title"/>
          </p:nvPr>
        </p:nvSpPr>
        <p:spPr/>
        <p:txBody>
          <a:bodyPr/>
          <a:lstStyle/>
          <a:p>
            <a:r>
              <a:rPr lang="en-US" dirty="0" smtClean="0"/>
              <a:t>Binary Voting</a:t>
            </a:r>
            <a:endParaRPr lang="en-US" dirty="0"/>
          </a:p>
        </p:txBody>
      </p:sp>
      <p:grpSp>
        <p:nvGrpSpPr>
          <p:cNvPr id="2" name="Group 52"/>
          <p:cNvGrpSpPr/>
          <p:nvPr/>
        </p:nvGrpSpPr>
        <p:grpSpPr>
          <a:xfrm>
            <a:off x="1559525" y="4114800"/>
            <a:ext cx="2547891" cy="1981200"/>
            <a:chOff x="1490709" y="1066800"/>
            <a:chExt cx="2547891" cy="1981200"/>
          </a:xfrm>
        </p:grpSpPr>
        <p:sp>
          <p:nvSpPr>
            <p:cNvPr id="5" name="Oval 4"/>
            <p:cNvSpPr/>
            <p:nvPr/>
          </p:nvSpPr>
          <p:spPr>
            <a:xfrm>
              <a:off x="1490709" y="1066800"/>
              <a:ext cx="2547891" cy="1981200"/>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1524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2057400" y="2209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612254" y="1683798"/>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304800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09891" y="1447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286000" y="181178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776491" y="1982679"/>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a:xfrm>
              <a:off x="2587840" y="2667000"/>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a:xfrm>
              <a:off x="3250336" y="1788021"/>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a:t>
              </a:r>
              <a:endParaRPr lang="en-US" b="1" dirty="0"/>
            </a:p>
          </p:txBody>
        </p:sp>
      </p:grpSp>
      <p:grpSp>
        <p:nvGrpSpPr>
          <p:cNvPr id="3" name="Group 53"/>
          <p:cNvGrpSpPr/>
          <p:nvPr/>
        </p:nvGrpSpPr>
        <p:grpSpPr>
          <a:xfrm>
            <a:off x="4112595" y="3810000"/>
            <a:ext cx="1921645" cy="1859223"/>
            <a:chOff x="5249477" y="1083785"/>
            <a:chExt cx="1921645" cy="1859223"/>
          </a:xfrm>
          <a:solidFill>
            <a:schemeClr val="accent1">
              <a:lumMod val="20000"/>
              <a:lumOff val="80000"/>
            </a:schemeClr>
          </a:solidFill>
        </p:grpSpPr>
        <p:sp>
          <p:nvSpPr>
            <p:cNvPr id="16" name="Oval 15"/>
            <p:cNvSpPr/>
            <p:nvPr/>
          </p:nvSpPr>
          <p:spPr>
            <a:xfrm>
              <a:off x="5249477" y="1083785"/>
              <a:ext cx="1921645" cy="1859223"/>
            </a:xfrm>
            <a:prstGeom prst="ellipse">
              <a:avLst/>
            </a:prstGeom>
            <a:grpFill/>
            <a:ln>
              <a:solidFill>
                <a:schemeClr val="accent1"/>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5782877" y="2074385"/>
              <a:ext cx="152400" cy="15240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633992" y="1769586"/>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Oval 18"/>
            <p:cNvSpPr/>
            <p:nvPr/>
          </p:nvSpPr>
          <p:spPr>
            <a:xfrm>
              <a:off x="6621077" y="15409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val 19"/>
            <p:cNvSpPr/>
            <p:nvPr/>
          </p:nvSpPr>
          <p:spPr>
            <a:xfrm>
              <a:off x="6087677" y="18457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a:xfrm>
              <a:off x="6011477" y="13885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a:xfrm>
              <a:off x="6163877" y="2607785"/>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a:xfrm>
              <a:off x="6471822" y="1998156"/>
              <a:ext cx="423909" cy="42027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
              </a:r>
              <a:endParaRPr lang="en-US" b="1" dirty="0"/>
            </a:p>
          </p:txBody>
        </p:sp>
      </p:grpSp>
      <p:grpSp>
        <p:nvGrpSpPr>
          <p:cNvPr id="4" name="Group 41"/>
          <p:cNvGrpSpPr/>
          <p:nvPr/>
        </p:nvGrpSpPr>
        <p:grpSpPr>
          <a:xfrm>
            <a:off x="1153858" y="1524000"/>
            <a:ext cx="5867400" cy="4648200"/>
            <a:chOff x="1524000" y="1447800"/>
            <a:chExt cx="5867400" cy="4724400"/>
          </a:xfrm>
        </p:grpSpPr>
        <p:cxnSp>
          <p:nvCxnSpPr>
            <p:cNvPr id="43" name="Straight Arrow Connector 42"/>
            <p:cNvCxnSpPr/>
            <p:nvPr/>
          </p:nvCxnSpPr>
          <p:spPr>
            <a:xfrm>
              <a:off x="1524000" y="6158948"/>
              <a:ext cx="5867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flipH="1" flipV="1">
              <a:off x="-837406" y="3809206"/>
              <a:ext cx="4724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48"/>
          <p:cNvGrpSpPr/>
          <p:nvPr/>
        </p:nvGrpSpPr>
        <p:grpSpPr>
          <a:xfrm>
            <a:off x="3125310" y="1756299"/>
            <a:ext cx="2700291" cy="2053701"/>
            <a:chOff x="3506310" y="1756299"/>
            <a:chExt cx="2700291" cy="2053701"/>
          </a:xfrm>
        </p:grpSpPr>
        <p:grpSp>
          <p:nvGrpSpPr>
            <p:cNvPr id="24" name="Group 51"/>
            <p:cNvGrpSpPr/>
            <p:nvPr/>
          </p:nvGrpSpPr>
          <p:grpSpPr>
            <a:xfrm>
              <a:off x="3506310" y="1756299"/>
              <a:ext cx="2700291" cy="2053701"/>
              <a:chOff x="3319509" y="2661911"/>
              <a:chExt cx="2700291" cy="2343705"/>
            </a:xfrm>
          </p:grpSpPr>
          <p:sp>
            <p:nvSpPr>
              <p:cNvPr id="25" name="Oval 24"/>
              <p:cNvSpPr/>
              <p:nvPr/>
            </p:nvSpPr>
            <p:spPr>
              <a:xfrm>
                <a:off x="3319509" y="2661911"/>
                <a:ext cx="2700291" cy="2343705"/>
              </a:xfrm>
              <a:prstGeom prst="ellipse">
                <a:avLst/>
              </a:prstGeom>
              <a:solidFill>
                <a:srgbClr val="4F81BD">
                  <a:alpha val="25098"/>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80399" y="3614252"/>
                <a:ext cx="152400" cy="152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a:xfrm>
                <a:off x="3470799" y="387513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60029" y="342098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975564" y="437752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661147" y="39610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227838" y="38086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994582" y="399356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680165" y="35770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308999" y="46577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551656" y="31006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246856" y="438572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146982" y="325301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532638" y="3284918"/>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601006" y="435754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856456" y="289578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286283" y="4053487"/>
                <a:ext cx="423909" cy="42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t>
                </a:r>
                <a:endParaRPr lang="en-US" b="1" dirty="0"/>
              </a:p>
            </p:txBody>
          </p:sp>
        </p:grpSp>
        <p:sp>
          <p:nvSpPr>
            <p:cNvPr id="48" name="Oval 47"/>
            <p:cNvSpPr/>
            <p:nvPr/>
          </p:nvSpPr>
          <p:spPr>
            <a:xfrm>
              <a:off x="4572000" y="2895600"/>
              <a:ext cx="152400" cy="1335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6" name="Rectangle 18"/>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Vrinda"/>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Vrinda"/>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07" name="Rectangle 19"/>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1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11" name="Rectangle 23"/>
          <p:cNvSpPr>
            <a:spLocks noChangeArrowheads="1"/>
          </p:cNvSpPr>
          <p:nvPr/>
        </p:nvSpPr>
        <p:spPr bwMode="auto">
          <a:xfrm>
            <a:off x="0" y="714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Vrinda"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Vrinda"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12" name="Rectangle 24"/>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 name="Oval 90"/>
          <p:cNvSpPr/>
          <p:nvPr/>
        </p:nvSpPr>
        <p:spPr>
          <a:xfrm>
            <a:off x="5105400" y="4267200"/>
            <a:ext cx="152400" cy="152400"/>
          </a:xfrm>
          <a:prstGeom prst="ellipse">
            <a:avLst/>
          </a:prstGeom>
          <a:solidFill>
            <a:srgbClr val="FFFF00"/>
          </a:solidFill>
          <a:ln>
            <a:solidFill>
              <a:srgbClr val="00B05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93" name="Straight Arrow Connector 92"/>
          <p:cNvCxnSpPr>
            <a:stCxn id="42" idx="1"/>
            <a:endCxn id="91" idx="6"/>
          </p:cNvCxnSpPr>
          <p:nvPr/>
        </p:nvCxnSpPr>
        <p:spPr>
          <a:xfrm flipH="1">
            <a:off x="5257800" y="3966197"/>
            <a:ext cx="381000" cy="3772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8" name="Rectangle 67"/>
          <p:cNvSpPr/>
          <p:nvPr/>
        </p:nvSpPr>
        <p:spPr>
          <a:xfrm>
            <a:off x="5419387" y="6172200"/>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Gene-1</a:t>
            </a:r>
            <a:endParaRPr lang="en-US" dirty="0"/>
          </a:p>
        </p:txBody>
      </p:sp>
      <p:sp>
        <p:nvSpPr>
          <p:cNvPr id="69" name="Rectangle 68"/>
          <p:cNvSpPr/>
          <p:nvPr/>
        </p:nvSpPr>
        <p:spPr>
          <a:xfrm rot="16200000">
            <a:off x="304801" y="3200399"/>
            <a:ext cx="1371600" cy="304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Gene-2</a:t>
            </a:r>
            <a:endParaRPr lang="en-US" dirty="0"/>
          </a:p>
        </p:txBody>
      </p:sp>
      <p:sp>
        <p:nvSpPr>
          <p:cNvPr id="45" name="Slide Number Placeholder 44"/>
          <p:cNvSpPr>
            <a:spLocks noGrp="1"/>
          </p:cNvSpPr>
          <p:nvPr>
            <p:ph type="sldNum" sz="quarter" idx="12"/>
          </p:nvPr>
        </p:nvSpPr>
        <p:spPr/>
        <p:txBody>
          <a:bodyPr/>
          <a:lstStyle/>
          <a:p>
            <a:fld id="{20E95618-1A98-4997-9CA4-1CEFC0FE031F}" type="slidenum">
              <a:rPr lang="en-US" smtClean="0"/>
              <a:pPr/>
              <a:t>34</a:t>
            </a:fld>
            <a:endParaRPr lang="en-US"/>
          </a:p>
        </p:txBody>
      </p:sp>
      <mc:AlternateContent xmlns:mc="http://schemas.openxmlformats.org/markup-compatibility/2006" xmlns:a14="http://schemas.microsoft.com/office/drawing/2010/main">
        <mc:Choice Requires="a14">
          <p:sp>
            <p:nvSpPr>
              <p:cNvPr id="42" name="TextBox 41"/>
              <p:cNvSpPr txBox="1"/>
              <p:nvPr/>
            </p:nvSpPr>
            <p:spPr>
              <a:xfrm>
                <a:off x="5638800" y="3477890"/>
                <a:ext cx="3466270" cy="976614"/>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d>
                        <m:dPr>
                          <m:ctrlPr>
                            <a:rPr lang="en-US" b="1" i="1" smtClean="0">
                              <a:latin typeface="Cambria Math"/>
                            </a:rPr>
                          </m:ctrlPr>
                        </m:dPr>
                        <m:e>
                          <m:r>
                            <a:rPr lang="en-US" b="1" i="1" smtClean="0">
                              <a:latin typeface="Cambria Math"/>
                            </a:rPr>
                            <m:t>𝒑𝒐𝒔</m:t>
                          </m:r>
                        </m:e>
                      </m:d>
                      <m:r>
                        <a:rPr lang="en-US" b="1" i="1" smtClean="0">
                          <a:latin typeface="Cambria Math"/>
                        </a:rPr>
                        <m:t>=</m:t>
                      </m:r>
                      <m:d>
                        <m:dPr>
                          <m:begChr m:val="{"/>
                          <m:endChr m:val=""/>
                          <m:ctrlPr>
                            <a:rPr lang="en-US" b="1" i="1" smtClean="0">
                              <a:latin typeface="Cambria Math"/>
                            </a:rPr>
                          </m:ctrlPr>
                        </m:dPr>
                        <m:e>
                          <m:eqArr>
                            <m:eqArrPr>
                              <m:ctrlPr>
                                <a:rPr lang="en-US" b="1" i="1" smtClean="0">
                                  <a:latin typeface="Cambria Math"/>
                                </a:rPr>
                              </m:ctrlPr>
                            </m:eqArrPr>
                            <m:e>
                              <m:r>
                                <a:rPr lang="en-US" b="1" i="1">
                                  <a:latin typeface="Cambria Math"/>
                                </a:rPr>
                                <m:t>𝟏</m:t>
                              </m:r>
                              <m:r>
                                <a:rPr lang="en-US" b="1" i="1">
                                  <a:latin typeface="Cambria Math"/>
                                </a:rPr>
                                <m:t>, </m:t>
                              </m:r>
                              <m:r>
                                <a:rPr lang="en-US" b="1" i="1">
                                  <a:latin typeface="Cambria Math"/>
                                </a:rPr>
                                <m:t>𝒊𝒇</m:t>
                              </m:r>
                              <m:r>
                                <a:rPr lang="en-US" b="1" i="1">
                                  <a:latin typeface="Cambria Math"/>
                                </a:rPr>
                                <m:t> </m:t>
                              </m:r>
                              <m:sSub>
                                <m:sSubPr>
                                  <m:ctrlPr>
                                    <a:rPr lang="en-US" b="1" i="1">
                                      <a:latin typeface="Cambria Math"/>
                                    </a:rPr>
                                  </m:ctrlPr>
                                </m:sSubPr>
                                <m:e>
                                  <m:r>
                                    <a:rPr lang="en-US" b="1" i="1">
                                      <a:latin typeface="Cambria Math"/>
                                    </a:rPr>
                                    <m:t>𝑷</m:t>
                                  </m:r>
                                </m:e>
                                <m:sub>
                                  <m:r>
                                    <a:rPr lang="en-US" b="1" i="1">
                                      <a:latin typeface="Cambria Math"/>
                                    </a:rPr>
                                    <m:t>𝟑</m:t>
                                  </m:r>
                                </m:sub>
                              </m:sSub>
                              <m:r>
                                <a:rPr lang="en-US" b="1" i="1">
                                  <a:latin typeface="Cambria Math"/>
                                </a:rPr>
                                <m:t>&gt;</m:t>
                              </m:r>
                              <m:sSub>
                                <m:sSubPr>
                                  <m:ctrlPr>
                                    <a:rPr lang="en-US" b="1" i="1">
                                      <a:latin typeface="Cambria Math"/>
                                    </a:rPr>
                                  </m:ctrlPr>
                                </m:sSubPr>
                                <m:e>
                                  <m:r>
                                    <a:rPr lang="en-US" b="1" i="1">
                                      <a:latin typeface="Cambria Math"/>
                                    </a:rPr>
                                    <m:t>𝑵</m:t>
                                  </m:r>
                                </m:e>
                                <m:sub>
                                  <m:r>
                                    <a:rPr lang="en-US" b="1" i="1">
                                      <a:latin typeface="Cambria Math"/>
                                    </a:rPr>
                                    <m:t>𝟑</m:t>
                                  </m:r>
                                </m:sub>
                              </m:sSub>
                            </m:e>
                            <m:e>
                              <m:r>
                                <a:rPr lang="en-US" b="1" i="1">
                                  <a:latin typeface="Cambria Math"/>
                                </a:rPr>
                                <m:t>𝟎</m:t>
                              </m:r>
                              <m:r>
                                <a:rPr lang="en-US" b="1" i="1">
                                  <a:latin typeface="Cambria Math"/>
                                </a:rPr>
                                <m:t>, </m:t>
                              </m:r>
                              <m:r>
                                <a:rPr lang="en-US" b="1" i="1">
                                  <a:latin typeface="Cambria Math"/>
                                </a:rPr>
                                <m:t>𝒊𝒇</m:t>
                              </m:r>
                              <m:r>
                                <a:rPr lang="en-US" b="1" i="1">
                                  <a:latin typeface="Cambria Math"/>
                                </a:rPr>
                                <m:t> </m:t>
                              </m:r>
                              <m:sSub>
                                <m:sSubPr>
                                  <m:ctrlPr>
                                    <a:rPr lang="en-US" b="1" i="1">
                                      <a:latin typeface="Cambria Math"/>
                                    </a:rPr>
                                  </m:ctrlPr>
                                </m:sSubPr>
                                <m:e>
                                  <m:r>
                                    <a:rPr lang="en-US" b="1" i="1">
                                      <a:latin typeface="Cambria Math"/>
                                    </a:rPr>
                                    <m:t>𝑷</m:t>
                                  </m:r>
                                </m:e>
                                <m:sub>
                                  <m:r>
                                    <a:rPr lang="en-US" b="1" i="1">
                                      <a:latin typeface="Cambria Math"/>
                                    </a:rPr>
                                    <m:t>𝟑</m:t>
                                  </m:r>
                                </m:sub>
                              </m:sSub>
                              <m:r>
                                <a:rPr lang="en-US" b="1" i="1">
                                  <a:latin typeface="Cambria Math"/>
                                </a:rPr>
                                <m:t>&lt;</m:t>
                              </m:r>
                              <m:sSub>
                                <m:sSubPr>
                                  <m:ctrlPr>
                                    <a:rPr lang="en-US" b="1" i="1">
                                      <a:latin typeface="Cambria Math"/>
                                    </a:rPr>
                                  </m:ctrlPr>
                                </m:sSubPr>
                                <m:e>
                                  <m:r>
                                    <a:rPr lang="en-US" b="1" i="1">
                                      <a:latin typeface="Cambria Math"/>
                                    </a:rPr>
                                    <m:t>𝑵</m:t>
                                  </m:r>
                                </m:e>
                                <m:sub>
                                  <m:r>
                                    <a:rPr lang="en-US" b="1" i="1">
                                      <a:latin typeface="Cambria Math"/>
                                    </a:rPr>
                                    <m:t>𝟑</m:t>
                                  </m:r>
                                </m:sub>
                              </m:sSub>
                            </m:e>
                            <m:e>
                              <m:r>
                                <a:rPr lang="en-US" b="1" i="1" smtClean="0">
                                  <a:latin typeface="Cambria Math"/>
                                </a:rPr>
                                <m:t>𝒇𝒓𝒐𝒎</m:t>
                              </m:r>
                              <m:r>
                                <a:rPr lang="en-US" b="1" i="1" smtClean="0">
                                  <a:latin typeface="Cambria Math"/>
                                </a:rPr>
                                <m:t> </m:t>
                              </m:r>
                              <m:r>
                                <a:rPr lang="en-US" b="1" i="1" smtClean="0">
                                  <a:latin typeface="Cambria Math"/>
                                </a:rPr>
                                <m:t>𝒏𝒆𝒙𝒕</m:t>
                              </m:r>
                              <m:r>
                                <a:rPr lang="en-US" b="1" i="1" smtClean="0">
                                  <a:latin typeface="Cambria Math"/>
                                </a:rPr>
                                <m:t> </m:t>
                              </m:r>
                              <m:r>
                                <a:rPr lang="en-US" b="1" i="1" smtClean="0">
                                  <a:latin typeface="Cambria Math"/>
                                </a:rPr>
                                <m:t>𝒄𝒍𝒖𝒔𝒕𝒆𝒓</m:t>
                              </m:r>
                            </m:e>
                          </m:eqArr>
                        </m:e>
                      </m:d>
                    </m:oMath>
                  </m:oMathPara>
                </a14:m>
                <a:endParaRPr lang="en-US"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5638800" y="3477890"/>
                <a:ext cx="3466270" cy="976614"/>
              </a:xfrm>
              <a:prstGeom prst="rect">
                <a:avLst/>
              </a:prstGeom>
              <a:blipFill rotWithShape="1">
                <a:blip r:embed="rId3"/>
                <a:stretch>
                  <a:fillRect/>
                </a:stretch>
              </a:blipFill>
              <a:ln/>
            </p:spPr>
            <p:txBody>
              <a:bodyPr/>
              <a:lstStyle/>
              <a:p>
                <a:r>
                  <a:rPr lang="en-US">
                    <a:noFill/>
                  </a:rPr>
                  <a:t> </a:t>
                </a:r>
              </a:p>
            </p:txBody>
          </p:sp>
        </mc:Fallback>
      </mc:AlternateContent>
      <p:grpSp>
        <p:nvGrpSpPr>
          <p:cNvPr id="56" name="Group 55"/>
          <p:cNvGrpSpPr/>
          <p:nvPr/>
        </p:nvGrpSpPr>
        <p:grpSpPr>
          <a:xfrm>
            <a:off x="5235482" y="1766586"/>
            <a:ext cx="3640988" cy="2522932"/>
            <a:chOff x="5235482" y="1766586"/>
            <a:chExt cx="3640988" cy="2522932"/>
          </a:xfrm>
        </p:grpSpPr>
        <p:cxnSp>
          <p:nvCxnSpPr>
            <p:cNvPr id="74" name="Straight Arrow Connector 73"/>
            <p:cNvCxnSpPr>
              <a:endCxn id="91" idx="7"/>
            </p:cNvCxnSpPr>
            <p:nvPr/>
          </p:nvCxnSpPr>
          <p:spPr>
            <a:xfrm flipH="1">
              <a:off x="5235482" y="2488215"/>
              <a:ext cx="590119" cy="18013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0" name="TextBox 79"/>
                <p:cNvSpPr txBox="1"/>
                <p:nvPr/>
              </p:nvSpPr>
              <p:spPr>
                <a:xfrm>
                  <a:off x="5410200" y="1766586"/>
                  <a:ext cx="3466270" cy="976614"/>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d>
                          <m:dPr>
                            <m:ctrlPr>
                              <a:rPr lang="en-US" b="1" i="1" smtClean="0">
                                <a:latin typeface="Cambria Math"/>
                              </a:rPr>
                            </m:ctrlPr>
                          </m:dPr>
                          <m:e>
                            <m:r>
                              <a:rPr lang="en-US" b="1" i="1" smtClean="0">
                                <a:latin typeface="Cambria Math"/>
                              </a:rPr>
                              <m:t>𝒑𝒐𝒔</m:t>
                            </m:r>
                          </m:e>
                        </m:d>
                        <m:r>
                          <a:rPr lang="en-US" b="1" i="1" smtClean="0">
                            <a:latin typeface="Cambria Math"/>
                          </a:rPr>
                          <m:t>=</m:t>
                        </m:r>
                        <m:d>
                          <m:dPr>
                            <m:begChr m:val="{"/>
                            <m:endChr m:val=""/>
                            <m:ctrlPr>
                              <a:rPr lang="en-US" b="1" i="1" smtClean="0">
                                <a:latin typeface="Cambria Math"/>
                              </a:rPr>
                            </m:ctrlPr>
                          </m:dPr>
                          <m:e>
                            <m:eqArr>
                              <m:eqArrPr>
                                <m:ctrlPr>
                                  <a:rPr lang="en-US" b="1" i="1" smtClean="0">
                                    <a:latin typeface="Cambria Math"/>
                                  </a:rPr>
                                </m:ctrlPr>
                              </m:eqArrPr>
                              <m:e>
                                <m:r>
                                  <a:rPr lang="en-US" b="1" i="1">
                                    <a:latin typeface="Cambria Math"/>
                                  </a:rPr>
                                  <m:t>𝟏</m:t>
                                </m:r>
                                <m:r>
                                  <a:rPr lang="en-US" b="1" i="1">
                                    <a:latin typeface="Cambria Math"/>
                                  </a:rPr>
                                  <m:t>, </m:t>
                                </m:r>
                                <m:r>
                                  <a:rPr lang="en-US" b="1" i="1">
                                    <a:latin typeface="Cambria Math"/>
                                  </a:rPr>
                                  <m:t>𝒊𝒇</m:t>
                                </m:r>
                                <m:r>
                                  <a:rPr lang="en-US" b="1" i="1">
                                    <a:latin typeface="Cambria Math"/>
                                  </a:rPr>
                                  <m:t> </m:t>
                                </m:r>
                                <m:sSub>
                                  <m:sSubPr>
                                    <m:ctrlPr>
                                      <a:rPr lang="en-US" b="1" i="1" smtClean="0">
                                        <a:latin typeface="Cambria Math"/>
                                      </a:rPr>
                                    </m:ctrlPr>
                                  </m:sSubPr>
                                  <m:e>
                                    <m:r>
                                      <a:rPr lang="en-US" b="1" i="1">
                                        <a:latin typeface="Cambria Math"/>
                                      </a:rPr>
                                      <m:t>𝑷</m:t>
                                    </m:r>
                                  </m:e>
                                  <m:sub>
                                    <m:r>
                                      <a:rPr lang="en-US" b="1" i="1" smtClean="0">
                                        <a:latin typeface="Cambria Math"/>
                                      </a:rPr>
                                      <m:t>𝟐</m:t>
                                    </m:r>
                                  </m:sub>
                                </m:sSub>
                                <m:r>
                                  <a:rPr lang="en-US" b="1" i="1">
                                    <a:latin typeface="Cambria Math"/>
                                  </a:rPr>
                                  <m:t>&gt;</m:t>
                                </m:r>
                                <m:sSub>
                                  <m:sSubPr>
                                    <m:ctrlPr>
                                      <a:rPr lang="en-US" b="1" i="1">
                                        <a:latin typeface="Cambria Math"/>
                                      </a:rPr>
                                    </m:ctrlPr>
                                  </m:sSubPr>
                                  <m:e>
                                    <m:r>
                                      <a:rPr lang="en-US" b="1" i="1">
                                        <a:latin typeface="Cambria Math"/>
                                      </a:rPr>
                                      <m:t>𝑵</m:t>
                                    </m:r>
                                  </m:e>
                                  <m:sub>
                                    <m:r>
                                      <a:rPr lang="en-US" b="1" i="1" smtClean="0">
                                        <a:latin typeface="Cambria Math"/>
                                      </a:rPr>
                                      <m:t>𝟐</m:t>
                                    </m:r>
                                  </m:sub>
                                </m:sSub>
                              </m:e>
                              <m:e>
                                <m:r>
                                  <a:rPr lang="en-US" b="1" i="1">
                                    <a:latin typeface="Cambria Math"/>
                                  </a:rPr>
                                  <m:t>𝟎</m:t>
                                </m:r>
                                <m:r>
                                  <a:rPr lang="en-US" b="1" i="1">
                                    <a:latin typeface="Cambria Math"/>
                                  </a:rPr>
                                  <m:t>, </m:t>
                                </m:r>
                                <m:r>
                                  <a:rPr lang="en-US" b="1" i="1">
                                    <a:latin typeface="Cambria Math"/>
                                  </a:rPr>
                                  <m:t>𝒊𝒇</m:t>
                                </m:r>
                                <m:r>
                                  <a:rPr lang="en-US" b="1" i="1">
                                    <a:latin typeface="Cambria Math"/>
                                  </a:rPr>
                                  <m:t> </m:t>
                                </m:r>
                                <m:sSub>
                                  <m:sSubPr>
                                    <m:ctrlPr>
                                      <a:rPr lang="en-US" b="1" i="1" smtClean="0">
                                        <a:latin typeface="Cambria Math"/>
                                      </a:rPr>
                                    </m:ctrlPr>
                                  </m:sSubPr>
                                  <m:e>
                                    <m:r>
                                      <a:rPr lang="en-US" b="1" i="1">
                                        <a:latin typeface="Cambria Math"/>
                                      </a:rPr>
                                      <m:t>𝑷</m:t>
                                    </m:r>
                                  </m:e>
                                  <m:sub>
                                    <m:r>
                                      <a:rPr lang="en-US" b="1" i="1" smtClean="0">
                                        <a:latin typeface="Cambria Math"/>
                                      </a:rPr>
                                      <m:t>𝟐</m:t>
                                    </m:r>
                                  </m:sub>
                                </m:sSub>
                                <m:r>
                                  <a:rPr lang="en-US" b="1" i="1">
                                    <a:latin typeface="Cambria Math"/>
                                  </a:rPr>
                                  <m:t>&lt;</m:t>
                                </m:r>
                                <m:sSub>
                                  <m:sSubPr>
                                    <m:ctrlPr>
                                      <a:rPr lang="en-US" b="1" i="1">
                                        <a:latin typeface="Cambria Math"/>
                                      </a:rPr>
                                    </m:ctrlPr>
                                  </m:sSubPr>
                                  <m:e>
                                    <m:r>
                                      <a:rPr lang="en-US" b="1" i="1">
                                        <a:latin typeface="Cambria Math"/>
                                      </a:rPr>
                                      <m:t>𝑵</m:t>
                                    </m:r>
                                  </m:e>
                                  <m:sub>
                                    <m:r>
                                      <a:rPr lang="en-US" b="1" i="1" smtClean="0">
                                        <a:latin typeface="Cambria Math"/>
                                      </a:rPr>
                                      <m:t>𝟐</m:t>
                                    </m:r>
                                  </m:sub>
                                </m:sSub>
                              </m:e>
                              <m:e>
                                <m:r>
                                  <a:rPr lang="en-US" b="1" i="1" smtClean="0">
                                    <a:latin typeface="Cambria Math"/>
                                  </a:rPr>
                                  <m:t>𝒇𝒓𝒐𝒎</m:t>
                                </m:r>
                                <m:r>
                                  <a:rPr lang="en-US" b="1" i="1" smtClean="0">
                                    <a:latin typeface="Cambria Math"/>
                                  </a:rPr>
                                  <m:t> </m:t>
                                </m:r>
                                <m:r>
                                  <a:rPr lang="en-US" b="1" i="1" smtClean="0">
                                    <a:latin typeface="Cambria Math"/>
                                  </a:rPr>
                                  <m:t>𝒏𝒆𝒙𝒕</m:t>
                                </m:r>
                                <m:r>
                                  <a:rPr lang="en-US" b="1" i="1" smtClean="0">
                                    <a:latin typeface="Cambria Math"/>
                                  </a:rPr>
                                  <m:t> </m:t>
                                </m:r>
                                <m:r>
                                  <a:rPr lang="en-US" b="1" i="1" smtClean="0">
                                    <a:latin typeface="Cambria Math"/>
                                  </a:rPr>
                                  <m:t>𝒄𝒍𝒖𝒔𝒕𝒆𝒓</m:t>
                                </m:r>
                              </m:e>
                            </m:eqArr>
                          </m:e>
                        </m:d>
                      </m:oMath>
                    </m:oMathPara>
                  </a14:m>
                  <a:endParaRPr lang="en-US" b="1" dirty="0"/>
                </a:p>
              </p:txBody>
            </p:sp>
          </mc:Choice>
          <mc:Fallback xmlns="">
            <p:sp>
              <p:nvSpPr>
                <p:cNvPr id="80" name="TextBox 79"/>
                <p:cNvSpPr txBox="1">
                  <a:spLocks noRot="1" noChangeAspect="1" noMove="1" noResize="1" noEditPoints="1" noAdjustHandles="1" noChangeArrowheads="1" noChangeShapeType="1" noTextEdit="1"/>
                </p:cNvSpPr>
                <p:nvPr/>
              </p:nvSpPr>
              <p:spPr>
                <a:xfrm>
                  <a:off x="5410200" y="1766586"/>
                  <a:ext cx="3466270" cy="976614"/>
                </a:xfrm>
                <a:prstGeom prst="rect">
                  <a:avLst/>
                </a:prstGeom>
                <a:blipFill rotWithShape="1">
                  <a:blip r:embed="rId4"/>
                  <a:stretch>
                    <a:fillRect/>
                  </a:stretch>
                </a:blipFill>
                <a:ln/>
              </p:spPr>
              <p:txBody>
                <a:bodyPr/>
                <a:lstStyle/>
                <a:p>
                  <a:r>
                    <a:rPr lang="en-US">
                      <a:noFill/>
                    </a:rPr>
                    <a:t> </a:t>
                  </a:r>
                </a:p>
              </p:txBody>
            </p:sp>
          </mc:Fallback>
        </mc:AlternateContent>
      </p:grpSp>
      <p:grpSp>
        <p:nvGrpSpPr>
          <p:cNvPr id="57" name="Group 56"/>
          <p:cNvGrpSpPr/>
          <p:nvPr/>
        </p:nvGrpSpPr>
        <p:grpSpPr>
          <a:xfrm>
            <a:off x="70482" y="3967732"/>
            <a:ext cx="5060319" cy="604461"/>
            <a:chOff x="70482" y="3967732"/>
            <a:chExt cx="5060319" cy="604461"/>
          </a:xfrm>
        </p:grpSpPr>
        <mc:AlternateContent xmlns:mc="http://schemas.openxmlformats.org/markup-compatibility/2006" xmlns:a14="http://schemas.microsoft.com/office/drawing/2010/main">
          <mc:Choice Requires="a14">
            <p:sp>
              <p:nvSpPr>
                <p:cNvPr id="81" name="TextBox 80"/>
                <p:cNvSpPr txBox="1"/>
                <p:nvPr/>
              </p:nvSpPr>
              <p:spPr>
                <a:xfrm>
                  <a:off x="70482" y="3967732"/>
                  <a:ext cx="2849178" cy="604461"/>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d>
                          <m:dPr>
                            <m:ctrlPr>
                              <a:rPr lang="en-US" b="1" i="1" smtClean="0">
                                <a:latin typeface="Cambria Math"/>
                              </a:rPr>
                            </m:ctrlPr>
                          </m:dPr>
                          <m:e>
                            <m:r>
                              <a:rPr lang="en-US" b="1" i="1" smtClean="0">
                                <a:latin typeface="Cambria Math"/>
                              </a:rPr>
                              <m:t>𝒑𝒐𝒔</m:t>
                            </m:r>
                          </m:e>
                        </m:d>
                        <m:r>
                          <a:rPr lang="en-US" b="1" i="1" smtClean="0">
                            <a:latin typeface="Cambria Math"/>
                          </a:rPr>
                          <m:t>= </m:t>
                        </m:r>
                        <m:d>
                          <m:dPr>
                            <m:begChr m:val="{"/>
                            <m:endChr m:val=""/>
                            <m:ctrlPr>
                              <a:rPr lang="en-US" b="1" i="1" smtClean="0">
                                <a:latin typeface="Cambria Math"/>
                              </a:rPr>
                            </m:ctrlPr>
                          </m:dPr>
                          <m:e>
                            <m:eqArr>
                              <m:eqArrPr>
                                <m:ctrlPr>
                                  <a:rPr lang="en-US" b="1" i="1" smtClean="0">
                                    <a:latin typeface="Cambria Math"/>
                                  </a:rPr>
                                </m:ctrlPr>
                              </m:eqArrPr>
                              <m:e>
                                <m:r>
                                  <a:rPr lang="en-US" b="1" i="1">
                                    <a:latin typeface="Cambria Math"/>
                                  </a:rPr>
                                  <m:t>𝟏</m:t>
                                </m:r>
                                <m:r>
                                  <a:rPr lang="en-US" b="1" i="1">
                                    <a:latin typeface="Cambria Math"/>
                                  </a:rPr>
                                  <m:t>, </m:t>
                                </m:r>
                                <m:r>
                                  <a:rPr lang="en-US" b="1" i="1">
                                    <a:latin typeface="Cambria Math"/>
                                  </a:rPr>
                                  <m:t>𝒊𝒇</m:t>
                                </m:r>
                                <m:r>
                                  <a:rPr lang="en-US" b="1" i="1">
                                    <a:latin typeface="Cambria Math"/>
                                  </a:rPr>
                                  <m:t> </m:t>
                                </m:r>
                                <m:sSub>
                                  <m:sSubPr>
                                    <m:ctrlPr>
                                      <a:rPr lang="en-US" b="1" i="1">
                                        <a:latin typeface="Cambria Math"/>
                                      </a:rPr>
                                    </m:ctrlPr>
                                  </m:sSubPr>
                                  <m:e>
                                    <m:r>
                                      <a:rPr lang="en-US" b="1" i="1">
                                        <a:latin typeface="Cambria Math"/>
                                      </a:rPr>
                                      <m:t>𝑷</m:t>
                                    </m:r>
                                  </m:e>
                                  <m:sub>
                                    <m:r>
                                      <a:rPr lang="en-US" b="1" i="1" smtClean="0">
                                        <a:latin typeface="Cambria Math"/>
                                      </a:rPr>
                                      <m:t>𝟏</m:t>
                                    </m:r>
                                  </m:sub>
                                </m:sSub>
                                <m:r>
                                  <a:rPr lang="en-US" b="1" i="1">
                                    <a:latin typeface="Cambria Math"/>
                                  </a:rPr>
                                  <m:t>&gt;</m:t>
                                </m:r>
                                <m:sSub>
                                  <m:sSubPr>
                                    <m:ctrlPr>
                                      <a:rPr lang="en-US" b="1" i="1">
                                        <a:latin typeface="Cambria Math"/>
                                      </a:rPr>
                                    </m:ctrlPr>
                                  </m:sSubPr>
                                  <m:e>
                                    <m:r>
                                      <a:rPr lang="en-US" b="1" i="1">
                                        <a:latin typeface="Cambria Math"/>
                                      </a:rPr>
                                      <m:t>𝑵</m:t>
                                    </m:r>
                                  </m:e>
                                  <m:sub>
                                    <m:r>
                                      <a:rPr lang="en-US" b="1" i="1" smtClean="0">
                                        <a:latin typeface="Cambria Math"/>
                                      </a:rPr>
                                      <m:t>𝟏</m:t>
                                    </m:r>
                                  </m:sub>
                                </m:sSub>
                              </m:e>
                              <m:e>
                                <m:r>
                                  <a:rPr lang="en-US" b="1" i="1" smtClean="0">
                                    <a:latin typeface="Cambria Math"/>
                                  </a:rPr>
                                  <m:t>𝟎</m:t>
                                </m:r>
                                <m:r>
                                  <a:rPr lang="en-US" b="1" i="1" smtClean="0">
                                    <a:latin typeface="Cambria Math"/>
                                  </a:rPr>
                                  <m:t>, </m:t>
                                </m:r>
                                <m:r>
                                  <a:rPr lang="en-US" b="1" i="1" smtClean="0">
                                    <a:latin typeface="Cambria Math"/>
                                  </a:rPr>
                                  <m:t>𝒐𝒕𝒉𝒆𝒓𝒘𝒊𝒔𝒆</m:t>
                                </m:r>
                              </m:e>
                            </m:eqArr>
                          </m:e>
                        </m:d>
                      </m:oMath>
                    </m:oMathPara>
                  </a14:m>
                  <a:endParaRPr lang="en-US" b="1" dirty="0"/>
                </a:p>
              </p:txBody>
            </p:sp>
          </mc:Choice>
          <mc:Fallback xmlns="">
            <p:sp>
              <p:nvSpPr>
                <p:cNvPr id="81" name="TextBox 80"/>
                <p:cNvSpPr txBox="1">
                  <a:spLocks noRot="1" noChangeAspect="1" noMove="1" noResize="1" noEditPoints="1" noAdjustHandles="1" noChangeArrowheads="1" noChangeShapeType="1" noTextEdit="1"/>
                </p:cNvSpPr>
                <p:nvPr/>
              </p:nvSpPr>
              <p:spPr>
                <a:xfrm>
                  <a:off x="70482" y="3967732"/>
                  <a:ext cx="2849178" cy="604461"/>
                </a:xfrm>
                <a:prstGeom prst="rect">
                  <a:avLst/>
                </a:prstGeom>
                <a:blipFill rotWithShape="1">
                  <a:blip r:embed="rId5"/>
                  <a:stretch>
                    <a:fillRect/>
                  </a:stretch>
                </a:blipFill>
                <a:ln/>
              </p:spPr>
              <p:txBody>
                <a:bodyPr/>
                <a:lstStyle/>
                <a:p>
                  <a:r>
                    <a:rPr lang="en-US">
                      <a:noFill/>
                    </a:rPr>
                    <a:t> </a:t>
                  </a:r>
                </a:p>
              </p:txBody>
            </p:sp>
          </mc:Fallback>
        </mc:AlternateContent>
        <p:cxnSp>
          <p:nvCxnSpPr>
            <p:cNvPr id="82" name="Straight Arrow Connector 81"/>
            <p:cNvCxnSpPr>
              <a:stCxn id="81" idx="3"/>
            </p:cNvCxnSpPr>
            <p:nvPr/>
          </p:nvCxnSpPr>
          <p:spPr>
            <a:xfrm>
              <a:off x="2919660" y="4269963"/>
              <a:ext cx="2211141" cy="205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mc:AlternateContent xmlns:mc="http://schemas.openxmlformats.org/markup-compatibility/2006" xmlns:a14="http://schemas.microsoft.com/office/drawing/2010/main">
        <mc:Choice Requires="a14">
          <p:sp>
            <p:nvSpPr>
              <p:cNvPr id="84" name="TextBox 83"/>
              <p:cNvSpPr txBox="1"/>
              <p:nvPr/>
            </p:nvSpPr>
            <p:spPr>
              <a:xfrm>
                <a:off x="6357619" y="5529302"/>
                <a:ext cx="2525884" cy="369332"/>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2"/>
                          </a:solidFill>
                          <a:latin typeface="Cambria Math"/>
                        </a:rPr>
                        <m:t>𝒘</m:t>
                      </m:r>
                      <m:d>
                        <m:dPr>
                          <m:ctrlPr>
                            <a:rPr lang="en-US" b="1" i="1" smtClean="0">
                              <a:solidFill>
                                <a:schemeClr val="tx2"/>
                              </a:solidFill>
                              <a:latin typeface="Cambria Math"/>
                            </a:rPr>
                          </m:ctrlPr>
                        </m:dPr>
                        <m:e>
                          <m:r>
                            <a:rPr lang="en-US" b="1" i="1" smtClean="0">
                              <a:solidFill>
                                <a:schemeClr val="tx2"/>
                              </a:solidFill>
                              <a:latin typeface="Cambria Math"/>
                            </a:rPr>
                            <m:t>𝒏𝒆𝒈</m:t>
                          </m:r>
                        </m:e>
                      </m:d>
                      <m:r>
                        <a:rPr lang="en-US" b="1" i="1" smtClean="0">
                          <a:solidFill>
                            <a:schemeClr val="tx2"/>
                          </a:solidFill>
                          <a:latin typeface="Cambria Math"/>
                        </a:rPr>
                        <m:t>=</m:t>
                      </m:r>
                      <m:r>
                        <a:rPr lang="en-US" b="1" i="1" smtClean="0">
                          <a:solidFill>
                            <a:schemeClr val="tx2"/>
                          </a:solidFill>
                          <a:latin typeface="Cambria Math"/>
                        </a:rPr>
                        <m:t>𝟏</m:t>
                      </m:r>
                      <m:r>
                        <a:rPr lang="en-US" b="1" i="1" smtClean="0">
                          <a:solidFill>
                            <a:schemeClr val="tx2"/>
                          </a:solidFill>
                          <a:latin typeface="Cambria Math"/>
                        </a:rPr>
                        <m:t>−</m:t>
                      </m:r>
                      <m:r>
                        <a:rPr lang="en-US" b="1" i="1" smtClean="0">
                          <a:solidFill>
                            <a:schemeClr val="tx2"/>
                          </a:solidFill>
                          <a:latin typeface="Cambria Math"/>
                        </a:rPr>
                        <m:t>𝒘</m:t>
                      </m:r>
                      <m:r>
                        <a:rPr lang="en-US" b="1" i="1" smtClean="0">
                          <a:solidFill>
                            <a:schemeClr val="tx2"/>
                          </a:solidFill>
                          <a:latin typeface="Cambria Math"/>
                        </a:rPr>
                        <m:t>(</m:t>
                      </m:r>
                      <m:r>
                        <a:rPr lang="en-US" b="1" i="1" smtClean="0">
                          <a:solidFill>
                            <a:schemeClr val="tx2"/>
                          </a:solidFill>
                          <a:latin typeface="Cambria Math"/>
                        </a:rPr>
                        <m:t>𝒑𝒐𝒔</m:t>
                      </m:r>
                      <m:r>
                        <a:rPr lang="en-US" b="1" i="1" smtClean="0">
                          <a:solidFill>
                            <a:schemeClr val="tx2"/>
                          </a:solidFill>
                          <a:latin typeface="Cambria Math"/>
                        </a:rPr>
                        <m:t>)</m:t>
                      </m:r>
                    </m:oMath>
                  </m:oMathPara>
                </a14:m>
                <a:endParaRPr lang="en-US" b="1" dirty="0">
                  <a:solidFill>
                    <a:schemeClr val="tx2"/>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6357619" y="5529302"/>
                <a:ext cx="2525884" cy="369332"/>
              </a:xfrm>
              <a:prstGeom prst="rect">
                <a:avLst/>
              </a:prstGeom>
              <a:blipFill rotWithShape="1">
                <a:blip r:embed="rId6"/>
                <a:stretch>
                  <a:fillRect b="-6061"/>
                </a:stretch>
              </a:blipFill>
              <a:ln/>
            </p:spPr>
            <p:txBody>
              <a:bodyPr/>
              <a:lstStyle/>
              <a:p>
                <a:r>
                  <a:rPr lang="en-US">
                    <a:noFill/>
                  </a:rPr>
                  <a:t> </a:t>
                </a:r>
              </a:p>
            </p:txBody>
          </p:sp>
        </mc:Fallback>
      </mc:AlternateContent>
    </p:spTree>
    <p:extLst>
      <p:ext uri="{BB962C8B-B14F-4D97-AF65-F5344CB8AC3E}">
        <p14:creationId xmlns:p14="http://schemas.microsoft.com/office/powerpoint/2010/main" val="359607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itle 1"/>
          <p:cNvSpPr txBox="1">
            <a:spLocks/>
          </p:cNvSpPr>
          <p:nvPr/>
        </p:nvSpPr>
        <p:spPr>
          <a:xfrm>
            <a:off x="685800" y="457200"/>
            <a:ext cx="7772400" cy="4267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t>Gene Interaction-Level </a:t>
            </a:r>
            <a:r>
              <a:rPr lang="en-US" sz="4800" b="1" u="sng" dirty="0"/>
              <a:t>Cancer Classification </a:t>
            </a:r>
            <a:r>
              <a:rPr lang="en-US" sz="4800" b="1" dirty="0" smtClean="0"/>
              <a:t/>
            </a:r>
            <a:br>
              <a:rPr lang="en-US" sz="4800" b="1" dirty="0" smtClean="0"/>
            </a:br>
            <a:r>
              <a:rPr lang="en-US" sz="3600" b="1" dirty="0" smtClean="0"/>
              <a:t>using Gene Expression Profiles</a:t>
            </a:r>
            <a:endParaRPr lang="en-US" dirty="0"/>
          </a:p>
        </p:txBody>
      </p:sp>
      <p:sp>
        <p:nvSpPr>
          <p:cNvPr id="6" name="Chevron 5"/>
          <p:cNvSpPr/>
          <p:nvPr/>
        </p:nvSpPr>
        <p:spPr>
          <a:xfrm>
            <a:off x="10395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7" name="Chevron 6"/>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8" name="Chevron 7"/>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9" name="Chevron 8"/>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0" name="Slide Number Placeholder 9"/>
          <p:cNvSpPr>
            <a:spLocks noGrp="1"/>
          </p:cNvSpPr>
          <p:nvPr>
            <p:ph type="sldNum" sz="quarter" idx="12"/>
          </p:nvPr>
        </p:nvSpPr>
        <p:spPr/>
        <p:txBody>
          <a:bodyPr/>
          <a:lstStyle/>
          <a:p>
            <a:fld id="{20E95618-1A98-4997-9CA4-1CEFC0FE031F}" type="slidenum">
              <a:rPr lang="en-US" smtClean="0"/>
              <a:pPr/>
              <a:t>4</a:t>
            </a:fld>
            <a:endParaRPr lang="en-US"/>
          </a:p>
        </p:txBody>
      </p:sp>
    </p:spTree>
    <p:extLst>
      <p:ext uri="{BB962C8B-B14F-4D97-AF65-F5344CB8AC3E}">
        <p14:creationId xmlns:p14="http://schemas.microsoft.com/office/powerpoint/2010/main" val="2088802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Cancer Classification</a:t>
            </a:r>
            <a:endParaRPr lang="en-US" dirty="0"/>
          </a:p>
        </p:txBody>
      </p:sp>
      <p:pic>
        <p:nvPicPr>
          <p:cNvPr id="4" name="Picture 2" descr="D:\Study\CRE534 - Technical Presentation\MyPresentations\pics\20046-7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81299"/>
            <a:ext cx="2286000" cy="28575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Oval Callout 4"/>
          <p:cNvSpPr/>
          <p:nvPr/>
        </p:nvSpPr>
        <p:spPr>
          <a:xfrm>
            <a:off x="4343400" y="2544232"/>
            <a:ext cx="2514600" cy="1219200"/>
          </a:xfrm>
          <a:prstGeom prst="wedgeEllipseCallout">
            <a:avLst>
              <a:gd name="adj1" fmla="val -54514"/>
              <a:gd name="adj2" fmla="val 617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Do I have cancer</a:t>
            </a:r>
            <a:r>
              <a:rPr lang="en-US" dirty="0" smtClean="0">
                <a:latin typeface="Arial Narrow" pitchFamily="34" charset="0"/>
              </a:rPr>
              <a:t>?</a:t>
            </a:r>
            <a:endParaRPr lang="en-US" dirty="0">
              <a:latin typeface="Arial Narrow" pitchFamily="34" charset="0"/>
            </a:endParaRPr>
          </a:p>
        </p:txBody>
      </p:sp>
      <p:sp>
        <p:nvSpPr>
          <p:cNvPr id="6" name="Oval Callout 5"/>
          <p:cNvSpPr/>
          <p:nvPr/>
        </p:nvSpPr>
        <p:spPr>
          <a:xfrm>
            <a:off x="4648200" y="4145945"/>
            <a:ext cx="2514600" cy="1219200"/>
          </a:xfrm>
          <a:prstGeom prst="wedgeEllipseCallout">
            <a:avLst>
              <a:gd name="adj1" fmla="val -62018"/>
              <a:gd name="adj2" fmla="val -2038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Am I susceptible </a:t>
            </a:r>
            <a:br>
              <a:rPr lang="en-US" dirty="0" smtClean="0"/>
            </a:br>
            <a:r>
              <a:rPr lang="en-US" dirty="0" smtClean="0"/>
              <a:t>to cancer</a:t>
            </a:r>
            <a:r>
              <a:rPr lang="en-US" dirty="0" smtClean="0">
                <a:latin typeface="Arial Narrow" pitchFamily="34" charset="0"/>
              </a:rPr>
              <a:t>?</a:t>
            </a:r>
            <a:endParaRPr lang="en-US" dirty="0">
              <a:latin typeface="Arial Narrow" pitchFamily="34" charset="0"/>
            </a:endParaRPr>
          </a:p>
        </p:txBody>
      </p:sp>
      <p:sp>
        <p:nvSpPr>
          <p:cNvPr id="38" name="Chevron 37"/>
          <p:cNvSpPr/>
          <p:nvPr/>
        </p:nvSpPr>
        <p:spPr>
          <a:xfrm>
            <a:off x="10395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39" name="Chevron 38"/>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40" name="Chevron 39"/>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41" name="Chevron 40"/>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0" name="Slide Number Placeholder 9"/>
          <p:cNvSpPr>
            <a:spLocks noGrp="1"/>
          </p:cNvSpPr>
          <p:nvPr>
            <p:ph type="sldNum" sz="quarter" idx="12"/>
          </p:nvPr>
        </p:nvSpPr>
        <p:spPr/>
        <p:txBody>
          <a:bodyPr/>
          <a:lstStyle/>
          <a:p>
            <a:fld id="{20E95618-1A98-4997-9CA4-1CEFC0FE031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Expression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b="1" dirty="0" smtClean="0"/>
              <a:t>BRCA2</a:t>
            </a:r>
            <a:r>
              <a:rPr lang="en-US" dirty="0" smtClean="0"/>
              <a:t> : A tumor suppressor gene</a:t>
            </a:r>
          </a:p>
        </p:txBody>
      </p:sp>
      <p:sp>
        <p:nvSpPr>
          <p:cNvPr id="4" name="Pentagon 3"/>
          <p:cNvSpPr/>
          <p:nvPr/>
        </p:nvSpPr>
        <p:spPr>
          <a:xfrm>
            <a:off x="1524000" y="3276600"/>
            <a:ext cx="1828800" cy="685800"/>
          </a:xfrm>
          <a:prstGeom prst="homePlate">
            <a:avLst/>
          </a:prstGeom>
          <a:solidFill>
            <a:srgbClr val="3A6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Activity</a:t>
            </a:r>
          </a:p>
          <a:p>
            <a:pPr algn="ctr"/>
            <a:r>
              <a:rPr lang="en-US" b="1" dirty="0" smtClean="0"/>
              <a:t>Increased</a:t>
            </a:r>
            <a:endParaRPr lang="en-US" b="1" dirty="0"/>
          </a:p>
        </p:txBody>
      </p:sp>
      <p:sp>
        <p:nvSpPr>
          <p:cNvPr id="5" name="Chevron 4"/>
          <p:cNvSpPr/>
          <p:nvPr/>
        </p:nvSpPr>
        <p:spPr>
          <a:xfrm>
            <a:off x="3352800" y="3259667"/>
            <a:ext cx="2209800" cy="702733"/>
          </a:xfrm>
          <a:prstGeom prst="chevron">
            <a:avLst/>
          </a:prstGeom>
          <a:solidFill>
            <a:srgbClr val="2F5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Tumor</a:t>
            </a:r>
          </a:p>
          <a:p>
            <a:pPr algn="ctr"/>
            <a:r>
              <a:rPr lang="en-US" b="1" dirty="0" smtClean="0">
                <a:solidFill>
                  <a:schemeClr val="bg1"/>
                </a:solidFill>
              </a:rPr>
              <a:t>Suppressed</a:t>
            </a:r>
            <a:endParaRPr lang="en-US" b="1" dirty="0">
              <a:solidFill>
                <a:schemeClr val="bg1"/>
              </a:solidFill>
            </a:endParaRPr>
          </a:p>
        </p:txBody>
      </p:sp>
      <p:sp>
        <p:nvSpPr>
          <p:cNvPr id="6" name="Chevron 5"/>
          <p:cNvSpPr/>
          <p:nvPr/>
        </p:nvSpPr>
        <p:spPr>
          <a:xfrm>
            <a:off x="5486400" y="3276600"/>
            <a:ext cx="2209800" cy="7027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No Cancer!</a:t>
            </a:r>
            <a:endParaRPr lang="en-US" b="1" dirty="0">
              <a:solidFill>
                <a:schemeClr val="bg1"/>
              </a:solidFill>
            </a:endParaRPr>
          </a:p>
        </p:txBody>
      </p:sp>
      <p:sp>
        <p:nvSpPr>
          <p:cNvPr id="7" name="Pentagon 6"/>
          <p:cNvSpPr/>
          <p:nvPr/>
        </p:nvSpPr>
        <p:spPr>
          <a:xfrm>
            <a:off x="1524000" y="4478867"/>
            <a:ext cx="1828800" cy="685800"/>
          </a:xfrm>
          <a:prstGeom prst="homePlate">
            <a:avLst/>
          </a:prstGeom>
          <a:solidFill>
            <a:srgbClr val="FF757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Activity</a:t>
            </a:r>
          </a:p>
          <a:p>
            <a:pPr algn="ctr"/>
            <a:r>
              <a:rPr lang="en-US" b="1" dirty="0" smtClean="0"/>
              <a:t>decreased</a:t>
            </a:r>
            <a:endParaRPr lang="en-US" b="1" dirty="0"/>
          </a:p>
        </p:txBody>
      </p:sp>
      <p:sp>
        <p:nvSpPr>
          <p:cNvPr id="8" name="Chevron 7"/>
          <p:cNvSpPr/>
          <p:nvPr/>
        </p:nvSpPr>
        <p:spPr>
          <a:xfrm>
            <a:off x="3352800" y="4461934"/>
            <a:ext cx="2209800" cy="702733"/>
          </a:xfrm>
          <a:prstGeom prst="chevron">
            <a:avLst/>
          </a:prstGeom>
          <a:solidFill>
            <a:srgbClr val="FF252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rPr>
              <a:t>Tumor Not</a:t>
            </a:r>
          </a:p>
          <a:p>
            <a:pPr algn="ctr"/>
            <a:r>
              <a:rPr lang="en-US" b="1" dirty="0" smtClean="0">
                <a:solidFill>
                  <a:schemeClr val="bg1"/>
                </a:solidFill>
              </a:rPr>
              <a:t>Suppressed</a:t>
            </a:r>
            <a:endParaRPr lang="en-US" b="1" dirty="0">
              <a:solidFill>
                <a:schemeClr val="bg1"/>
              </a:solidFill>
            </a:endParaRPr>
          </a:p>
        </p:txBody>
      </p:sp>
      <p:sp>
        <p:nvSpPr>
          <p:cNvPr id="9" name="Chevron 8"/>
          <p:cNvSpPr/>
          <p:nvPr/>
        </p:nvSpPr>
        <p:spPr>
          <a:xfrm>
            <a:off x="5486400" y="4478867"/>
            <a:ext cx="2209800" cy="702733"/>
          </a:xfrm>
          <a:prstGeom prst="chevron">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rPr>
              <a:t>Cancer!</a:t>
            </a:r>
            <a:endParaRPr lang="en-US" b="1" dirty="0">
              <a:solidFill>
                <a:schemeClr val="bg1"/>
              </a:solidFill>
            </a:endParaRPr>
          </a:p>
        </p:txBody>
      </p:sp>
      <p:sp>
        <p:nvSpPr>
          <p:cNvPr id="28" name="Chevron 27"/>
          <p:cNvSpPr/>
          <p:nvPr/>
        </p:nvSpPr>
        <p:spPr>
          <a:xfrm>
            <a:off x="10395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29" name="Chevron 28"/>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30" name="Chevron 29"/>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31" name="Chevron 30"/>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32" name="Slide Number Placeholder 31"/>
          <p:cNvSpPr>
            <a:spLocks noGrp="1"/>
          </p:cNvSpPr>
          <p:nvPr>
            <p:ph type="sldNum" sz="quarter" idx="12"/>
          </p:nvPr>
        </p:nvSpPr>
        <p:spPr/>
        <p:txBody>
          <a:bodyPr/>
          <a:lstStyle/>
          <a:p>
            <a:fld id="{20E95618-1A98-4997-9CA4-1CEFC0FE031F}"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Expression Profiles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0316659"/>
              </p:ext>
            </p:extLst>
          </p:nvPr>
        </p:nvGraphicFramePr>
        <p:xfrm>
          <a:off x="1066800" y="2819400"/>
          <a:ext cx="1143000" cy="2143760"/>
        </p:xfrm>
        <a:graphic>
          <a:graphicData uri="http://schemas.openxmlformats.org/drawingml/2006/table">
            <a:tbl>
              <a:tblPr firstRow="1" bandRow="1">
                <a:tableStyleId>{5C22544A-7EE6-4342-B048-85BDC9FD1C3A}</a:tableStyleId>
              </a:tblPr>
              <a:tblGrid>
                <a:gridCol w="1143000"/>
              </a:tblGrid>
              <a:tr h="355600">
                <a:tc>
                  <a:txBody>
                    <a:bodyPr/>
                    <a:lstStyle/>
                    <a:p>
                      <a:pPr algn="ctr"/>
                      <a:r>
                        <a:rPr lang="en-US" dirty="0" smtClean="0"/>
                        <a:t>Genes</a:t>
                      </a:r>
                      <a:endParaRPr lang="en-US" dirty="0"/>
                    </a:p>
                  </a:txBody>
                  <a:tcPr/>
                </a:tc>
              </a:tr>
              <a:tr h="355600">
                <a:tc>
                  <a:txBody>
                    <a:bodyPr/>
                    <a:lstStyle/>
                    <a:p>
                      <a:pPr algn="ctr"/>
                      <a:r>
                        <a:rPr lang="en-US" sz="1400" dirty="0" smtClean="0"/>
                        <a:t>Gene-1</a:t>
                      </a:r>
                      <a:endParaRPr lang="en-US" sz="1400" dirty="0"/>
                    </a:p>
                  </a:txBody>
                  <a:tcPr/>
                </a:tc>
              </a:tr>
              <a:tr h="355600">
                <a:tc>
                  <a:txBody>
                    <a:bodyPr/>
                    <a:lstStyle/>
                    <a:p>
                      <a:pPr algn="ctr"/>
                      <a:r>
                        <a:rPr lang="en-US" sz="1400" dirty="0" smtClean="0"/>
                        <a:t>Gene-2</a:t>
                      </a:r>
                      <a:endParaRPr lang="en-US" sz="1400" dirty="0"/>
                    </a:p>
                  </a:txBody>
                  <a:tcPr/>
                </a:tc>
              </a:tr>
              <a:tr h="355600">
                <a:tc>
                  <a:txBody>
                    <a:bodyPr/>
                    <a:lstStyle/>
                    <a:p>
                      <a:pPr algn="ctr"/>
                      <a:r>
                        <a:rPr lang="en-US" sz="1400" dirty="0" smtClean="0"/>
                        <a:t>Gene-3</a:t>
                      </a:r>
                      <a:endParaRPr lang="en-US" sz="1400" dirty="0"/>
                    </a:p>
                  </a:txBody>
                  <a:tcPr/>
                </a:tc>
              </a:tr>
              <a:tr h="355600">
                <a:tc>
                  <a:txBody>
                    <a:bodyPr/>
                    <a:lstStyle/>
                    <a:p>
                      <a:pPr algn="ctr"/>
                      <a:r>
                        <a:rPr lang="en-US" sz="1400" dirty="0" smtClean="0"/>
                        <a:t>…</a:t>
                      </a:r>
                      <a:endParaRPr lang="en-US" sz="1400" dirty="0"/>
                    </a:p>
                  </a:txBody>
                  <a:tcPr/>
                </a:tc>
              </a:tr>
              <a:tr h="355600">
                <a:tc>
                  <a:txBody>
                    <a:bodyPr/>
                    <a:lstStyle/>
                    <a:p>
                      <a:pPr algn="ctr"/>
                      <a:r>
                        <a:rPr lang="en-US" sz="1400" dirty="0" smtClean="0"/>
                        <a:t>Gene-N</a:t>
                      </a:r>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1578856"/>
              </p:ext>
            </p:extLst>
          </p:nvPr>
        </p:nvGraphicFramePr>
        <p:xfrm>
          <a:off x="2438400" y="2819400"/>
          <a:ext cx="685800" cy="2135335"/>
        </p:xfrm>
        <a:graphic>
          <a:graphicData uri="http://schemas.openxmlformats.org/drawingml/2006/table">
            <a:tbl>
              <a:tblPr firstRow="1" bandRow="1">
                <a:tableStyleId>{5C22544A-7EE6-4342-B048-85BDC9FD1C3A}</a:tableStyleId>
              </a:tblPr>
              <a:tblGrid>
                <a:gridCol w="685800"/>
              </a:tblGrid>
              <a:tr h="364027">
                <a:tc>
                  <a:txBody>
                    <a:bodyPr/>
                    <a:lstStyle/>
                    <a:p>
                      <a:pPr algn="ctr"/>
                      <a:r>
                        <a:rPr lang="en-US" dirty="0" smtClean="0"/>
                        <a:t>P-1</a:t>
                      </a:r>
                      <a:endParaRPr lang="en-US" dirty="0"/>
                    </a:p>
                  </a:txBody>
                  <a:tcPr/>
                </a:tc>
              </a:tr>
              <a:tr h="353915">
                <a:tc>
                  <a:txBody>
                    <a:bodyPr/>
                    <a:lstStyle/>
                    <a:p>
                      <a:pPr algn="ctr" fontAlgn="b"/>
                      <a:r>
                        <a:rPr lang="en-US" sz="1400" kern="1200" dirty="0">
                          <a:solidFill>
                            <a:schemeClr val="dk1"/>
                          </a:solidFill>
                          <a:latin typeface="+mn-lt"/>
                          <a:ea typeface="+mn-ea"/>
                          <a:cs typeface="+mn-cs"/>
                        </a:rPr>
                        <a:t>213.1</a:t>
                      </a:r>
                    </a:p>
                  </a:txBody>
                  <a:tcPr marL="9525" marR="9525" marT="9525" marB="0" anchor="ctr"/>
                </a:tc>
              </a:tr>
              <a:tr h="353915">
                <a:tc>
                  <a:txBody>
                    <a:bodyPr/>
                    <a:lstStyle/>
                    <a:p>
                      <a:pPr algn="ctr" fontAlgn="b"/>
                      <a:r>
                        <a:rPr lang="en-US" sz="1400" kern="1200" dirty="0">
                          <a:solidFill>
                            <a:schemeClr val="dk1"/>
                          </a:solidFill>
                          <a:latin typeface="+mn-lt"/>
                          <a:ea typeface="+mn-ea"/>
                          <a:cs typeface="+mn-cs"/>
                        </a:rPr>
                        <a:t>98.3</a:t>
                      </a:r>
                    </a:p>
                  </a:txBody>
                  <a:tcPr marL="9525" marR="9525" marT="9525" marB="0" anchor="ctr"/>
                </a:tc>
              </a:tr>
              <a:tr h="353915">
                <a:tc>
                  <a:txBody>
                    <a:bodyPr/>
                    <a:lstStyle/>
                    <a:p>
                      <a:pPr algn="ctr" fontAlgn="b"/>
                      <a:r>
                        <a:rPr lang="en-US" sz="1400" kern="1200" dirty="0">
                          <a:solidFill>
                            <a:schemeClr val="dk1"/>
                          </a:solidFill>
                          <a:latin typeface="+mn-lt"/>
                          <a:ea typeface="+mn-ea"/>
                          <a:cs typeface="+mn-cs"/>
                        </a:rPr>
                        <a:t>31.4</a:t>
                      </a:r>
                    </a:p>
                  </a:txBody>
                  <a:tcPr marL="9525" marR="9525" marT="9525" marB="0" anchor="ctr"/>
                </a:tc>
              </a:tr>
              <a:tr h="353915">
                <a:tc>
                  <a:txBody>
                    <a:bodyPr/>
                    <a:lstStyle/>
                    <a:p>
                      <a:pPr algn="ctr" fontAlgn="b"/>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algn="ctr" fontAlgn="b"/>
                      <a:r>
                        <a:rPr lang="en-US" sz="1400" kern="1200" dirty="0" smtClean="0">
                          <a:solidFill>
                            <a:schemeClr val="dk1"/>
                          </a:solidFill>
                          <a:latin typeface="+mn-lt"/>
                          <a:ea typeface="+mn-ea"/>
                          <a:cs typeface="+mn-cs"/>
                        </a:rPr>
                        <a:t>-75</a:t>
                      </a:r>
                      <a:endParaRPr lang="en-US" sz="1400" kern="1200" dirty="0">
                        <a:solidFill>
                          <a:schemeClr val="dk1"/>
                        </a:solidFill>
                        <a:latin typeface="+mn-lt"/>
                        <a:ea typeface="+mn-ea"/>
                        <a:cs typeface="+mn-cs"/>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1003552"/>
              </p:ext>
            </p:extLst>
          </p:nvPr>
        </p:nvGraphicFramePr>
        <p:xfrm>
          <a:off x="3276600" y="2819400"/>
          <a:ext cx="685800" cy="2135335"/>
        </p:xfrm>
        <a:graphic>
          <a:graphicData uri="http://schemas.openxmlformats.org/drawingml/2006/table">
            <a:tbl>
              <a:tblPr firstRow="1" bandRow="1">
                <a:tableStyleId>{5C22544A-7EE6-4342-B048-85BDC9FD1C3A}</a:tableStyleId>
              </a:tblPr>
              <a:tblGrid>
                <a:gridCol w="685800"/>
              </a:tblGrid>
              <a:tr h="364027">
                <a:tc>
                  <a:txBody>
                    <a:bodyPr/>
                    <a:lstStyle/>
                    <a:p>
                      <a:pPr algn="ctr"/>
                      <a:r>
                        <a:rPr lang="en-US" dirty="0" smtClean="0"/>
                        <a:t>P-2</a:t>
                      </a:r>
                      <a:endParaRPr lang="en-US" dirty="0"/>
                    </a:p>
                  </a:txBody>
                  <a:tcPr/>
                </a:tc>
              </a:tr>
              <a:tr h="353915">
                <a:tc>
                  <a:txBody>
                    <a:bodyPr/>
                    <a:lstStyle/>
                    <a:p>
                      <a:pPr marL="0" algn="ctr" defTabSz="914400" rtl="0" eaLnBrk="1" fontAlgn="b" latinLnBrk="0" hangingPunct="1"/>
                      <a:r>
                        <a:rPr lang="en-US" sz="1400" kern="1200" dirty="0">
                          <a:solidFill>
                            <a:schemeClr val="dk1"/>
                          </a:solidFill>
                          <a:latin typeface="+mn-lt"/>
                          <a:ea typeface="+mn-ea"/>
                          <a:cs typeface="+mn-cs"/>
                        </a:rPr>
                        <a:t>204.5</a:t>
                      </a: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80.4</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39.4</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-99.5</a:t>
                      </a:r>
                      <a:endParaRPr lang="en-US" sz="1400" kern="1200" dirty="0">
                        <a:solidFill>
                          <a:schemeClr val="dk1"/>
                        </a:solidFill>
                        <a:latin typeface="+mn-lt"/>
                        <a:ea typeface="+mn-ea"/>
                        <a:cs typeface="+mn-cs"/>
                      </a:endParaRPr>
                    </a:p>
                  </a:txBody>
                  <a:tcPr marL="9525" marR="9525" marT="9525"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33408950"/>
              </p:ext>
            </p:extLst>
          </p:nvPr>
        </p:nvGraphicFramePr>
        <p:xfrm>
          <a:off x="4953000" y="2819400"/>
          <a:ext cx="685800" cy="2135335"/>
        </p:xfrm>
        <a:graphic>
          <a:graphicData uri="http://schemas.openxmlformats.org/drawingml/2006/table">
            <a:tbl>
              <a:tblPr firstRow="1" bandRow="1">
                <a:tableStyleId>{5C22544A-7EE6-4342-B048-85BDC9FD1C3A}</a:tableStyleId>
              </a:tblPr>
              <a:tblGrid>
                <a:gridCol w="685800"/>
              </a:tblGrid>
              <a:tr h="364027">
                <a:tc>
                  <a:txBody>
                    <a:bodyPr/>
                    <a:lstStyle/>
                    <a:p>
                      <a:pPr algn="ctr"/>
                      <a:r>
                        <a:rPr lang="en-US" dirty="0" smtClean="0"/>
                        <a:t>…</a:t>
                      </a:r>
                      <a:endParaRPr lang="en-US" dirty="0"/>
                    </a:p>
                  </a:txBody>
                  <a:tcP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bl>
          </a:graphicData>
        </a:graphic>
      </p:graphicFrame>
      <p:sp>
        <p:nvSpPr>
          <p:cNvPr id="8" name="Rectangle 7"/>
          <p:cNvSpPr/>
          <p:nvPr/>
        </p:nvSpPr>
        <p:spPr>
          <a:xfrm>
            <a:off x="2438400" y="2362200"/>
            <a:ext cx="640080" cy="304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a:t>
            </a:r>
            <a:endParaRPr lang="en-US" sz="1600" dirty="0"/>
          </a:p>
        </p:txBody>
      </p:sp>
      <p:sp>
        <p:nvSpPr>
          <p:cNvPr id="9" name="Rectangle 8"/>
          <p:cNvSpPr/>
          <p:nvPr/>
        </p:nvSpPr>
        <p:spPr>
          <a:xfrm>
            <a:off x="3276600" y="2362200"/>
            <a:ext cx="640080" cy="3048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N</a:t>
            </a:r>
            <a:endParaRPr lang="en-US" sz="1600" dirty="0"/>
          </a:p>
        </p:txBody>
      </p:sp>
      <p:graphicFrame>
        <p:nvGraphicFramePr>
          <p:cNvPr id="12" name="Table 11"/>
          <p:cNvGraphicFramePr>
            <a:graphicFrameLocks noGrp="1"/>
          </p:cNvGraphicFramePr>
          <p:nvPr>
            <p:extLst>
              <p:ext uri="{D42A27DB-BD31-4B8C-83A1-F6EECF244321}">
                <p14:modId xmlns:p14="http://schemas.microsoft.com/office/powerpoint/2010/main" val="2368054625"/>
              </p:ext>
            </p:extLst>
          </p:nvPr>
        </p:nvGraphicFramePr>
        <p:xfrm>
          <a:off x="6934200" y="2819400"/>
          <a:ext cx="685800" cy="2135335"/>
        </p:xfrm>
        <a:graphic>
          <a:graphicData uri="http://schemas.openxmlformats.org/drawingml/2006/table">
            <a:tbl>
              <a:tblPr firstRow="1" bandRow="1">
                <a:tableStyleId>{5C22544A-7EE6-4342-B048-85BDC9FD1C3A}</a:tableStyleId>
              </a:tblPr>
              <a:tblGrid>
                <a:gridCol w="685800"/>
              </a:tblGrid>
              <a:tr h="364027">
                <a:tc>
                  <a:txBody>
                    <a:bodyPr/>
                    <a:lstStyle/>
                    <a:p>
                      <a:pPr algn="ctr"/>
                      <a:r>
                        <a:rPr lang="en-US" dirty="0" smtClean="0"/>
                        <a:t>New</a:t>
                      </a:r>
                      <a:endParaRPr lang="en-US" dirty="0"/>
                    </a:p>
                  </a:txBody>
                  <a:tcP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250.1</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70.3</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-50.4</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-80</a:t>
                      </a:r>
                      <a:endParaRPr lang="en-US" sz="1400" kern="1200" dirty="0">
                        <a:solidFill>
                          <a:schemeClr val="dk1"/>
                        </a:solidFill>
                        <a:latin typeface="+mn-lt"/>
                        <a:ea typeface="+mn-ea"/>
                        <a:cs typeface="+mn-cs"/>
                      </a:endParaRPr>
                    </a:p>
                  </a:txBody>
                  <a:tcPr marL="9525" marR="9525" marT="9525" marB="0" anchor="ctr"/>
                </a:tc>
              </a:tr>
            </a:tbl>
          </a:graphicData>
        </a:graphic>
      </p:graphicFrame>
      <p:sp>
        <p:nvSpPr>
          <p:cNvPr id="13" name="Heptagon 12"/>
          <p:cNvSpPr/>
          <p:nvPr/>
        </p:nvSpPr>
        <p:spPr>
          <a:xfrm>
            <a:off x="6858000" y="1990725"/>
            <a:ext cx="838200" cy="685800"/>
          </a:xfrm>
          <a:prstGeom prst="heptag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en-US" sz="800" dirty="0">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783358916"/>
              </p:ext>
            </p:extLst>
          </p:nvPr>
        </p:nvGraphicFramePr>
        <p:xfrm>
          <a:off x="5791200" y="2819400"/>
          <a:ext cx="685800" cy="2135335"/>
        </p:xfrm>
        <a:graphic>
          <a:graphicData uri="http://schemas.openxmlformats.org/drawingml/2006/table">
            <a:tbl>
              <a:tblPr firstRow="1" bandRow="1">
                <a:tableStyleId>{5C22544A-7EE6-4342-B048-85BDC9FD1C3A}</a:tableStyleId>
              </a:tblPr>
              <a:tblGrid>
                <a:gridCol w="685800"/>
              </a:tblGrid>
              <a:tr h="364027">
                <a:tc>
                  <a:txBody>
                    <a:bodyPr/>
                    <a:lstStyle/>
                    <a:p>
                      <a:pPr algn="ctr"/>
                      <a:r>
                        <a:rPr lang="en-US" dirty="0" smtClean="0"/>
                        <a:t>P-M</a:t>
                      </a:r>
                      <a:endParaRPr lang="en-US" dirty="0"/>
                    </a:p>
                  </a:txBody>
                  <a:tcP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204.1</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95.7</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-43.5</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-85.1</a:t>
                      </a:r>
                      <a:endParaRPr lang="en-US" sz="1400" kern="1200" dirty="0">
                        <a:solidFill>
                          <a:schemeClr val="dk1"/>
                        </a:solidFill>
                        <a:latin typeface="+mn-lt"/>
                        <a:ea typeface="+mn-ea"/>
                        <a:cs typeface="+mn-cs"/>
                      </a:endParaRPr>
                    </a:p>
                  </a:txBody>
                  <a:tcPr marL="9525" marR="9525" marT="9525" marB="0" anchor="ctr"/>
                </a:tc>
              </a:tr>
            </a:tbl>
          </a:graphicData>
        </a:graphic>
      </p:graphicFrame>
      <p:sp>
        <p:nvSpPr>
          <p:cNvPr id="16" name="Rectangle 15"/>
          <p:cNvSpPr/>
          <p:nvPr/>
        </p:nvSpPr>
        <p:spPr>
          <a:xfrm>
            <a:off x="5791200" y="2362200"/>
            <a:ext cx="685800" cy="3048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t>
            </a:r>
            <a:endParaRPr lang="en-US" sz="1600" dirty="0"/>
          </a:p>
        </p:txBody>
      </p:sp>
      <p:graphicFrame>
        <p:nvGraphicFramePr>
          <p:cNvPr id="17" name="Table 16"/>
          <p:cNvGraphicFramePr>
            <a:graphicFrameLocks noGrp="1"/>
          </p:cNvGraphicFramePr>
          <p:nvPr>
            <p:extLst>
              <p:ext uri="{D42A27DB-BD31-4B8C-83A1-F6EECF244321}">
                <p14:modId xmlns:p14="http://schemas.microsoft.com/office/powerpoint/2010/main" val="3391003552"/>
              </p:ext>
            </p:extLst>
          </p:nvPr>
        </p:nvGraphicFramePr>
        <p:xfrm>
          <a:off x="4114800" y="2819400"/>
          <a:ext cx="685800" cy="2135335"/>
        </p:xfrm>
        <a:graphic>
          <a:graphicData uri="http://schemas.openxmlformats.org/drawingml/2006/table">
            <a:tbl>
              <a:tblPr firstRow="1" bandRow="1">
                <a:tableStyleId>{5C22544A-7EE6-4342-B048-85BDC9FD1C3A}</a:tableStyleId>
              </a:tblPr>
              <a:tblGrid>
                <a:gridCol w="685800"/>
              </a:tblGrid>
              <a:tr h="364027">
                <a:tc>
                  <a:txBody>
                    <a:bodyPr/>
                    <a:lstStyle/>
                    <a:p>
                      <a:pPr algn="ctr"/>
                      <a:r>
                        <a:rPr lang="en-US" dirty="0" smtClean="0"/>
                        <a:t>P-3</a:t>
                      </a:r>
                      <a:endParaRPr lang="en-US" dirty="0"/>
                    </a:p>
                  </a:txBody>
                  <a:tcP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214.5</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82.3</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36.9</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nchor="ctr"/>
                </a:tc>
              </a:tr>
              <a:tr h="353915">
                <a:tc>
                  <a:txBody>
                    <a:bodyPr/>
                    <a:lstStyle/>
                    <a:p>
                      <a:pPr marL="0" algn="ctr" defTabSz="914400" rtl="0" eaLnBrk="1" fontAlgn="b" latinLnBrk="0" hangingPunct="1"/>
                      <a:r>
                        <a:rPr lang="en-US" sz="1400" kern="1200" dirty="0" smtClean="0">
                          <a:solidFill>
                            <a:schemeClr val="dk1"/>
                          </a:solidFill>
                          <a:latin typeface="+mn-lt"/>
                          <a:ea typeface="+mn-ea"/>
                          <a:cs typeface="+mn-cs"/>
                        </a:rPr>
                        <a:t>-87</a:t>
                      </a:r>
                      <a:endParaRPr lang="en-US" sz="1400" kern="1200" dirty="0">
                        <a:solidFill>
                          <a:schemeClr val="dk1"/>
                        </a:solidFill>
                        <a:latin typeface="+mn-lt"/>
                        <a:ea typeface="+mn-ea"/>
                        <a:cs typeface="+mn-cs"/>
                      </a:endParaRPr>
                    </a:p>
                  </a:txBody>
                  <a:tcPr marL="9525" marR="9525" marT="9525" marB="0" anchor="ctr"/>
                </a:tc>
              </a:tr>
            </a:tbl>
          </a:graphicData>
        </a:graphic>
      </p:graphicFrame>
      <p:sp>
        <p:nvSpPr>
          <p:cNvPr id="18" name="Rectangle 17"/>
          <p:cNvSpPr/>
          <p:nvPr/>
        </p:nvSpPr>
        <p:spPr>
          <a:xfrm>
            <a:off x="4114800" y="2362200"/>
            <a:ext cx="640080" cy="3048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N</a:t>
            </a:r>
            <a:endParaRPr lang="en-US" sz="1600" dirty="0"/>
          </a:p>
        </p:txBody>
      </p:sp>
      <p:sp>
        <p:nvSpPr>
          <p:cNvPr id="34" name="Chevron 33"/>
          <p:cNvSpPr/>
          <p:nvPr/>
        </p:nvSpPr>
        <p:spPr>
          <a:xfrm>
            <a:off x="10395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35" name="Chevron 34"/>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36" name="Chevron 35"/>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37" name="Chevron 36"/>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38" name="Slide Number Placeholder 37"/>
          <p:cNvSpPr>
            <a:spLocks noGrp="1"/>
          </p:cNvSpPr>
          <p:nvPr>
            <p:ph type="sldNum" sz="quarter" idx="12"/>
          </p:nvPr>
        </p:nvSpPr>
        <p:spPr/>
        <p:txBody>
          <a:bodyPr/>
          <a:lstStyle/>
          <a:p>
            <a:fld id="{20E95618-1A98-4997-9CA4-1CEFC0FE031F}" type="slidenum">
              <a:rPr lang="en-US" smtClean="0"/>
              <a:pPr/>
              <a:t>7</a:t>
            </a:fld>
            <a:endParaRPr lang="en-US"/>
          </a:p>
        </p:txBody>
      </p:sp>
      <p:sp>
        <p:nvSpPr>
          <p:cNvPr id="39" name="Rectangle 38"/>
          <p:cNvSpPr/>
          <p:nvPr/>
        </p:nvSpPr>
        <p:spPr>
          <a:xfrm>
            <a:off x="4953000" y="2362200"/>
            <a:ext cx="640080" cy="3048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anim calcmode="lin" valueType="num">
                                      <p:cBhvr>
                                        <p:cTn id="35" dur="500" fill="hold"/>
                                        <p:tgtEl>
                                          <p:spTgt spid="9"/>
                                        </p:tgtEl>
                                        <p:attrNameLst>
                                          <p:attrName>ppt_x</p:attrName>
                                        </p:attrNameLst>
                                      </p:cBhvr>
                                      <p:tavLst>
                                        <p:tav tm="0">
                                          <p:val>
                                            <p:strVal val="#ppt_x"/>
                                          </p:val>
                                        </p:tav>
                                        <p:tav tm="100000">
                                          <p:val>
                                            <p:strVal val="#ppt_x"/>
                                          </p:val>
                                        </p:tav>
                                      </p:tavLst>
                                    </p:anim>
                                    <p:anim calcmode="lin" valueType="num">
                                      <p:cBhvr>
                                        <p:cTn id="36" dur="5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ppt_x</p:attrName>
                                        </p:attrNameLst>
                                      </p:cBhvr>
                                      <p:tavLst>
                                        <p:tav tm="0">
                                          <p:val>
                                            <p:strVal val="#ppt_x"/>
                                          </p:val>
                                        </p:tav>
                                        <p:tav tm="100000">
                                          <p:val>
                                            <p:strVal val="#ppt_x"/>
                                          </p:val>
                                        </p:tav>
                                      </p:tavLst>
                                    </p:anim>
                                    <p:anim calcmode="lin" valueType="num">
                                      <p:cBhvr>
                                        <p:cTn id="41" dur="5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anim calcmode="lin" valueType="num">
                                      <p:cBhvr>
                                        <p:cTn id="50" dur="500" fill="hold"/>
                                        <p:tgtEl>
                                          <p:spTgt spid="39"/>
                                        </p:tgtEl>
                                        <p:attrNameLst>
                                          <p:attrName>ppt_x</p:attrName>
                                        </p:attrNameLst>
                                      </p:cBhvr>
                                      <p:tavLst>
                                        <p:tav tm="0">
                                          <p:val>
                                            <p:strVal val="#ppt_x"/>
                                          </p:val>
                                        </p:tav>
                                        <p:tav tm="100000">
                                          <p:val>
                                            <p:strVal val="#ppt_x"/>
                                          </p:val>
                                        </p:tav>
                                      </p:tavLst>
                                    </p:anim>
                                    <p:anim calcmode="lin" valueType="num">
                                      <p:cBhvr>
                                        <p:cTn id="5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6" grpId="0" animBg="1"/>
      <p:bldP spid="1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pic>
        <p:nvPicPr>
          <p:cNvPr id="4" name="Content Placeholder 3" descr="Comparison.png"/>
          <p:cNvPicPr>
            <a:picLocks noGrp="1" noChangeAspect="1"/>
          </p:cNvPicPr>
          <p:nvPr>
            <p:ph sz="half" idx="2"/>
          </p:nvPr>
        </p:nvPicPr>
        <p:blipFill>
          <a:blip r:embed="rId3"/>
          <a:stretch>
            <a:fillRect/>
          </a:stretch>
        </p:blipFill>
        <p:spPr>
          <a:xfrm>
            <a:off x="990600" y="2176783"/>
            <a:ext cx="6966430" cy="3815919"/>
          </a:xfrm>
        </p:spPr>
      </p:pic>
      <p:sp>
        <p:nvSpPr>
          <p:cNvPr id="14" name="Content Placeholder 13"/>
          <p:cNvSpPr>
            <a:spLocks noGrp="1"/>
          </p:cNvSpPr>
          <p:nvPr>
            <p:ph sz="quarter" idx="13"/>
          </p:nvPr>
        </p:nvSpPr>
        <p:spPr>
          <a:xfrm>
            <a:off x="4495800" y="2133600"/>
            <a:ext cx="4267200" cy="19050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Biological</a:t>
            </a:r>
          </a:p>
          <a:p>
            <a:pPr algn="ctr">
              <a:buNone/>
            </a:pP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Interpretability</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Cross 14"/>
          <p:cNvSpPr/>
          <p:nvPr/>
        </p:nvSpPr>
        <p:spPr>
          <a:xfrm>
            <a:off x="3657600" y="2590800"/>
            <a:ext cx="659674" cy="685800"/>
          </a:xfrm>
          <a:prstGeom prst="plus">
            <a:avLst>
              <a:gd name="adj" fmla="val 4082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6" name="Picture 2" descr="D:\Study\CRE534 - Technical Presentation\pics\sm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611538"/>
            <a:ext cx="951062" cy="951062"/>
          </a:xfrm>
          <a:prstGeom prst="rect">
            <a:avLst/>
          </a:prstGeom>
          <a:noFill/>
          <a:extLst>
            <a:ext uri="{909E8E84-426E-40DD-AFC4-6F175D3DCCD1}">
              <a14:hiddenFill xmlns:a14="http://schemas.microsoft.com/office/drawing/2010/main">
                <a:solidFill>
                  <a:srgbClr val="FFFFFF"/>
                </a:solidFill>
              </a14:hiddenFill>
            </a:ext>
          </a:extLst>
        </p:spPr>
      </p:pic>
      <p:sp>
        <p:nvSpPr>
          <p:cNvPr id="23" name="Pentagon 22"/>
          <p:cNvSpPr/>
          <p:nvPr/>
        </p:nvSpPr>
        <p:spPr>
          <a:xfrm>
            <a:off x="990600" y="4665132"/>
            <a:ext cx="2044262" cy="801478"/>
          </a:xfrm>
          <a:prstGeom prst="homePlat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t>How Genes Work</a:t>
            </a:r>
            <a:endParaRPr lang="en-US" sz="2200" b="1" dirty="0"/>
          </a:p>
        </p:txBody>
      </p:sp>
      <p:sp>
        <p:nvSpPr>
          <p:cNvPr id="24" name="Chevron 23"/>
          <p:cNvSpPr/>
          <p:nvPr/>
        </p:nvSpPr>
        <p:spPr>
          <a:xfrm>
            <a:off x="2971800" y="4648199"/>
            <a:ext cx="2362200" cy="821267"/>
          </a:xfrm>
          <a:prstGeom prst="chevron">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solidFill>
                  <a:schemeClr val="bg1"/>
                </a:solidFill>
              </a:rPr>
              <a:t>Find Treatment</a:t>
            </a:r>
            <a:endParaRPr lang="en-US" sz="2200" b="1" dirty="0">
              <a:solidFill>
                <a:schemeClr val="bg1"/>
              </a:solidFill>
            </a:endParaRPr>
          </a:p>
        </p:txBody>
      </p:sp>
      <p:sp>
        <p:nvSpPr>
          <p:cNvPr id="25" name="Chevron 24"/>
          <p:cNvSpPr/>
          <p:nvPr/>
        </p:nvSpPr>
        <p:spPr>
          <a:xfrm>
            <a:off x="5257800" y="4648200"/>
            <a:ext cx="2133600" cy="838200"/>
          </a:xfrm>
          <a:prstGeom prst="chevron">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b="1" dirty="0" smtClean="0">
                <a:solidFill>
                  <a:schemeClr val="bg1"/>
                </a:solidFill>
              </a:rPr>
              <a:t>Happy</a:t>
            </a:r>
          </a:p>
          <a:p>
            <a:pPr algn="ctr"/>
            <a:r>
              <a:rPr lang="en-US" sz="2200" b="1" dirty="0" smtClean="0">
                <a:solidFill>
                  <a:schemeClr val="bg1"/>
                </a:solidFill>
              </a:rPr>
              <a:t>Life</a:t>
            </a:r>
            <a:endParaRPr lang="en-US" sz="2200" b="1" dirty="0">
              <a:solidFill>
                <a:schemeClr val="bg1"/>
              </a:solidFill>
            </a:endParaRPr>
          </a:p>
        </p:txBody>
      </p:sp>
      <p:sp>
        <p:nvSpPr>
          <p:cNvPr id="26" name="Oval 25"/>
          <p:cNvSpPr/>
          <p:nvPr/>
        </p:nvSpPr>
        <p:spPr>
          <a:xfrm>
            <a:off x="5257800" y="2133600"/>
            <a:ext cx="2590800" cy="1066800"/>
          </a:xfrm>
          <a:prstGeom prst="ellipse">
            <a:avLst/>
          </a:prstGeom>
          <a:solidFill>
            <a:srgbClr val="6076B4">
              <a:alpha val="21961"/>
            </a:srgbClr>
          </a:soli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evron 37"/>
          <p:cNvSpPr/>
          <p:nvPr/>
        </p:nvSpPr>
        <p:spPr>
          <a:xfrm>
            <a:off x="10395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39" name="Chevron 38"/>
          <p:cNvSpPr/>
          <p:nvPr/>
        </p:nvSpPr>
        <p:spPr>
          <a:xfrm>
            <a:off x="27921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40" name="Chevron 39"/>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41" name="Chevron 40"/>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0E95618-1A98-4997-9CA4-1CEFC0FE031F}" type="slidenum">
              <a:rPr lang="en-US" smtClean="0"/>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000" fill="hold"/>
                                        <p:tgtEl>
                                          <p:spTgt spid="26"/>
                                        </p:tgtEl>
                                        <p:attrNameLst>
                                          <p:attrName>ppt_w</p:attrName>
                                        </p:attrNameLst>
                                      </p:cBhvr>
                                      <p:tavLst>
                                        <p:tav tm="0">
                                          <p:val>
                                            <p:strVal val="#ppt_w*0.70"/>
                                          </p:val>
                                        </p:tav>
                                        <p:tav tm="100000">
                                          <p:val>
                                            <p:strVal val="#ppt_w"/>
                                          </p:val>
                                        </p:tav>
                                      </p:tavLst>
                                    </p:anim>
                                    <p:anim calcmode="lin" valueType="num">
                                      <p:cBhvr>
                                        <p:cTn id="8" dur="2000" fill="hold"/>
                                        <p:tgtEl>
                                          <p:spTgt spid="26"/>
                                        </p:tgtEl>
                                        <p:attrNameLst>
                                          <p:attrName>ppt_h</p:attrName>
                                        </p:attrNameLst>
                                      </p:cBhvr>
                                      <p:tavLst>
                                        <p:tav tm="0">
                                          <p:val>
                                            <p:strVal val="#ppt_h"/>
                                          </p:val>
                                        </p:tav>
                                        <p:tav tm="100000">
                                          <p:val>
                                            <p:strVal val="#ppt_h"/>
                                          </p:val>
                                        </p:tav>
                                      </p:tavLst>
                                    </p:anim>
                                    <p:animEffect transition="in" filter="fade">
                                      <p:cBhvr>
                                        <p:cTn id="9" dur="2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iterate type="lt">
                                    <p:tmPct val="0"/>
                                  </p:iterate>
                                  <p:childTnLst>
                                    <p:animScale>
                                      <p:cBhvr>
                                        <p:cTn id="13" dur="500" fill="hold"/>
                                        <p:tgtEl>
                                          <p:spTgt spid="4"/>
                                        </p:tgtEl>
                                      </p:cBhvr>
                                      <p:by x="40000" y="40000"/>
                                    </p:animScale>
                                  </p:childTnLst>
                                </p:cTn>
                              </p:par>
                              <p:par>
                                <p:cTn id="14" presetID="64" presetClass="path" presetSubtype="0" accel="50000" decel="50000" fill="hold" nodeType="withEffect">
                                  <p:stCondLst>
                                    <p:cond delay="0"/>
                                  </p:stCondLst>
                                  <p:iterate type="lt">
                                    <p:tmPct val="0"/>
                                  </p:iterate>
                                  <p:childTnLst>
                                    <p:animMotion origin="layout" path="M 3.88889E-6 -1.85185E-6 L -0.28091 -0.15116 " pathEditMode="relative" rAng="0" ptsTypes="AA">
                                      <p:cBhvr>
                                        <p:cTn id="15" dur="500" fill="hold"/>
                                        <p:tgtEl>
                                          <p:spTgt spid="4"/>
                                        </p:tgtEl>
                                        <p:attrNameLst>
                                          <p:attrName>ppt_x</p:attrName>
                                          <p:attrName>ppt_y</p:attrName>
                                        </p:attrNameLst>
                                      </p:cBhvr>
                                      <p:rCtr x="-14000" y="-7600"/>
                                    </p:animMotion>
                                  </p:childTnLst>
                                </p:cTn>
                              </p:par>
                              <p:par>
                                <p:cTn id="16" presetID="64" presetClass="path" presetSubtype="0" accel="50000" decel="50000" fill="hold" grpId="1" nodeType="withEffect">
                                  <p:stCondLst>
                                    <p:cond delay="0"/>
                                  </p:stCondLst>
                                  <p:childTnLst>
                                    <p:animMotion origin="layout" path="M 3.33333E-6 8.60315E-7 L -0.41667 -0.0222 " pathEditMode="relative" rAng="0" ptsTypes="AA">
                                      <p:cBhvr>
                                        <p:cTn id="17" dur="500" fill="hold"/>
                                        <p:tgtEl>
                                          <p:spTgt spid="26"/>
                                        </p:tgtEl>
                                        <p:attrNameLst>
                                          <p:attrName>ppt_x</p:attrName>
                                          <p:attrName>ppt_y</p:attrName>
                                        </p:attrNameLst>
                                      </p:cBhvr>
                                      <p:rCtr x="-20800" y="-1100"/>
                                    </p:animMotion>
                                  </p:childTnLst>
                                </p:cTn>
                              </p:par>
                              <p:par>
                                <p:cTn id="18" presetID="6" presetClass="emph" presetSubtype="0" fill="hold" grpId="2" nodeType="withEffect">
                                  <p:stCondLst>
                                    <p:cond delay="0"/>
                                  </p:stCondLst>
                                  <p:childTnLst>
                                    <p:animScale>
                                      <p:cBhvr>
                                        <p:cTn id="19" dur="500" fill="hold"/>
                                        <p:tgtEl>
                                          <p:spTgt spid="26"/>
                                        </p:tgtEl>
                                      </p:cBhvr>
                                      <p:by x="40000" y="40000"/>
                                    </p:animScale>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26" dur="500"/>
                                        <p:tgtEl>
                                          <p:spTgt spid="14">
                                            <p:txEl>
                                              <p:pRg st="0" end="0"/>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29" dur="500"/>
                                        <p:tgtEl>
                                          <p:spTgt spid="14">
                                            <p:txEl>
                                              <p:pRg st="1" end="1"/>
                                            </p:txEl>
                                          </p:spTgt>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5" grpId="0" animBg="1"/>
      <p:bldP spid="23" grpId="0" animBg="1"/>
      <p:bldP spid="24" grpId="0" animBg="1"/>
      <p:bldP spid="25" grpId="0" animBg="1"/>
      <p:bldP spid="26" grpId="0" animBg="1"/>
      <p:bldP spid="26" grpId="1" animBg="1"/>
      <p:bldP spid="26"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Algorithms</a:t>
            </a:r>
            <a:endParaRPr lang="en-US" dirty="0"/>
          </a:p>
        </p:txBody>
      </p:sp>
      <p:sp>
        <p:nvSpPr>
          <p:cNvPr id="3" name="Content Placeholder 2"/>
          <p:cNvSpPr>
            <a:spLocks noGrp="1"/>
          </p:cNvSpPr>
          <p:nvPr>
            <p:ph idx="1"/>
          </p:nvPr>
        </p:nvSpPr>
        <p:spPr>
          <a:xfrm>
            <a:off x="457200" y="1600200"/>
            <a:ext cx="7924800" cy="4343399"/>
          </a:xfrm>
        </p:spPr>
        <p:txBody>
          <a:bodyPr>
            <a:normAutofit/>
          </a:bodyPr>
          <a:lstStyle/>
          <a:p>
            <a:endParaRPr lang="en-US" dirty="0" smtClean="0"/>
          </a:p>
          <a:p>
            <a:endParaRPr lang="en-US" dirty="0" smtClean="0"/>
          </a:p>
          <a:p>
            <a:r>
              <a:rPr lang="en-US" dirty="0" smtClean="0">
                <a:solidFill>
                  <a:schemeClr val="tx1"/>
                </a:solidFill>
              </a:rPr>
              <a:t>Decision Tree</a:t>
            </a:r>
          </a:p>
          <a:p>
            <a:r>
              <a:rPr lang="en-US" dirty="0" smtClean="0">
                <a:solidFill>
                  <a:schemeClr val="tx1"/>
                </a:solidFill>
              </a:rPr>
              <a:t>Naïve Bayesian</a:t>
            </a:r>
          </a:p>
          <a:p>
            <a:r>
              <a:rPr lang="en-US" dirty="0" smtClean="0">
                <a:solidFill>
                  <a:schemeClr val="tx1"/>
                </a:solidFill>
              </a:rPr>
              <a:t>K - Nearest Neighbor</a:t>
            </a:r>
          </a:p>
          <a:p>
            <a:r>
              <a:rPr lang="en-US" dirty="0" smtClean="0">
                <a:solidFill>
                  <a:schemeClr val="tx1"/>
                </a:solidFill>
              </a:rPr>
              <a:t>PAM</a:t>
            </a:r>
          </a:p>
          <a:p>
            <a:r>
              <a:rPr lang="en-US" dirty="0" smtClean="0">
                <a:solidFill>
                  <a:schemeClr val="tx1"/>
                </a:solidFill>
              </a:rPr>
              <a:t>SVM</a:t>
            </a:r>
          </a:p>
          <a:p>
            <a:endParaRPr lang="en-US" dirty="0" smtClean="0"/>
          </a:p>
        </p:txBody>
      </p:sp>
      <p:sp>
        <p:nvSpPr>
          <p:cNvPr id="4" name="Cloud 3"/>
          <p:cNvSpPr/>
          <p:nvPr/>
        </p:nvSpPr>
        <p:spPr>
          <a:xfrm>
            <a:off x="4533900" y="2667000"/>
            <a:ext cx="3697406" cy="2057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Consider </a:t>
            </a:r>
          </a:p>
          <a:p>
            <a:pPr algn="ctr"/>
            <a:r>
              <a:rPr lang="en-US" sz="3200" b="1" dirty="0"/>
              <a:t>only</a:t>
            </a:r>
            <a:r>
              <a:rPr lang="en-US" sz="3200" dirty="0"/>
              <a:t> </a:t>
            </a:r>
            <a:r>
              <a:rPr lang="en-US" sz="3200" b="1" dirty="0"/>
              <a:t>1 gene</a:t>
            </a:r>
            <a:r>
              <a:rPr lang="en-US" sz="3200" dirty="0"/>
              <a:t> </a:t>
            </a:r>
          </a:p>
          <a:p>
            <a:pPr algn="ctr"/>
            <a:r>
              <a:rPr lang="en-US" sz="2400" dirty="0"/>
              <a:t>at a </a:t>
            </a:r>
            <a:r>
              <a:rPr lang="en-US" sz="2400" dirty="0" smtClean="0"/>
              <a:t>time</a:t>
            </a:r>
            <a:endParaRPr lang="en-US" sz="2400" dirty="0"/>
          </a:p>
        </p:txBody>
      </p:sp>
      <p:sp>
        <p:nvSpPr>
          <p:cNvPr id="21" name="Chevron 20"/>
          <p:cNvSpPr/>
          <p:nvPr/>
        </p:nvSpPr>
        <p:spPr>
          <a:xfrm>
            <a:off x="10395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Introduction</a:t>
            </a:r>
            <a:endParaRPr lang="en-US" dirty="0">
              <a:solidFill>
                <a:schemeClr val="bg1"/>
              </a:solidFill>
            </a:endParaRPr>
          </a:p>
        </p:txBody>
      </p:sp>
      <p:sp>
        <p:nvSpPr>
          <p:cNvPr id="22" name="Chevron 21"/>
          <p:cNvSpPr/>
          <p:nvPr/>
        </p:nvSpPr>
        <p:spPr>
          <a:xfrm>
            <a:off x="2792104" y="6477000"/>
            <a:ext cx="1752600" cy="382491"/>
          </a:xfrm>
          <a:prstGeom prst="chevron">
            <a:avLst>
              <a:gd name="adj" fmla="val 46"/>
            </a:avLst>
          </a:prstGeom>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Problem</a:t>
            </a:r>
            <a:endParaRPr lang="en-US" dirty="0">
              <a:solidFill>
                <a:schemeClr val="bg1"/>
              </a:solidFill>
            </a:endParaRPr>
          </a:p>
        </p:txBody>
      </p:sp>
      <p:sp>
        <p:nvSpPr>
          <p:cNvPr id="23" name="Chevron 22"/>
          <p:cNvSpPr/>
          <p:nvPr/>
        </p:nvSpPr>
        <p:spPr>
          <a:xfrm>
            <a:off x="45447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Key Idea</a:t>
            </a:r>
            <a:endParaRPr lang="en-US" dirty="0">
              <a:solidFill>
                <a:schemeClr val="bg1"/>
              </a:solidFill>
            </a:endParaRPr>
          </a:p>
        </p:txBody>
      </p:sp>
      <p:sp>
        <p:nvSpPr>
          <p:cNvPr id="24" name="Chevron 23"/>
          <p:cNvSpPr/>
          <p:nvPr/>
        </p:nvSpPr>
        <p:spPr>
          <a:xfrm>
            <a:off x="6297304" y="6477000"/>
            <a:ext cx="1752600" cy="382491"/>
          </a:xfrm>
          <a:prstGeom prst="chevron">
            <a:avLst>
              <a:gd name="adj" fmla="val 4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Results</a:t>
            </a:r>
            <a:endParaRPr lang="en-US" dirty="0">
              <a:solidFill>
                <a:schemeClr val="bg1"/>
              </a:solidFill>
            </a:endParaRPr>
          </a:p>
        </p:txBody>
      </p:sp>
      <p:sp>
        <p:nvSpPr>
          <p:cNvPr id="11" name="Slide Number Placeholder 10"/>
          <p:cNvSpPr>
            <a:spLocks noGrp="1"/>
          </p:cNvSpPr>
          <p:nvPr>
            <p:ph type="sldNum" sz="quarter" idx="12"/>
          </p:nvPr>
        </p:nvSpPr>
        <p:spPr/>
        <p:txBody>
          <a:bodyPr/>
          <a:lstStyle/>
          <a:p>
            <a:fld id="{20E95618-1A98-4997-9CA4-1CEFC0FE031F}"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1959</TotalTime>
  <Words>2455</Words>
  <Application>Microsoft Office PowerPoint</Application>
  <PresentationFormat>On-screen Show (4:3)</PresentationFormat>
  <Paragraphs>528</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Executive</vt:lpstr>
      <vt:lpstr>Gene Interaction-Level Cancer Classification  using Gene Expression Profiles</vt:lpstr>
      <vt:lpstr>PowerPoint Presentation</vt:lpstr>
      <vt:lpstr>PowerPoint Presentation</vt:lpstr>
      <vt:lpstr>PowerPoint Presentation</vt:lpstr>
      <vt:lpstr>Cancer Classification</vt:lpstr>
      <vt:lpstr>Gene Expression</vt:lpstr>
      <vt:lpstr>Gene Expression Profiles</vt:lpstr>
      <vt:lpstr>Contribution</vt:lpstr>
      <vt:lpstr>Learning Algorithms</vt:lpstr>
      <vt:lpstr>PowerPoint Presentation</vt:lpstr>
      <vt:lpstr>PowerPoint Presentation</vt:lpstr>
      <vt:lpstr>Previous Efforts</vt:lpstr>
      <vt:lpstr>Pathways</vt:lpstr>
      <vt:lpstr>PowerPoint Presentation</vt:lpstr>
      <vt:lpstr>Disconnected</vt:lpstr>
      <vt:lpstr>Too Many Genes</vt:lpstr>
      <vt:lpstr>Algorithm Overview</vt:lpstr>
      <vt:lpstr>Algorithm Overview (cont’d)</vt:lpstr>
      <vt:lpstr>Algorithm Overview (cont’d)</vt:lpstr>
      <vt:lpstr>Remaining</vt:lpstr>
      <vt:lpstr>Importance of a GIS</vt:lpstr>
      <vt:lpstr>Entropy</vt:lpstr>
      <vt:lpstr>Entropy</vt:lpstr>
      <vt:lpstr>Voting Weight</vt:lpstr>
      <vt:lpstr>Classification</vt:lpstr>
      <vt:lpstr>Results</vt:lpstr>
      <vt:lpstr>Accuracy vs. k</vt:lpstr>
      <vt:lpstr>Leukemia  B cell receptor signaling pathway </vt:lpstr>
      <vt:lpstr>Prostate Cancer Metabolism of xenobiotics by cytochrome P450</vt:lpstr>
      <vt:lpstr>Literature Support</vt:lpstr>
      <vt:lpstr>Thank You …  </vt:lpstr>
      <vt:lpstr>Extra Slides</vt:lpstr>
      <vt:lpstr>GIS Generation</vt:lpstr>
      <vt:lpstr>Binary Voting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structure in social and biological networks</dc:title>
  <dc:creator>Ashis</dc:creator>
  <cp:lastModifiedBy>Ashis</cp:lastModifiedBy>
  <cp:revision>530</cp:revision>
  <cp:lastPrinted>2012-10-11T09:06:34Z</cp:lastPrinted>
  <dcterms:created xsi:type="dcterms:W3CDTF">2012-04-07T10:51:13Z</dcterms:created>
  <dcterms:modified xsi:type="dcterms:W3CDTF">2012-10-12T02:22:00Z</dcterms:modified>
</cp:coreProperties>
</file>