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2" r:id="rId1"/>
  </p:sldMasterIdLst>
  <p:sldIdLst>
    <p:sldId id="256" r:id="rId2"/>
  </p:sldIdLst>
  <p:sldSz cx="30275213"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1" d="100"/>
          <a:sy n="61" d="100"/>
        </p:scale>
        <p:origin x="-3475" y="-4886"/>
      </p:cViewPr>
      <p:guideLst>
        <p:guide orient="horz" pos="6735"/>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3499590"/>
            <a:ext cx="25733931" cy="7444669"/>
          </a:xfrm>
        </p:spPr>
        <p:txBody>
          <a:bodyPr anchor="b"/>
          <a:lstStyle>
            <a:lvl1pPr algn="ctr">
              <a:defRPr sz="18709"/>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3784402" y="11231355"/>
            <a:ext cx="22706410" cy="5162758"/>
          </a:xfrm>
        </p:spPr>
        <p:txBody>
          <a:bodyPr/>
          <a:lstStyle>
            <a:lvl1pPr marL="0" indent="0" algn="ctr">
              <a:buNone/>
              <a:defRPr sz="7483"/>
            </a:lvl1pPr>
            <a:lvl2pPr marL="1425595" indent="0" algn="ctr">
              <a:buNone/>
              <a:defRPr sz="6236"/>
            </a:lvl2pPr>
            <a:lvl3pPr marL="2851191" indent="0" algn="ctr">
              <a:buNone/>
              <a:defRPr sz="5613"/>
            </a:lvl3pPr>
            <a:lvl4pPr marL="4276786" indent="0" algn="ctr">
              <a:buNone/>
              <a:defRPr sz="4989"/>
            </a:lvl4pPr>
            <a:lvl5pPr marL="5702381" indent="0" algn="ctr">
              <a:buNone/>
              <a:defRPr sz="4989"/>
            </a:lvl5pPr>
            <a:lvl6pPr marL="7127977" indent="0" algn="ctr">
              <a:buNone/>
              <a:defRPr sz="4989"/>
            </a:lvl6pPr>
            <a:lvl7pPr marL="8553572" indent="0" algn="ctr">
              <a:buNone/>
              <a:defRPr sz="4989"/>
            </a:lvl7pPr>
            <a:lvl8pPr marL="9979167" indent="0" algn="ctr">
              <a:buNone/>
              <a:defRPr sz="4989"/>
            </a:lvl8pPr>
            <a:lvl9pPr marL="11404763" indent="0" algn="ctr">
              <a:buNone/>
              <a:defRPr sz="4989"/>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77837DEF-D4B5-493A-9E4A-F641BEC5A898}" type="datetimeFigureOut">
              <a:rPr lang="el-GR" smtClean="0"/>
              <a:t>26/5/2025</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2BFAA441-26ED-48F6-8344-0A238FF1699E}" type="slidenum">
              <a:rPr lang="el-GR" smtClean="0"/>
              <a:t>‹#›</a:t>
            </a:fld>
            <a:endParaRPr lang="el-GR" dirty="0"/>
          </a:p>
        </p:txBody>
      </p:sp>
    </p:spTree>
    <p:extLst>
      <p:ext uri="{BB962C8B-B14F-4D97-AF65-F5344CB8AC3E}">
        <p14:creationId xmlns:p14="http://schemas.microsoft.com/office/powerpoint/2010/main" val="311292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77837DEF-D4B5-493A-9E4A-F641BEC5A898}" type="datetimeFigureOut">
              <a:rPr lang="el-GR" smtClean="0"/>
              <a:t>26/5/2025</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2BFAA441-26ED-48F6-8344-0A238FF1699E}" type="slidenum">
              <a:rPr lang="el-GR" smtClean="0"/>
              <a:t>‹#›</a:t>
            </a:fld>
            <a:endParaRPr lang="el-GR" dirty="0"/>
          </a:p>
        </p:txBody>
      </p:sp>
    </p:spTree>
    <p:extLst>
      <p:ext uri="{BB962C8B-B14F-4D97-AF65-F5344CB8AC3E}">
        <p14:creationId xmlns:p14="http://schemas.microsoft.com/office/powerpoint/2010/main" val="835337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1138480"/>
            <a:ext cx="6528093" cy="18121634"/>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2081423" y="1138480"/>
            <a:ext cx="19205838" cy="18121634"/>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77837DEF-D4B5-493A-9E4A-F641BEC5A898}" type="datetimeFigureOut">
              <a:rPr lang="el-GR" smtClean="0"/>
              <a:t>26/5/2025</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2BFAA441-26ED-48F6-8344-0A238FF1699E}" type="slidenum">
              <a:rPr lang="el-GR" smtClean="0"/>
              <a:t>‹#›</a:t>
            </a:fld>
            <a:endParaRPr lang="el-GR" dirty="0"/>
          </a:p>
        </p:txBody>
      </p:sp>
    </p:spTree>
    <p:extLst>
      <p:ext uri="{BB962C8B-B14F-4D97-AF65-F5344CB8AC3E}">
        <p14:creationId xmlns:p14="http://schemas.microsoft.com/office/powerpoint/2010/main" val="71399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77837DEF-D4B5-493A-9E4A-F641BEC5A898}" type="datetimeFigureOut">
              <a:rPr lang="el-GR" smtClean="0"/>
              <a:t>26/5/2025</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2BFAA441-26ED-48F6-8344-0A238FF1699E}" type="slidenum">
              <a:rPr lang="el-GR" smtClean="0"/>
              <a:t>‹#›</a:t>
            </a:fld>
            <a:endParaRPr lang="el-GR" dirty="0"/>
          </a:p>
        </p:txBody>
      </p:sp>
    </p:spTree>
    <p:extLst>
      <p:ext uri="{BB962C8B-B14F-4D97-AF65-F5344CB8AC3E}">
        <p14:creationId xmlns:p14="http://schemas.microsoft.com/office/powerpoint/2010/main" val="170634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2065654" y="5331063"/>
            <a:ext cx="26112371" cy="8894992"/>
          </a:xfrm>
        </p:spPr>
        <p:txBody>
          <a:bodyPr anchor="b"/>
          <a:lstStyle>
            <a:lvl1pPr>
              <a:defRPr sz="18709"/>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065654" y="14310205"/>
            <a:ext cx="26112371" cy="4677666"/>
          </a:xfrm>
        </p:spPr>
        <p:txBody>
          <a:bodyPr/>
          <a:lstStyle>
            <a:lvl1pPr marL="0" indent="0">
              <a:buNone/>
              <a:defRPr sz="7483">
                <a:solidFill>
                  <a:schemeClr val="tx1">
                    <a:tint val="82000"/>
                  </a:schemeClr>
                </a:solidFill>
              </a:defRPr>
            </a:lvl1pPr>
            <a:lvl2pPr marL="1425595" indent="0">
              <a:buNone/>
              <a:defRPr sz="6236">
                <a:solidFill>
                  <a:schemeClr val="tx1">
                    <a:tint val="82000"/>
                  </a:schemeClr>
                </a:solidFill>
              </a:defRPr>
            </a:lvl2pPr>
            <a:lvl3pPr marL="2851191" indent="0">
              <a:buNone/>
              <a:defRPr sz="5613">
                <a:solidFill>
                  <a:schemeClr val="tx1">
                    <a:tint val="82000"/>
                  </a:schemeClr>
                </a:solidFill>
              </a:defRPr>
            </a:lvl3pPr>
            <a:lvl4pPr marL="4276786" indent="0">
              <a:buNone/>
              <a:defRPr sz="4989">
                <a:solidFill>
                  <a:schemeClr val="tx1">
                    <a:tint val="82000"/>
                  </a:schemeClr>
                </a:solidFill>
              </a:defRPr>
            </a:lvl4pPr>
            <a:lvl5pPr marL="5702381" indent="0">
              <a:buNone/>
              <a:defRPr sz="4989">
                <a:solidFill>
                  <a:schemeClr val="tx1">
                    <a:tint val="82000"/>
                  </a:schemeClr>
                </a:solidFill>
              </a:defRPr>
            </a:lvl5pPr>
            <a:lvl6pPr marL="7127977" indent="0">
              <a:buNone/>
              <a:defRPr sz="4989">
                <a:solidFill>
                  <a:schemeClr val="tx1">
                    <a:tint val="82000"/>
                  </a:schemeClr>
                </a:solidFill>
              </a:defRPr>
            </a:lvl6pPr>
            <a:lvl7pPr marL="8553572" indent="0">
              <a:buNone/>
              <a:defRPr sz="4989">
                <a:solidFill>
                  <a:schemeClr val="tx1">
                    <a:tint val="82000"/>
                  </a:schemeClr>
                </a:solidFill>
              </a:defRPr>
            </a:lvl7pPr>
            <a:lvl8pPr marL="9979167" indent="0">
              <a:buNone/>
              <a:defRPr sz="4989">
                <a:solidFill>
                  <a:schemeClr val="tx1">
                    <a:tint val="82000"/>
                  </a:schemeClr>
                </a:solidFill>
              </a:defRPr>
            </a:lvl8pPr>
            <a:lvl9pPr marL="11404763" indent="0">
              <a:buNone/>
              <a:defRPr sz="4989">
                <a:solidFill>
                  <a:schemeClr val="tx1">
                    <a:tint val="82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77837DEF-D4B5-493A-9E4A-F641BEC5A898}" type="datetimeFigureOut">
              <a:rPr lang="el-GR" smtClean="0"/>
              <a:t>26/5/2025</a:t>
            </a:fld>
            <a:endParaRPr lang="el-GR" dirty="0"/>
          </a:p>
        </p:txBody>
      </p:sp>
      <p:sp>
        <p:nvSpPr>
          <p:cNvPr id="5" name="Footer Placeholder 4"/>
          <p:cNvSpPr>
            <a:spLocks noGrp="1"/>
          </p:cNvSpPr>
          <p:nvPr>
            <p:ph type="ftr" sz="quarter" idx="11"/>
          </p:nvPr>
        </p:nvSpPr>
        <p:spPr/>
        <p:txBody>
          <a:bodyPr/>
          <a:lstStyle/>
          <a:p>
            <a:endParaRPr lang="el-GR" dirty="0"/>
          </a:p>
        </p:txBody>
      </p:sp>
      <p:sp>
        <p:nvSpPr>
          <p:cNvPr id="6" name="Slide Number Placeholder 5"/>
          <p:cNvSpPr>
            <a:spLocks noGrp="1"/>
          </p:cNvSpPr>
          <p:nvPr>
            <p:ph type="sldNum" sz="quarter" idx="12"/>
          </p:nvPr>
        </p:nvSpPr>
        <p:spPr/>
        <p:txBody>
          <a:bodyPr/>
          <a:lstStyle/>
          <a:p>
            <a:fld id="{2BFAA441-26ED-48F6-8344-0A238FF1699E}" type="slidenum">
              <a:rPr lang="el-GR" smtClean="0"/>
              <a:t>‹#›</a:t>
            </a:fld>
            <a:endParaRPr lang="el-GR" dirty="0"/>
          </a:p>
        </p:txBody>
      </p:sp>
    </p:spTree>
    <p:extLst>
      <p:ext uri="{BB962C8B-B14F-4D97-AF65-F5344CB8AC3E}">
        <p14:creationId xmlns:p14="http://schemas.microsoft.com/office/powerpoint/2010/main" val="633559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2081421" y="5692400"/>
            <a:ext cx="12866966" cy="135677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15326826" y="5692400"/>
            <a:ext cx="12866966" cy="13567714"/>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77837DEF-D4B5-493A-9E4A-F641BEC5A898}" type="datetimeFigureOut">
              <a:rPr lang="el-GR" smtClean="0"/>
              <a:t>26/5/2025</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7" name="Slide Number Placeholder 6"/>
          <p:cNvSpPr>
            <a:spLocks noGrp="1"/>
          </p:cNvSpPr>
          <p:nvPr>
            <p:ph type="sldNum" sz="quarter" idx="12"/>
          </p:nvPr>
        </p:nvSpPr>
        <p:spPr/>
        <p:txBody>
          <a:bodyPr/>
          <a:lstStyle/>
          <a:p>
            <a:fld id="{2BFAA441-26ED-48F6-8344-0A238FF1699E}" type="slidenum">
              <a:rPr lang="el-GR" smtClean="0"/>
              <a:t>‹#›</a:t>
            </a:fld>
            <a:endParaRPr lang="el-GR" dirty="0"/>
          </a:p>
        </p:txBody>
      </p:sp>
    </p:spTree>
    <p:extLst>
      <p:ext uri="{BB962C8B-B14F-4D97-AF65-F5344CB8AC3E}">
        <p14:creationId xmlns:p14="http://schemas.microsoft.com/office/powerpoint/2010/main" val="55909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a:xfrm>
            <a:off x="2085364" y="1138485"/>
            <a:ext cx="26112371" cy="4133179"/>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085368" y="5241960"/>
            <a:ext cx="12807832"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l-GR"/>
              <a:t>Στυλ κειμένου υποδείγματος</a:t>
            </a:r>
          </a:p>
        </p:txBody>
      </p:sp>
      <p:sp>
        <p:nvSpPr>
          <p:cNvPr id="4" name="Content Placeholder 3"/>
          <p:cNvSpPr>
            <a:spLocks noGrp="1"/>
          </p:cNvSpPr>
          <p:nvPr>
            <p:ph sz="half" idx="2"/>
          </p:nvPr>
        </p:nvSpPr>
        <p:spPr>
          <a:xfrm>
            <a:off x="2085368" y="7810963"/>
            <a:ext cx="12807832" cy="1148875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15326828" y="5241960"/>
            <a:ext cx="12870909" cy="2569003"/>
          </a:xfrm>
        </p:spPr>
        <p:txBody>
          <a:bodyPr anchor="b"/>
          <a:lstStyle>
            <a:lvl1pPr marL="0" indent="0">
              <a:buNone/>
              <a:defRPr sz="7483" b="1"/>
            </a:lvl1pPr>
            <a:lvl2pPr marL="1425595" indent="0">
              <a:buNone/>
              <a:defRPr sz="6236" b="1"/>
            </a:lvl2pPr>
            <a:lvl3pPr marL="2851191" indent="0">
              <a:buNone/>
              <a:defRPr sz="5613" b="1"/>
            </a:lvl3pPr>
            <a:lvl4pPr marL="4276786" indent="0">
              <a:buNone/>
              <a:defRPr sz="4989" b="1"/>
            </a:lvl4pPr>
            <a:lvl5pPr marL="5702381" indent="0">
              <a:buNone/>
              <a:defRPr sz="4989" b="1"/>
            </a:lvl5pPr>
            <a:lvl6pPr marL="7127977" indent="0">
              <a:buNone/>
              <a:defRPr sz="4989" b="1"/>
            </a:lvl6pPr>
            <a:lvl7pPr marL="8553572" indent="0">
              <a:buNone/>
              <a:defRPr sz="4989" b="1"/>
            </a:lvl7pPr>
            <a:lvl8pPr marL="9979167" indent="0">
              <a:buNone/>
              <a:defRPr sz="4989" b="1"/>
            </a:lvl8pPr>
            <a:lvl9pPr marL="11404763" indent="0">
              <a:buNone/>
              <a:defRPr sz="4989" b="1"/>
            </a:lvl9pPr>
          </a:lstStyle>
          <a:p>
            <a:pPr lvl="0"/>
            <a:r>
              <a:rPr lang="el-GR"/>
              <a:t>Στυλ κειμένου υποδείγματος</a:t>
            </a:r>
          </a:p>
        </p:txBody>
      </p:sp>
      <p:sp>
        <p:nvSpPr>
          <p:cNvPr id="6" name="Content Placeholder 5"/>
          <p:cNvSpPr>
            <a:spLocks noGrp="1"/>
          </p:cNvSpPr>
          <p:nvPr>
            <p:ph sz="quarter" idx="4"/>
          </p:nvPr>
        </p:nvSpPr>
        <p:spPr>
          <a:xfrm>
            <a:off x="15326828" y="7810963"/>
            <a:ext cx="12870909" cy="11488750"/>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77837DEF-D4B5-493A-9E4A-F641BEC5A898}" type="datetimeFigureOut">
              <a:rPr lang="el-GR" smtClean="0"/>
              <a:t>26/5/2025</a:t>
            </a:fld>
            <a:endParaRPr lang="el-GR" dirty="0"/>
          </a:p>
        </p:txBody>
      </p:sp>
      <p:sp>
        <p:nvSpPr>
          <p:cNvPr id="8" name="Footer Placeholder 7"/>
          <p:cNvSpPr>
            <a:spLocks noGrp="1"/>
          </p:cNvSpPr>
          <p:nvPr>
            <p:ph type="ftr" sz="quarter" idx="11"/>
          </p:nvPr>
        </p:nvSpPr>
        <p:spPr/>
        <p:txBody>
          <a:bodyPr/>
          <a:lstStyle/>
          <a:p>
            <a:endParaRPr lang="el-GR" dirty="0"/>
          </a:p>
        </p:txBody>
      </p:sp>
      <p:sp>
        <p:nvSpPr>
          <p:cNvPr id="9" name="Slide Number Placeholder 8"/>
          <p:cNvSpPr>
            <a:spLocks noGrp="1"/>
          </p:cNvSpPr>
          <p:nvPr>
            <p:ph type="sldNum" sz="quarter" idx="12"/>
          </p:nvPr>
        </p:nvSpPr>
        <p:spPr/>
        <p:txBody>
          <a:bodyPr/>
          <a:lstStyle/>
          <a:p>
            <a:fld id="{2BFAA441-26ED-48F6-8344-0A238FF1699E}" type="slidenum">
              <a:rPr lang="el-GR" smtClean="0"/>
              <a:t>‹#›</a:t>
            </a:fld>
            <a:endParaRPr lang="el-GR" dirty="0"/>
          </a:p>
        </p:txBody>
      </p:sp>
    </p:spTree>
    <p:extLst>
      <p:ext uri="{BB962C8B-B14F-4D97-AF65-F5344CB8AC3E}">
        <p14:creationId xmlns:p14="http://schemas.microsoft.com/office/powerpoint/2010/main" val="12950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77837DEF-D4B5-493A-9E4A-F641BEC5A898}" type="datetimeFigureOut">
              <a:rPr lang="el-GR" smtClean="0"/>
              <a:t>26/5/2025</a:t>
            </a:fld>
            <a:endParaRPr lang="el-GR" dirty="0"/>
          </a:p>
        </p:txBody>
      </p:sp>
      <p:sp>
        <p:nvSpPr>
          <p:cNvPr id="4" name="Footer Placeholder 3"/>
          <p:cNvSpPr>
            <a:spLocks noGrp="1"/>
          </p:cNvSpPr>
          <p:nvPr>
            <p:ph type="ftr" sz="quarter" idx="11"/>
          </p:nvPr>
        </p:nvSpPr>
        <p:spPr/>
        <p:txBody>
          <a:bodyPr/>
          <a:lstStyle/>
          <a:p>
            <a:endParaRPr lang="el-GR" dirty="0"/>
          </a:p>
        </p:txBody>
      </p:sp>
      <p:sp>
        <p:nvSpPr>
          <p:cNvPr id="5" name="Slide Number Placeholder 4"/>
          <p:cNvSpPr>
            <a:spLocks noGrp="1"/>
          </p:cNvSpPr>
          <p:nvPr>
            <p:ph type="sldNum" sz="quarter" idx="12"/>
          </p:nvPr>
        </p:nvSpPr>
        <p:spPr/>
        <p:txBody>
          <a:bodyPr/>
          <a:lstStyle/>
          <a:p>
            <a:fld id="{2BFAA441-26ED-48F6-8344-0A238FF1699E}" type="slidenum">
              <a:rPr lang="el-GR" smtClean="0"/>
              <a:t>‹#›</a:t>
            </a:fld>
            <a:endParaRPr lang="el-GR" dirty="0"/>
          </a:p>
        </p:txBody>
      </p:sp>
    </p:spTree>
    <p:extLst>
      <p:ext uri="{BB962C8B-B14F-4D97-AF65-F5344CB8AC3E}">
        <p14:creationId xmlns:p14="http://schemas.microsoft.com/office/powerpoint/2010/main" val="3012353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837DEF-D4B5-493A-9E4A-F641BEC5A898}" type="datetimeFigureOut">
              <a:rPr lang="el-GR" smtClean="0"/>
              <a:t>26/5/2025</a:t>
            </a:fld>
            <a:endParaRPr lang="el-GR" dirty="0"/>
          </a:p>
        </p:txBody>
      </p:sp>
      <p:sp>
        <p:nvSpPr>
          <p:cNvPr id="3" name="Footer Placeholder 2"/>
          <p:cNvSpPr>
            <a:spLocks noGrp="1"/>
          </p:cNvSpPr>
          <p:nvPr>
            <p:ph type="ftr" sz="quarter" idx="11"/>
          </p:nvPr>
        </p:nvSpPr>
        <p:spPr/>
        <p:txBody>
          <a:bodyPr/>
          <a:lstStyle/>
          <a:p>
            <a:endParaRPr lang="el-GR" dirty="0"/>
          </a:p>
        </p:txBody>
      </p:sp>
      <p:sp>
        <p:nvSpPr>
          <p:cNvPr id="4" name="Slide Number Placeholder 3"/>
          <p:cNvSpPr>
            <a:spLocks noGrp="1"/>
          </p:cNvSpPr>
          <p:nvPr>
            <p:ph type="sldNum" sz="quarter" idx="12"/>
          </p:nvPr>
        </p:nvSpPr>
        <p:spPr/>
        <p:txBody>
          <a:bodyPr/>
          <a:lstStyle/>
          <a:p>
            <a:fld id="{2BFAA441-26ED-48F6-8344-0A238FF1699E}" type="slidenum">
              <a:rPr lang="el-GR" smtClean="0"/>
              <a:t>‹#›</a:t>
            </a:fld>
            <a:endParaRPr lang="el-GR" dirty="0"/>
          </a:p>
        </p:txBody>
      </p:sp>
    </p:spTree>
    <p:extLst>
      <p:ext uri="{BB962C8B-B14F-4D97-AF65-F5344CB8AC3E}">
        <p14:creationId xmlns:p14="http://schemas.microsoft.com/office/powerpoint/2010/main" val="104695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12870909" y="3078850"/>
            <a:ext cx="15326827" cy="15196234"/>
          </a:xfrm>
        </p:spPr>
        <p:txBody>
          <a:bodyPr/>
          <a:lstStyle>
            <a:lvl1pPr>
              <a:defRPr sz="9978"/>
            </a:lvl1pPr>
            <a:lvl2pPr>
              <a:defRPr sz="8731"/>
            </a:lvl2pPr>
            <a:lvl3pPr>
              <a:defRPr sz="7483"/>
            </a:lvl3pPr>
            <a:lvl4pPr>
              <a:defRPr sz="6236"/>
            </a:lvl4pPr>
            <a:lvl5pPr>
              <a:defRPr sz="6236"/>
            </a:lvl5pPr>
            <a:lvl6pPr>
              <a:defRPr sz="6236"/>
            </a:lvl6pPr>
            <a:lvl7pPr>
              <a:defRPr sz="6236"/>
            </a:lvl7pPr>
            <a:lvl8pPr>
              <a:defRPr sz="6236"/>
            </a:lvl8pPr>
            <a:lvl9pPr>
              <a:defRPr sz="6236"/>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77837DEF-D4B5-493A-9E4A-F641BEC5A898}" type="datetimeFigureOut">
              <a:rPr lang="el-GR" smtClean="0"/>
              <a:t>26/5/2025</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7" name="Slide Number Placeholder 6"/>
          <p:cNvSpPr>
            <a:spLocks noGrp="1"/>
          </p:cNvSpPr>
          <p:nvPr>
            <p:ph type="sldNum" sz="quarter" idx="12"/>
          </p:nvPr>
        </p:nvSpPr>
        <p:spPr/>
        <p:txBody>
          <a:bodyPr/>
          <a:lstStyle/>
          <a:p>
            <a:fld id="{2BFAA441-26ED-48F6-8344-0A238FF1699E}" type="slidenum">
              <a:rPr lang="el-GR" smtClean="0"/>
              <a:t>‹#›</a:t>
            </a:fld>
            <a:endParaRPr lang="el-GR" dirty="0"/>
          </a:p>
        </p:txBody>
      </p:sp>
    </p:spTree>
    <p:extLst>
      <p:ext uri="{BB962C8B-B14F-4D97-AF65-F5344CB8AC3E}">
        <p14:creationId xmlns:p14="http://schemas.microsoft.com/office/powerpoint/2010/main" val="314799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2085364" y="1425575"/>
            <a:ext cx="9764544" cy="4989513"/>
          </a:xfrm>
        </p:spPr>
        <p:txBody>
          <a:bodyPr anchor="b"/>
          <a:lstStyle>
            <a:lvl1pPr>
              <a:defRPr sz="9978"/>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2870909" y="3078850"/>
            <a:ext cx="15326827" cy="15196234"/>
          </a:xfrm>
        </p:spPr>
        <p:txBody>
          <a:bodyPr anchor="t"/>
          <a:lstStyle>
            <a:lvl1pPr marL="0" indent="0">
              <a:buNone/>
              <a:defRPr sz="9978"/>
            </a:lvl1pPr>
            <a:lvl2pPr marL="1425595" indent="0">
              <a:buNone/>
              <a:defRPr sz="8731"/>
            </a:lvl2pPr>
            <a:lvl3pPr marL="2851191" indent="0">
              <a:buNone/>
              <a:defRPr sz="7483"/>
            </a:lvl3pPr>
            <a:lvl4pPr marL="4276786" indent="0">
              <a:buNone/>
              <a:defRPr sz="6236"/>
            </a:lvl4pPr>
            <a:lvl5pPr marL="5702381" indent="0">
              <a:buNone/>
              <a:defRPr sz="6236"/>
            </a:lvl5pPr>
            <a:lvl6pPr marL="7127977" indent="0">
              <a:buNone/>
              <a:defRPr sz="6236"/>
            </a:lvl6pPr>
            <a:lvl7pPr marL="8553572" indent="0">
              <a:buNone/>
              <a:defRPr sz="6236"/>
            </a:lvl7pPr>
            <a:lvl8pPr marL="9979167" indent="0">
              <a:buNone/>
              <a:defRPr sz="6236"/>
            </a:lvl8pPr>
            <a:lvl9pPr marL="11404763" indent="0">
              <a:buNone/>
              <a:defRPr sz="6236"/>
            </a:lvl9pPr>
          </a:lstStyle>
          <a:p>
            <a:r>
              <a:rPr lang="el-GR" dirty="0"/>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2085364" y="6415088"/>
            <a:ext cx="9764544" cy="11884743"/>
          </a:xfrm>
        </p:spPr>
        <p:txBody>
          <a:bodyPr/>
          <a:lstStyle>
            <a:lvl1pPr marL="0" indent="0">
              <a:buNone/>
              <a:defRPr sz="4989"/>
            </a:lvl1pPr>
            <a:lvl2pPr marL="1425595" indent="0">
              <a:buNone/>
              <a:defRPr sz="4365"/>
            </a:lvl2pPr>
            <a:lvl3pPr marL="2851191" indent="0">
              <a:buNone/>
              <a:defRPr sz="3742"/>
            </a:lvl3pPr>
            <a:lvl4pPr marL="4276786" indent="0">
              <a:buNone/>
              <a:defRPr sz="3118"/>
            </a:lvl4pPr>
            <a:lvl5pPr marL="5702381" indent="0">
              <a:buNone/>
              <a:defRPr sz="3118"/>
            </a:lvl5pPr>
            <a:lvl6pPr marL="7127977" indent="0">
              <a:buNone/>
              <a:defRPr sz="3118"/>
            </a:lvl6pPr>
            <a:lvl7pPr marL="8553572" indent="0">
              <a:buNone/>
              <a:defRPr sz="3118"/>
            </a:lvl7pPr>
            <a:lvl8pPr marL="9979167" indent="0">
              <a:buNone/>
              <a:defRPr sz="3118"/>
            </a:lvl8pPr>
            <a:lvl9pPr marL="11404763" indent="0">
              <a:buNone/>
              <a:defRPr sz="3118"/>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77837DEF-D4B5-493A-9E4A-F641BEC5A898}" type="datetimeFigureOut">
              <a:rPr lang="el-GR" smtClean="0"/>
              <a:t>26/5/2025</a:t>
            </a:fld>
            <a:endParaRPr lang="el-GR" dirty="0"/>
          </a:p>
        </p:txBody>
      </p:sp>
      <p:sp>
        <p:nvSpPr>
          <p:cNvPr id="6" name="Footer Placeholder 5"/>
          <p:cNvSpPr>
            <a:spLocks noGrp="1"/>
          </p:cNvSpPr>
          <p:nvPr>
            <p:ph type="ftr" sz="quarter" idx="11"/>
          </p:nvPr>
        </p:nvSpPr>
        <p:spPr/>
        <p:txBody>
          <a:bodyPr/>
          <a:lstStyle/>
          <a:p>
            <a:endParaRPr lang="el-GR" dirty="0"/>
          </a:p>
        </p:txBody>
      </p:sp>
      <p:sp>
        <p:nvSpPr>
          <p:cNvPr id="7" name="Slide Number Placeholder 6"/>
          <p:cNvSpPr>
            <a:spLocks noGrp="1"/>
          </p:cNvSpPr>
          <p:nvPr>
            <p:ph type="sldNum" sz="quarter" idx="12"/>
          </p:nvPr>
        </p:nvSpPr>
        <p:spPr/>
        <p:txBody>
          <a:bodyPr/>
          <a:lstStyle/>
          <a:p>
            <a:fld id="{2BFAA441-26ED-48F6-8344-0A238FF1699E}" type="slidenum">
              <a:rPr lang="el-GR" smtClean="0"/>
              <a:t>‹#›</a:t>
            </a:fld>
            <a:endParaRPr lang="el-GR" dirty="0"/>
          </a:p>
        </p:txBody>
      </p:sp>
    </p:spTree>
    <p:extLst>
      <p:ext uri="{BB962C8B-B14F-4D97-AF65-F5344CB8AC3E}">
        <p14:creationId xmlns:p14="http://schemas.microsoft.com/office/powerpoint/2010/main" val="1470944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1138485"/>
            <a:ext cx="26112371" cy="4133179"/>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2081421" y="5692400"/>
            <a:ext cx="26112371" cy="13567714"/>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2081421" y="19819457"/>
            <a:ext cx="6811923" cy="1138480"/>
          </a:xfrm>
          <a:prstGeom prst="rect">
            <a:avLst/>
          </a:prstGeom>
        </p:spPr>
        <p:txBody>
          <a:bodyPr vert="horz" lIns="91440" tIns="45720" rIns="91440" bIns="45720" rtlCol="0" anchor="ctr"/>
          <a:lstStyle>
            <a:lvl1pPr algn="l">
              <a:defRPr sz="3742">
                <a:solidFill>
                  <a:schemeClr val="tx1">
                    <a:tint val="82000"/>
                  </a:schemeClr>
                </a:solidFill>
              </a:defRPr>
            </a:lvl1pPr>
          </a:lstStyle>
          <a:p>
            <a:fld id="{77837DEF-D4B5-493A-9E4A-F641BEC5A898}" type="datetimeFigureOut">
              <a:rPr lang="el-GR" smtClean="0"/>
              <a:t>26/5/2025</a:t>
            </a:fld>
            <a:endParaRPr lang="el-GR" dirty="0"/>
          </a:p>
        </p:txBody>
      </p:sp>
      <p:sp>
        <p:nvSpPr>
          <p:cNvPr id="5" name="Footer Placeholder 4"/>
          <p:cNvSpPr>
            <a:spLocks noGrp="1"/>
          </p:cNvSpPr>
          <p:nvPr>
            <p:ph type="ftr" sz="quarter" idx="3"/>
          </p:nvPr>
        </p:nvSpPr>
        <p:spPr>
          <a:xfrm>
            <a:off x="10028665" y="19819457"/>
            <a:ext cx="10217884" cy="1138480"/>
          </a:xfrm>
          <a:prstGeom prst="rect">
            <a:avLst/>
          </a:prstGeom>
        </p:spPr>
        <p:txBody>
          <a:bodyPr vert="horz" lIns="91440" tIns="45720" rIns="91440" bIns="45720" rtlCol="0" anchor="ctr"/>
          <a:lstStyle>
            <a:lvl1pPr algn="ctr">
              <a:defRPr sz="3742">
                <a:solidFill>
                  <a:schemeClr val="tx1">
                    <a:tint val="82000"/>
                  </a:schemeClr>
                </a:solidFill>
              </a:defRPr>
            </a:lvl1pPr>
          </a:lstStyle>
          <a:p>
            <a:endParaRPr lang="el-GR" dirty="0"/>
          </a:p>
        </p:txBody>
      </p:sp>
      <p:sp>
        <p:nvSpPr>
          <p:cNvPr id="6" name="Slide Number Placeholder 5"/>
          <p:cNvSpPr>
            <a:spLocks noGrp="1"/>
          </p:cNvSpPr>
          <p:nvPr>
            <p:ph type="sldNum" sz="quarter" idx="4"/>
          </p:nvPr>
        </p:nvSpPr>
        <p:spPr>
          <a:xfrm>
            <a:off x="21381869" y="19819457"/>
            <a:ext cx="6811923" cy="1138480"/>
          </a:xfrm>
          <a:prstGeom prst="rect">
            <a:avLst/>
          </a:prstGeom>
        </p:spPr>
        <p:txBody>
          <a:bodyPr vert="horz" lIns="91440" tIns="45720" rIns="91440" bIns="45720" rtlCol="0" anchor="ctr"/>
          <a:lstStyle>
            <a:lvl1pPr algn="r">
              <a:defRPr sz="3742">
                <a:solidFill>
                  <a:schemeClr val="tx1">
                    <a:tint val="82000"/>
                  </a:schemeClr>
                </a:solidFill>
              </a:defRPr>
            </a:lvl1pPr>
          </a:lstStyle>
          <a:p>
            <a:fld id="{2BFAA441-26ED-48F6-8344-0A238FF1699E}" type="slidenum">
              <a:rPr lang="el-GR" smtClean="0"/>
              <a:t>‹#›</a:t>
            </a:fld>
            <a:endParaRPr lang="el-GR" dirty="0"/>
          </a:p>
        </p:txBody>
      </p:sp>
    </p:spTree>
    <p:extLst>
      <p:ext uri="{BB962C8B-B14F-4D97-AF65-F5344CB8AC3E}">
        <p14:creationId xmlns:p14="http://schemas.microsoft.com/office/powerpoint/2010/main" val="2609481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51191" rtl="0" eaLnBrk="1" latinLnBrk="0" hangingPunct="1">
        <a:lnSpc>
          <a:spcPct val="90000"/>
        </a:lnSpc>
        <a:spcBef>
          <a:spcPct val="0"/>
        </a:spcBef>
        <a:buNone/>
        <a:defRPr sz="13720" kern="1200">
          <a:solidFill>
            <a:schemeClr val="tx1"/>
          </a:solidFill>
          <a:latin typeface="+mj-lt"/>
          <a:ea typeface="+mj-ea"/>
          <a:cs typeface="+mj-cs"/>
        </a:defRPr>
      </a:lvl1pPr>
    </p:titleStyle>
    <p:bodyStyle>
      <a:lvl1pPr marL="712798" indent="-712798" algn="l" defTabSz="2851191" rtl="0" eaLnBrk="1" latinLnBrk="0" hangingPunct="1">
        <a:lnSpc>
          <a:spcPct val="90000"/>
        </a:lnSpc>
        <a:spcBef>
          <a:spcPts val="3118"/>
        </a:spcBef>
        <a:buFont typeface="Arial" panose="020B0604020202020204" pitchFamily="34" charset="0"/>
        <a:buChar char="•"/>
        <a:defRPr sz="8731" kern="1200">
          <a:solidFill>
            <a:schemeClr val="tx1"/>
          </a:solidFill>
          <a:latin typeface="+mn-lt"/>
          <a:ea typeface="+mn-ea"/>
          <a:cs typeface="+mn-cs"/>
        </a:defRPr>
      </a:lvl1pPr>
      <a:lvl2pPr marL="2138393" indent="-712798" algn="l" defTabSz="2851191" rtl="0" eaLnBrk="1" latinLnBrk="0" hangingPunct="1">
        <a:lnSpc>
          <a:spcPct val="90000"/>
        </a:lnSpc>
        <a:spcBef>
          <a:spcPts val="1559"/>
        </a:spcBef>
        <a:buFont typeface="Arial" panose="020B0604020202020204" pitchFamily="34" charset="0"/>
        <a:buChar char="•"/>
        <a:defRPr sz="7483" kern="1200">
          <a:solidFill>
            <a:schemeClr val="tx1"/>
          </a:solidFill>
          <a:latin typeface="+mn-lt"/>
          <a:ea typeface="+mn-ea"/>
          <a:cs typeface="+mn-cs"/>
        </a:defRPr>
      </a:lvl2pPr>
      <a:lvl3pPr marL="3563988" indent="-712798" algn="l" defTabSz="2851191" rtl="0" eaLnBrk="1" latinLnBrk="0" hangingPunct="1">
        <a:lnSpc>
          <a:spcPct val="90000"/>
        </a:lnSpc>
        <a:spcBef>
          <a:spcPts val="1559"/>
        </a:spcBef>
        <a:buFont typeface="Arial" panose="020B0604020202020204" pitchFamily="34" charset="0"/>
        <a:buChar char="•"/>
        <a:defRPr sz="6236" kern="1200">
          <a:solidFill>
            <a:schemeClr val="tx1"/>
          </a:solidFill>
          <a:latin typeface="+mn-lt"/>
          <a:ea typeface="+mn-ea"/>
          <a:cs typeface="+mn-cs"/>
        </a:defRPr>
      </a:lvl3pPr>
      <a:lvl4pPr marL="498958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4pPr>
      <a:lvl5pPr marL="6415179"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5pPr>
      <a:lvl6pPr marL="7840774"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6pPr>
      <a:lvl7pPr marL="926637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7pPr>
      <a:lvl8pPr marL="10691965"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8pPr>
      <a:lvl9pPr marL="12117560" indent="-712798" algn="l" defTabSz="2851191" rtl="0" eaLnBrk="1" latinLnBrk="0" hangingPunct="1">
        <a:lnSpc>
          <a:spcPct val="90000"/>
        </a:lnSpc>
        <a:spcBef>
          <a:spcPts val="1559"/>
        </a:spcBef>
        <a:buFont typeface="Arial" panose="020B0604020202020204" pitchFamily="34" charset="0"/>
        <a:buChar char="•"/>
        <a:defRPr sz="5613" kern="1200">
          <a:solidFill>
            <a:schemeClr val="tx1"/>
          </a:solidFill>
          <a:latin typeface="+mn-lt"/>
          <a:ea typeface="+mn-ea"/>
          <a:cs typeface="+mn-cs"/>
        </a:defRPr>
      </a:lvl9pPr>
    </p:bodyStyle>
    <p:otherStyle>
      <a:defPPr>
        <a:defRPr lang="en-US"/>
      </a:defPPr>
      <a:lvl1pPr marL="0" algn="l" defTabSz="2851191" rtl="0" eaLnBrk="1" latinLnBrk="0" hangingPunct="1">
        <a:defRPr sz="5613" kern="1200">
          <a:solidFill>
            <a:schemeClr val="tx1"/>
          </a:solidFill>
          <a:latin typeface="+mn-lt"/>
          <a:ea typeface="+mn-ea"/>
          <a:cs typeface="+mn-cs"/>
        </a:defRPr>
      </a:lvl1pPr>
      <a:lvl2pPr marL="1425595" algn="l" defTabSz="2851191" rtl="0" eaLnBrk="1" latinLnBrk="0" hangingPunct="1">
        <a:defRPr sz="5613" kern="1200">
          <a:solidFill>
            <a:schemeClr val="tx1"/>
          </a:solidFill>
          <a:latin typeface="+mn-lt"/>
          <a:ea typeface="+mn-ea"/>
          <a:cs typeface="+mn-cs"/>
        </a:defRPr>
      </a:lvl2pPr>
      <a:lvl3pPr marL="2851191" algn="l" defTabSz="2851191" rtl="0" eaLnBrk="1" latinLnBrk="0" hangingPunct="1">
        <a:defRPr sz="5613" kern="1200">
          <a:solidFill>
            <a:schemeClr val="tx1"/>
          </a:solidFill>
          <a:latin typeface="+mn-lt"/>
          <a:ea typeface="+mn-ea"/>
          <a:cs typeface="+mn-cs"/>
        </a:defRPr>
      </a:lvl3pPr>
      <a:lvl4pPr marL="4276786" algn="l" defTabSz="2851191" rtl="0" eaLnBrk="1" latinLnBrk="0" hangingPunct="1">
        <a:defRPr sz="5613" kern="1200">
          <a:solidFill>
            <a:schemeClr val="tx1"/>
          </a:solidFill>
          <a:latin typeface="+mn-lt"/>
          <a:ea typeface="+mn-ea"/>
          <a:cs typeface="+mn-cs"/>
        </a:defRPr>
      </a:lvl4pPr>
      <a:lvl5pPr marL="5702381" algn="l" defTabSz="2851191" rtl="0" eaLnBrk="1" latinLnBrk="0" hangingPunct="1">
        <a:defRPr sz="5613" kern="1200">
          <a:solidFill>
            <a:schemeClr val="tx1"/>
          </a:solidFill>
          <a:latin typeface="+mn-lt"/>
          <a:ea typeface="+mn-ea"/>
          <a:cs typeface="+mn-cs"/>
        </a:defRPr>
      </a:lvl5pPr>
      <a:lvl6pPr marL="7127977" algn="l" defTabSz="2851191" rtl="0" eaLnBrk="1" latinLnBrk="0" hangingPunct="1">
        <a:defRPr sz="5613" kern="1200">
          <a:solidFill>
            <a:schemeClr val="tx1"/>
          </a:solidFill>
          <a:latin typeface="+mn-lt"/>
          <a:ea typeface="+mn-ea"/>
          <a:cs typeface="+mn-cs"/>
        </a:defRPr>
      </a:lvl6pPr>
      <a:lvl7pPr marL="8553572" algn="l" defTabSz="2851191" rtl="0" eaLnBrk="1" latinLnBrk="0" hangingPunct="1">
        <a:defRPr sz="5613" kern="1200">
          <a:solidFill>
            <a:schemeClr val="tx1"/>
          </a:solidFill>
          <a:latin typeface="+mn-lt"/>
          <a:ea typeface="+mn-ea"/>
          <a:cs typeface="+mn-cs"/>
        </a:defRPr>
      </a:lvl7pPr>
      <a:lvl8pPr marL="9979167" algn="l" defTabSz="2851191" rtl="0" eaLnBrk="1" latinLnBrk="0" hangingPunct="1">
        <a:defRPr sz="5613" kern="1200">
          <a:solidFill>
            <a:schemeClr val="tx1"/>
          </a:solidFill>
          <a:latin typeface="+mn-lt"/>
          <a:ea typeface="+mn-ea"/>
          <a:cs typeface="+mn-cs"/>
        </a:defRPr>
      </a:lvl8pPr>
      <a:lvl9pPr marL="11404763" algn="l" defTabSz="2851191" rtl="0" eaLnBrk="1" latinLnBrk="0" hangingPunct="1">
        <a:defRPr sz="56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JP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Ορθογώνιο 3">
            <a:extLst>
              <a:ext uri="{FF2B5EF4-FFF2-40B4-BE49-F238E27FC236}">
                <a16:creationId xmlns:a16="http://schemas.microsoft.com/office/drawing/2014/main" id="{30739797-5639-222D-136E-E4C35FB65808}"/>
              </a:ext>
            </a:extLst>
          </p:cNvPr>
          <p:cNvSpPr>
            <a:spLocks noGrp="1" noRot="1" noMove="1" noResize="1" noEditPoints="1" noAdjustHandles="1" noChangeArrowheads="1" noChangeShapeType="1"/>
          </p:cNvSpPr>
          <p:nvPr/>
        </p:nvSpPr>
        <p:spPr>
          <a:xfrm>
            <a:off x="0" y="0"/>
            <a:ext cx="30275213" cy="21383625"/>
          </a:xfrm>
          <a:prstGeom prst="rect">
            <a:avLst/>
          </a:prstGeom>
          <a:gradFill flip="none" rotWithShape="1">
            <a:gsLst>
              <a:gs pos="49000">
                <a:schemeClr val="accent5">
                  <a:lumMod val="50000"/>
                </a:schemeClr>
              </a:gs>
              <a:gs pos="74000">
                <a:schemeClr val="accent3">
                  <a:lumMod val="50000"/>
                </a:schemeClr>
              </a:gs>
              <a:gs pos="95000">
                <a:schemeClr val="accent1">
                  <a:lumMod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6" name="Ορθογώνιο 5">
            <a:extLst>
              <a:ext uri="{FF2B5EF4-FFF2-40B4-BE49-F238E27FC236}">
                <a16:creationId xmlns:a16="http://schemas.microsoft.com/office/drawing/2014/main" id="{15D2DA01-60DC-FEAC-10E8-6233EF483E0A}"/>
              </a:ext>
            </a:extLst>
          </p:cNvPr>
          <p:cNvSpPr/>
          <p:nvPr/>
        </p:nvSpPr>
        <p:spPr>
          <a:xfrm>
            <a:off x="9391135" y="-1"/>
            <a:ext cx="11516497" cy="5688561"/>
          </a:xfrm>
          <a:prstGeom prst="rect">
            <a:avLst/>
          </a:prstGeom>
          <a:solidFill>
            <a:srgbClr val="002060"/>
          </a:solidFill>
          <a:ln w="53975">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pPr algn="ctr"/>
            <a:r>
              <a:rPr lang="el-GR" sz="4800" b="1" dirty="0">
                <a:effectLst/>
                <a:latin typeface="Arial" panose="020B0604020202020204" pitchFamily="34" charset="0"/>
                <a:ea typeface="Times New Roman" panose="02020603050405020304" pitchFamily="18" charset="0"/>
                <a:cs typeface="Arial" panose="020B0604020202020204" pitchFamily="34" charset="0"/>
              </a:rPr>
              <a:t>Οπτικοποίηση δεδομένων από συστήματα αυτοματισμού με δημιουργία ενσωματωμένου εξυπηρετητή. </a:t>
            </a:r>
            <a:endParaRPr lang="el-GR" sz="4800" dirty="0">
              <a:latin typeface="Arial" panose="020B0604020202020204" pitchFamily="34" charset="0"/>
              <a:cs typeface="Arial" panose="020B0604020202020204" pitchFamily="34" charset="0"/>
            </a:endParaRPr>
          </a:p>
        </p:txBody>
      </p:sp>
      <p:pic>
        <p:nvPicPr>
          <p:cNvPr id="9" name="Εικόνα 8">
            <a:extLst>
              <a:ext uri="{FF2B5EF4-FFF2-40B4-BE49-F238E27FC236}">
                <a16:creationId xmlns:a16="http://schemas.microsoft.com/office/drawing/2014/main" id="{566A8B2A-FF3F-99AA-9436-768AA50A2109}"/>
              </a:ext>
            </a:extLst>
          </p:cNvPr>
          <p:cNvPicPr>
            <a:picLocks noChangeAspect="1"/>
          </p:cNvPicPr>
          <p:nvPr/>
        </p:nvPicPr>
        <p:blipFill>
          <a:blip r:embed="rId2"/>
          <a:stretch>
            <a:fillRect/>
          </a:stretch>
        </p:blipFill>
        <p:spPr>
          <a:xfrm>
            <a:off x="757857" y="600616"/>
            <a:ext cx="3590623" cy="2173063"/>
          </a:xfrm>
          <a:prstGeom prst="rect">
            <a:avLst/>
          </a:prstGeom>
        </p:spPr>
      </p:pic>
      <p:pic>
        <p:nvPicPr>
          <p:cNvPr id="10" name="Εικόνα 9">
            <a:extLst>
              <a:ext uri="{FF2B5EF4-FFF2-40B4-BE49-F238E27FC236}">
                <a16:creationId xmlns:a16="http://schemas.microsoft.com/office/drawing/2014/main" id="{5AE9BFC6-5D96-CE90-043C-6B408236347B}"/>
              </a:ext>
            </a:extLst>
          </p:cNvPr>
          <p:cNvPicPr>
            <a:picLocks noChangeAspect="1"/>
          </p:cNvPicPr>
          <p:nvPr/>
        </p:nvPicPr>
        <p:blipFill>
          <a:blip r:embed="rId3"/>
          <a:stretch>
            <a:fillRect/>
          </a:stretch>
        </p:blipFill>
        <p:spPr>
          <a:xfrm>
            <a:off x="5074496" y="600615"/>
            <a:ext cx="3590623" cy="2173064"/>
          </a:xfrm>
          <a:prstGeom prst="rect">
            <a:avLst/>
          </a:prstGeom>
        </p:spPr>
      </p:pic>
      <p:pic>
        <p:nvPicPr>
          <p:cNvPr id="11" name="Εικόνα 10" descr="Εικόνα που περιέχει λογότυπο, γραμματοσειρά, σύμβολο, γραφικά">
            <a:extLst>
              <a:ext uri="{FF2B5EF4-FFF2-40B4-BE49-F238E27FC236}">
                <a16:creationId xmlns:a16="http://schemas.microsoft.com/office/drawing/2014/main" id="{4FC85D52-CA76-9B9C-44E3-E5C7F39927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4494" y="3374294"/>
            <a:ext cx="3590623" cy="2173064"/>
          </a:xfrm>
          <a:prstGeom prst="rect">
            <a:avLst/>
          </a:prstGeom>
        </p:spPr>
      </p:pic>
      <p:pic>
        <p:nvPicPr>
          <p:cNvPr id="12" name="Εικόνα 11" descr="Εικόνα που περιέχει κείμενο, γραμματοσειρά, γραφικά, λογότυπο&#10;&#10;Το περιεχόμενο που δημιουργείται από τεχνολογία AI ενδέχεται να είναι εσφαλμένο.">
            <a:extLst>
              <a:ext uri="{FF2B5EF4-FFF2-40B4-BE49-F238E27FC236}">
                <a16:creationId xmlns:a16="http://schemas.microsoft.com/office/drawing/2014/main" id="{12AEF153-18A7-477D-3767-432DE8CF00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7857" y="3374295"/>
            <a:ext cx="3590621" cy="2173063"/>
          </a:xfrm>
          <a:prstGeom prst="rect">
            <a:avLst/>
          </a:prstGeom>
        </p:spPr>
      </p:pic>
      <p:pic>
        <p:nvPicPr>
          <p:cNvPr id="14" name="Εικόνα 13">
            <a:extLst>
              <a:ext uri="{FF2B5EF4-FFF2-40B4-BE49-F238E27FC236}">
                <a16:creationId xmlns:a16="http://schemas.microsoft.com/office/drawing/2014/main" id="{FC7ABB0E-36F3-A4FD-1D83-BEA7A8ABDD14}"/>
              </a:ext>
            </a:extLst>
          </p:cNvPr>
          <p:cNvPicPr>
            <a:picLocks noChangeAspect="1"/>
          </p:cNvPicPr>
          <p:nvPr/>
        </p:nvPicPr>
        <p:blipFill>
          <a:blip r:embed="rId6"/>
          <a:stretch>
            <a:fillRect/>
          </a:stretch>
        </p:blipFill>
        <p:spPr>
          <a:xfrm>
            <a:off x="21633648" y="600615"/>
            <a:ext cx="7883708" cy="2173064"/>
          </a:xfrm>
          <a:prstGeom prst="rect">
            <a:avLst/>
          </a:prstGeom>
        </p:spPr>
      </p:pic>
      <p:pic>
        <p:nvPicPr>
          <p:cNvPr id="15" name="Εικόνα 14">
            <a:extLst>
              <a:ext uri="{FF2B5EF4-FFF2-40B4-BE49-F238E27FC236}">
                <a16:creationId xmlns:a16="http://schemas.microsoft.com/office/drawing/2014/main" id="{9C5C2FE5-2849-D949-224F-B2F02B14A405}"/>
              </a:ext>
            </a:extLst>
          </p:cNvPr>
          <p:cNvPicPr>
            <a:picLocks noChangeAspect="1"/>
          </p:cNvPicPr>
          <p:nvPr/>
        </p:nvPicPr>
        <p:blipFill>
          <a:blip r:embed="rId7"/>
          <a:stretch>
            <a:fillRect/>
          </a:stretch>
        </p:blipFill>
        <p:spPr>
          <a:xfrm>
            <a:off x="21661531" y="3515497"/>
            <a:ext cx="7855825" cy="2173063"/>
          </a:xfrm>
          <a:prstGeom prst="rect">
            <a:avLst/>
          </a:prstGeom>
        </p:spPr>
      </p:pic>
      <p:sp>
        <p:nvSpPr>
          <p:cNvPr id="16" name="Ορθογώνιο 15">
            <a:extLst>
              <a:ext uri="{FF2B5EF4-FFF2-40B4-BE49-F238E27FC236}">
                <a16:creationId xmlns:a16="http://schemas.microsoft.com/office/drawing/2014/main" id="{27DFA207-0349-5852-20F9-A4397DEAB9DF}"/>
              </a:ext>
            </a:extLst>
          </p:cNvPr>
          <p:cNvSpPr/>
          <p:nvPr/>
        </p:nvSpPr>
        <p:spPr>
          <a:xfrm>
            <a:off x="0" y="5688559"/>
            <a:ext cx="11516497" cy="10782673"/>
          </a:xfrm>
          <a:prstGeom prst="rect">
            <a:avLst/>
          </a:prstGeom>
          <a:solidFill>
            <a:srgbClr val="002060"/>
          </a:solidFill>
          <a:ln w="53975">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numCol="3" spcCol="180000" rtlCol="0" anchor="ctr"/>
          <a:lstStyle/>
          <a:p>
            <a:pPr algn="ctr"/>
            <a:endParaRPr lang="el-GR" sz="4800" dirty="0">
              <a:latin typeface="Arial" panose="020B0604020202020204" pitchFamily="34" charset="0"/>
              <a:cs typeface="Arial" panose="020B0604020202020204" pitchFamily="34" charset="0"/>
            </a:endParaRPr>
          </a:p>
          <a:p>
            <a:pPr algn="ctr"/>
            <a:endParaRPr lang="el-GR" sz="4800" dirty="0">
              <a:latin typeface="Arial" panose="020B0604020202020204" pitchFamily="34" charset="0"/>
              <a:cs typeface="Arial" panose="020B0604020202020204" pitchFamily="34" charset="0"/>
            </a:endParaRPr>
          </a:p>
          <a:p>
            <a:pPr algn="ctr"/>
            <a:endParaRPr lang="el-GR" sz="4800" dirty="0">
              <a:latin typeface="Arial" panose="020B0604020202020204" pitchFamily="34" charset="0"/>
              <a:cs typeface="Arial" panose="020B0604020202020204" pitchFamily="34" charset="0"/>
            </a:endParaRPr>
          </a:p>
          <a:p>
            <a:pPr algn="ctr"/>
            <a:endParaRPr lang="el-GR" sz="4800" dirty="0">
              <a:latin typeface="Arial" panose="020B0604020202020204" pitchFamily="34" charset="0"/>
              <a:cs typeface="Arial" panose="020B0604020202020204" pitchFamily="34" charset="0"/>
            </a:endParaRPr>
          </a:p>
          <a:p>
            <a:pPr algn="ctr"/>
            <a:endParaRPr lang="el-GR" sz="4800" dirty="0">
              <a:latin typeface="Arial" panose="020B0604020202020204" pitchFamily="34" charset="0"/>
              <a:cs typeface="Arial" panose="020B0604020202020204" pitchFamily="34" charset="0"/>
            </a:endParaRPr>
          </a:p>
          <a:p>
            <a:pPr algn="ctr"/>
            <a:endParaRPr lang="el-GR" sz="4800" dirty="0">
              <a:latin typeface="Arial" panose="020B0604020202020204" pitchFamily="34" charset="0"/>
              <a:cs typeface="Arial" panose="020B0604020202020204" pitchFamily="34" charset="0"/>
            </a:endParaRPr>
          </a:p>
          <a:p>
            <a:pPr algn="ctr"/>
            <a:r>
              <a:rPr lang="el-GR" sz="4800" dirty="0">
                <a:latin typeface="Arial" panose="020B0604020202020204" pitchFamily="34" charset="0"/>
                <a:cs typeface="Arial" panose="020B0604020202020204" pitchFamily="34" charset="0"/>
              </a:rPr>
              <a:t>Μετακινήσεις</a:t>
            </a:r>
          </a:p>
          <a:p>
            <a:pPr algn="just"/>
            <a:r>
              <a:rPr lang="el-GR" sz="2400" dirty="0">
                <a:latin typeface="Arial" panose="020B0604020202020204" pitchFamily="34" charset="0"/>
                <a:cs typeface="Arial" panose="020B0604020202020204" pitchFamily="34" charset="0"/>
              </a:rPr>
              <a:t>Από την αρχή της ιστορίας του, ο άνθρωπος ήταν ένα ον που μετακινούνταν συνεχώς με την πρώιμη ανθρώπινη μετανάστευση να περιλαμβάνει τη μετανάστευση σε περιοχές του κόσμου όπου προηγουμένως δεν υπήρχε ανθρώπινη κατοίκηση. Η ιστορία των μεταφορών είναι σε μεγάλο βαθμό ιστορία τεχνολογικής καινοτομίας. </a:t>
            </a: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r>
              <a:rPr lang="el-GR" sz="2400" dirty="0">
                <a:latin typeface="Arial" panose="020B0604020202020204" pitchFamily="34" charset="0"/>
                <a:cs typeface="Arial" panose="020B0604020202020204" pitchFamily="34" charset="0"/>
              </a:rPr>
              <a:t>Η πρόοδος της τεχνολογίας έχει επιτρέψει στους ανθρώπους να ταξιδεύουν μακρύτερα, να εξερευνούν περισσότερες περιοχές και να επεκτείνουν την επιρροή τους σε όλο και μεγαλύτερες περιοχές. Στην αρχαιότητα, νέα εργαλεία όπως καλύμματα ποδιών, σκι και χιονοπέδιλα επιμήκυναν τις αποστάσεις που μπορούσαν να διανυθούν</a:t>
            </a: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r>
              <a:rPr lang="el-GR" sz="2400" dirty="0">
                <a:latin typeface="Arial" panose="020B0604020202020204" pitchFamily="34" charset="0"/>
                <a:cs typeface="Arial" panose="020B0604020202020204" pitchFamily="34" charset="0"/>
              </a:rPr>
              <a:t>μειώνοντας το χρόνο</a:t>
            </a:r>
          </a:p>
          <a:p>
            <a:pPr algn="just"/>
            <a:r>
              <a:rPr lang="el-GR" sz="2400" dirty="0">
                <a:latin typeface="Arial" panose="020B0604020202020204" pitchFamily="34" charset="0"/>
                <a:cs typeface="Arial" panose="020B0604020202020204" pitchFamily="34" charset="0"/>
              </a:rPr>
              <a:t>ταξιδιού και αυξάνοντας την ικανότητα μετακίνησης. </a:t>
            </a:r>
          </a:p>
          <a:p>
            <a:pPr algn="just"/>
            <a:r>
              <a:rPr lang="el-GR" sz="2400" dirty="0">
                <a:latin typeface="Arial" panose="020B0604020202020204" pitchFamily="34" charset="0"/>
                <a:cs typeface="Arial" panose="020B0604020202020204" pitchFamily="34" charset="0"/>
              </a:rPr>
              <a:t>Οι σύγχρονες μεταφορές και τεχνολογίες που χρησιμοποιούνται για την αποτελεσματική μετακίνηση ανθρώπων και αγαθών σε διάφορες αποστάσεις. Περιλαμβάνει πολλούς τρόπους, συμπεριλαμβανομένων των οδικών μεταφορών με αυτοκίνητα, λεωφορεία και φορτηγά.</a:t>
            </a:r>
          </a:p>
        </p:txBody>
      </p:sp>
      <p:pic>
        <p:nvPicPr>
          <p:cNvPr id="18" name="Εικόνα 17" descr="Εικόνα που περιέχει άλογο, καρτούν, καρότσι, βοοειδή">
            <a:extLst>
              <a:ext uri="{FF2B5EF4-FFF2-40B4-BE49-F238E27FC236}">
                <a16:creationId xmlns:a16="http://schemas.microsoft.com/office/drawing/2014/main" id="{E041762B-F079-67A4-83BA-EDE67A1982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553" y="5867148"/>
            <a:ext cx="5639668" cy="4347663"/>
          </a:xfrm>
          <a:prstGeom prst="rect">
            <a:avLst/>
          </a:prstGeom>
        </p:spPr>
      </p:pic>
      <p:pic>
        <p:nvPicPr>
          <p:cNvPr id="20" name="Εικόνα 19" descr="Εικόνα που περιέχει όχημα, όχημα παιχνίδι, λεωφορείο, χερσαίο όχημα">
            <a:extLst>
              <a:ext uri="{FF2B5EF4-FFF2-40B4-BE49-F238E27FC236}">
                <a16:creationId xmlns:a16="http://schemas.microsoft.com/office/drawing/2014/main" id="{9CB8BEDD-5227-9DF7-96C1-2D329BC8EDB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01884" y="5867148"/>
            <a:ext cx="5255927" cy="4347663"/>
          </a:xfrm>
          <a:prstGeom prst="rect">
            <a:avLst/>
          </a:prstGeom>
        </p:spPr>
      </p:pic>
      <p:sp>
        <p:nvSpPr>
          <p:cNvPr id="21" name="Ορθογώνιο 20">
            <a:extLst>
              <a:ext uri="{FF2B5EF4-FFF2-40B4-BE49-F238E27FC236}">
                <a16:creationId xmlns:a16="http://schemas.microsoft.com/office/drawing/2014/main" id="{3F251E27-E552-E467-CA71-4BED6ACF5C9D}"/>
              </a:ext>
            </a:extLst>
          </p:cNvPr>
          <p:cNvSpPr/>
          <p:nvPr/>
        </p:nvSpPr>
        <p:spPr>
          <a:xfrm>
            <a:off x="11516497" y="5688559"/>
            <a:ext cx="11516497" cy="7846968"/>
          </a:xfrm>
          <a:prstGeom prst="rect">
            <a:avLst/>
          </a:prstGeom>
          <a:solidFill>
            <a:srgbClr val="002060"/>
          </a:solidFill>
          <a:ln w="53975">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numCol="2" rtlCol="0" anchor="ctr"/>
          <a:lstStyle/>
          <a:p>
            <a:pPr algn="ctr"/>
            <a:r>
              <a:rPr lang="el-GR" sz="4800" dirty="0">
                <a:latin typeface="Arial" panose="020B0604020202020204" pitchFamily="34" charset="0"/>
                <a:cs typeface="Arial" panose="020B0604020202020204" pitchFamily="34" charset="0"/>
              </a:rPr>
              <a:t>Εισαγωγή</a:t>
            </a:r>
          </a:p>
          <a:p>
            <a:pPr algn="just"/>
            <a:r>
              <a:rPr lang="el-GR" sz="2400" dirty="0">
                <a:latin typeface="Arial" panose="020B0604020202020204" pitchFamily="34" charset="0"/>
                <a:cs typeface="Arial" panose="020B0604020202020204" pitchFamily="34" charset="0"/>
              </a:rPr>
              <a:t>Καταλαβαίνουμε, λοιπόν, ότι χρειάστηκαν πολλά χρόνια, κόπος και πόροι και ακόμα περισσότερη μελέτη από τον ίδιο τον άνθρωπο για να φτάσει σε αυτό το σημείο που είναι σήμερα. </a:t>
            </a:r>
          </a:p>
          <a:p>
            <a:pPr algn="just"/>
            <a:r>
              <a:rPr lang="el-GR" sz="2400" dirty="0">
                <a:latin typeface="Arial" panose="020B0604020202020204" pitchFamily="34" charset="0"/>
                <a:cs typeface="Arial" panose="020B0604020202020204" pitchFamily="34" charset="0"/>
              </a:rPr>
              <a:t>Στην παρούσα εργασία το βασικό θέμα είναι η διερεύνηση της δυνατότητας άντλησης δεδομένων από αισθητήρες ενός συστήματος αυτοματισμού και δημιουργίας μιας εσωτερικά ενσωματωμένης οντότητας εξυπηρετητή.</a:t>
            </a:r>
          </a:p>
          <a:p>
            <a:pPr algn="just"/>
            <a:r>
              <a:rPr lang="el-GR" sz="2400" dirty="0">
                <a:latin typeface="Arial" panose="020B0604020202020204" pitchFamily="34" charset="0"/>
                <a:cs typeface="Arial" panose="020B0604020202020204" pitchFamily="34" charset="0"/>
              </a:rPr>
              <a:t>Πέρα από τις βασικές λειτουργίες ενός ενσωματωμένου εξυπηρετητή, έχω αναπτύξει έξυπνα συστήματα για την υποβοήθηση της κίνησης του αμαξιδίου όταν το χειρίζεται ο χρήστης και ένα αυτόματο σύστημα χαρτογράφησης και αναπαράστασης χώρου. </a:t>
            </a:r>
          </a:p>
        </p:txBody>
      </p:sp>
      <p:pic>
        <p:nvPicPr>
          <p:cNvPr id="23" name="Εικόνα 22" descr="Εικόνα που περιέχει λογότυπο, γραμματοσειρά, κύκλος, κείμενο">
            <a:extLst>
              <a:ext uri="{FF2B5EF4-FFF2-40B4-BE49-F238E27FC236}">
                <a16:creationId xmlns:a16="http://schemas.microsoft.com/office/drawing/2014/main" id="{E697AD4B-BC5C-46B0-AF61-9CFD5F609C7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537287" y="5845216"/>
            <a:ext cx="2442908" cy="2002882"/>
          </a:xfrm>
          <a:prstGeom prst="rect">
            <a:avLst/>
          </a:prstGeom>
        </p:spPr>
      </p:pic>
      <p:sp>
        <p:nvSpPr>
          <p:cNvPr id="24" name="Ορθογώνιο 23">
            <a:extLst>
              <a:ext uri="{FF2B5EF4-FFF2-40B4-BE49-F238E27FC236}">
                <a16:creationId xmlns:a16="http://schemas.microsoft.com/office/drawing/2014/main" id="{B76D5C51-3DBE-7655-96EC-F53961C590E6}"/>
              </a:ext>
            </a:extLst>
          </p:cNvPr>
          <p:cNvSpPr/>
          <p:nvPr/>
        </p:nvSpPr>
        <p:spPr>
          <a:xfrm>
            <a:off x="23032994" y="5688559"/>
            <a:ext cx="7242219" cy="10557700"/>
          </a:xfrm>
          <a:prstGeom prst="rect">
            <a:avLst/>
          </a:prstGeom>
          <a:solidFill>
            <a:srgbClr val="002060"/>
          </a:solidFill>
          <a:ln w="53975">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numCol="1" rtlCol="0" anchor="ctr"/>
          <a:lstStyle/>
          <a:p>
            <a:pPr algn="ctr"/>
            <a:r>
              <a:rPr lang="el-GR" sz="4800" dirty="0">
                <a:latin typeface="Arial" panose="020B0604020202020204" pitchFamily="34" charset="0"/>
                <a:cs typeface="Arial" panose="020B0604020202020204" pitchFamily="34" charset="0"/>
              </a:rPr>
              <a:t>Θεωρητικό υπόβαθρο</a:t>
            </a:r>
          </a:p>
          <a:p>
            <a:pPr algn="just"/>
            <a:r>
              <a:rPr lang="el-GR" sz="2400" dirty="0">
                <a:latin typeface="Arial" panose="020B0604020202020204" pitchFamily="34" charset="0"/>
                <a:cs typeface="Arial" panose="020B0604020202020204" pitchFamily="34" charset="0"/>
              </a:rPr>
              <a:t>Για την ανάπτυξη της εργασίας χρησιμοποίησα: </a:t>
            </a:r>
          </a:p>
          <a:p>
            <a:pPr algn="just"/>
            <a:r>
              <a:rPr lang="el-GR" sz="2400" dirty="0">
                <a:latin typeface="Arial" panose="020B0604020202020204" pitchFamily="34" charset="0"/>
                <a:cs typeface="Arial" panose="020B0604020202020204" pitchFamily="34" charset="0"/>
              </a:rPr>
              <a:t>•	Tο Arduino IDE, λογισμικό ανοιχτού κώδικα, το οποίο χρησιμοποιείται για τον προγραμματισμό των πλακετών Arduino.</a:t>
            </a:r>
          </a:p>
          <a:p>
            <a:pPr algn="just"/>
            <a:r>
              <a:rPr lang="el-GR" sz="2400" dirty="0">
                <a:latin typeface="Arial" panose="020B0604020202020204" pitchFamily="34" charset="0"/>
                <a:cs typeface="Arial" panose="020B0604020202020204" pitchFamily="34" charset="0"/>
              </a:rPr>
              <a:t>•	Διάφορες βιβλιοθήκες του Arduino IDE, όπως η βιβλιοθήκη WebSocket για την επικοινωνία server-client.</a:t>
            </a:r>
          </a:p>
          <a:p>
            <a:pPr algn="just"/>
            <a:r>
              <a:rPr lang="el-GR" sz="2400" dirty="0">
                <a:latin typeface="Arial" panose="020B0604020202020204" pitchFamily="34" charset="0"/>
                <a:cs typeface="Arial" panose="020B0604020202020204" pitchFamily="34" charset="0"/>
              </a:rPr>
              <a:t>•	Ενσωματωμένο διαδικτυακό εξυπηρετητή για back end της επικοινωνίας server-client.</a:t>
            </a:r>
          </a:p>
          <a:p>
            <a:pPr algn="just"/>
            <a:r>
              <a:rPr lang="el-GR" sz="2400" dirty="0">
                <a:latin typeface="Arial" panose="020B0604020202020204" pitchFamily="34" charset="0"/>
                <a:cs typeface="Arial" panose="020B0604020202020204" pitchFamily="34" charset="0"/>
              </a:rPr>
              <a:t>•	HTML κώδικα για την γραφική διεπαφή μεταξύ χρήστη και εξυπηρετητή.</a:t>
            </a: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p:txBody>
      </p:sp>
      <p:pic>
        <p:nvPicPr>
          <p:cNvPr id="26" name="Εικόνα 25" descr="Εικόνα που περιέχει κείμενο, στιγμιότυπο οθόνης, κύκλος, διάγραμμα">
            <a:extLst>
              <a:ext uri="{FF2B5EF4-FFF2-40B4-BE49-F238E27FC236}">
                <a16:creationId xmlns:a16="http://schemas.microsoft.com/office/drawing/2014/main" id="{8D34D1C7-222F-6187-C180-D35EC20B952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293281" y="11807806"/>
            <a:ext cx="6721643" cy="4250561"/>
          </a:xfrm>
          <a:prstGeom prst="rect">
            <a:avLst/>
          </a:prstGeom>
        </p:spPr>
      </p:pic>
      <p:sp>
        <p:nvSpPr>
          <p:cNvPr id="27" name="Ορθογώνιο 26">
            <a:extLst>
              <a:ext uri="{FF2B5EF4-FFF2-40B4-BE49-F238E27FC236}">
                <a16:creationId xmlns:a16="http://schemas.microsoft.com/office/drawing/2014/main" id="{891D4613-AD25-9177-EEB2-F0FB9AA00241}"/>
              </a:ext>
            </a:extLst>
          </p:cNvPr>
          <p:cNvSpPr/>
          <p:nvPr/>
        </p:nvSpPr>
        <p:spPr>
          <a:xfrm>
            <a:off x="11516495" y="13535526"/>
            <a:ext cx="11516497" cy="5084983"/>
          </a:xfrm>
          <a:prstGeom prst="rect">
            <a:avLst/>
          </a:prstGeom>
          <a:solidFill>
            <a:srgbClr val="002060"/>
          </a:solidFill>
          <a:ln w="53975">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numCol="1" rtlCol="0" anchor="ctr"/>
          <a:lstStyle/>
          <a:p>
            <a:pPr algn="ctr"/>
            <a:r>
              <a:rPr lang="el-GR" sz="4800" dirty="0">
                <a:latin typeface="Arial" panose="020B0604020202020204" pitchFamily="34" charset="0"/>
                <a:cs typeface="Arial" panose="020B0604020202020204" pitchFamily="34" charset="0"/>
              </a:rPr>
              <a:t>Προσέγγιση εργασίας</a:t>
            </a:r>
          </a:p>
          <a:p>
            <a:pPr algn="just"/>
            <a:r>
              <a:rPr lang="el-GR" sz="2400" dirty="0">
                <a:latin typeface="Arial" panose="020B0604020202020204" pitchFamily="34" charset="0"/>
                <a:cs typeface="Arial" panose="020B0604020202020204" pitchFamily="34" charset="0"/>
              </a:rPr>
              <a:t>Το αρχικό θέμα της εργασίας ήταν η «Οπτικοποίηση δεδομένων από συστήματα αυτοματισμού με δημιουργία ενσωματωμένου εξυπηρετητή», όμως το διεύρυνα στην δημιουργία ενός οχήματος το οποίο θα ελέγχεται από τον εξυπηρετητή. </a:t>
            </a:r>
          </a:p>
          <a:p>
            <a:pPr algn="just"/>
            <a:endParaRPr lang="el-GR" sz="2400" dirty="0">
              <a:latin typeface="Arial" panose="020B0604020202020204" pitchFamily="34" charset="0"/>
              <a:cs typeface="Arial" panose="020B0604020202020204" pitchFamily="34" charset="0"/>
            </a:endParaRPr>
          </a:p>
          <a:p>
            <a:pPr algn="just"/>
            <a:r>
              <a:rPr lang="el-GR" sz="2400" dirty="0">
                <a:latin typeface="Arial" panose="020B0604020202020204" pitchFamily="34" charset="0"/>
                <a:cs typeface="Arial" panose="020B0604020202020204" pitchFamily="34" charset="0"/>
              </a:rPr>
              <a:t>Ο έλεγχος αυτός γίνεται χειροκίνητα από το χρήστη, με ή χωρίς την χρήση αισθητήρων για υποβοήθεια στην οδήγηση, και αυτόματα. </a:t>
            </a:r>
          </a:p>
          <a:p>
            <a:pPr algn="just"/>
            <a:r>
              <a:rPr lang="el-GR" sz="2400" dirty="0">
                <a:latin typeface="Arial" panose="020B0604020202020204" pitchFamily="34" charset="0"/>
                <a:cs typeface="Arial" panose="020B0604020202020204" pitchFamily="34" charset="0"/>
              </a:rPr>
              <a:t>Στόχος της αυτόματης κίνησης είναι η χαρτογράφηση χώρου και η παρουσίαση του στο χρήστη.</a:t>
            </a:r>
          </a:p>
          <a:p>
            <a:pPr algn="just"/>
            <a:endParaRPr lang="el-GR" sz="2400" dirty="0">
              <a:latin typeface="Arial" panose="020B0604020202020204" pitchFamily="34" charset="0"/>
              <a:cs typeface="Arial" panose="020B0604020202020204" pitchFamily="34" charset="0"/>
            </a:endParaRPr>
          </a:p>
          <a:p>
            <a:pPr algn="just"/>
            <a:r>
              <a:rPr lang="el-GR" sz="2400" dirty="0">
                <a:latin typeface="Arial" panose="020B0604020202020204" pitchFamily="34" charset="0"/>
                <a:cs typeface="Arial" panose="020B0604020202020204" pitchFamily="34" charset="0"/>
              </a:rPr>
              <a:t>Μόλις συνδεθεί ένας client μέσω browser, του σερβίρεται η ιστοσελίδα ελέγχου της κίνηση του οχήματος.</a:t>
            </a:r>
          </a:p>
        </p:txBody>
      </p:sp>
      <p:sp>
        <p:nvSpPr>
          <p:cNvPr id="28" name="Ορθογώνιο 27">
            <a:extLst>
              <a:ext uri="{FF2B5EF4-FFF2-40B4-BE49-F238E27FC236}">
                <a16:creationId xmlns:a16="http://schemas.microsoft.com/office/drawing/2014/main" id="{92BF5262-B2E4-43D4-C085-86A485B577F6}"/>
              </a:ext>
            </a:extLst>
          </p:cNvPr>
          <p:cNvSpPr/>
          <p:nvPr/>
        </p:nvSpPr>
        <p:spPr>
          <a:xfrm>
            <a:off x="-2726" y="16471232"/>
            <a:ext cx="6943853" cy="4911262"/>
          </a:xfrm>
          <a:prstGeom prst="rect">
            <a:avLst/>
          </a:prstGeom>
          <a:solidFill>
            <a:srgbClr val="002060"/>
          </a:solidFill>
          <a:ln w="53975">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numCol="1" rtlCol="0" anchor="ctr"/>
          <a:lstStyle/>
          <a:p>
            <a:pPr algn="ctr"/>
            <a:r>
              <a:rPr lang="en-US" sz="4800" dirty="0">
                <a:latin typeface="Arial" panose="020B0604020202020204" pitchFamily="34" charset="0"/>
                <a:cs typeface="Arial" panose="020B0604020202020204" pitchFamily="34" charset="0"/>
              </a:rPr>
              <a:t>Hardware</a:t>
            </a:r>
            <a:endParaRPr lang="el-GR" sz="4800" dirty="0">
              <a:latin typeface="Arial" panose="020B0604020202020204" pitchFamily="34" charset="0"/>
              <a:cs typeface="Arial" panose="020B0604020202020204" pitchFamily="34" charset="0"/>
            </a:endParaRPr>
          </a:p>
          <a:p>
            <a:pPr algn="just"/>
            <a:r>
              <a:rPr lang="el-GR" sz="2400" dirty="0">
                <a:latin typeface="Arial" panose="020B0604020202020204" pitchFamily="34" charset="0"/>
                <a:cs typeface="Arial" panose="020B0604020202020204" pitchFamily="34" charset="0"/>
              </a:rPr>
              <a:t>Υλικό της κατασκευής αποτελείται από τρισδιάστατα εκτυπωμένα μέρη που προήλθαν από την συμμετοχή μου στο σεμινάριο </a:t>
            </a:r>
          </a:p>
          <a:p>
            <a:pPr algn="just"/>
            <a:r>
              <a:rPr lang="el-GR" sz="2400" dirty="0">
                <a:latin typeface="Arial" panose="020B0604020202020204" pitchFamily="34" charset="0"/>
                <a:cs typeface="Arial" panose="020B0604020202020204" pitchFamily="34" charset="0"/>
              </a:rPr>
              <a:t>«Ανάλυση και Προγραμματισμός Συστημάτων Αυτοματισμού» από το NOESIS HUB, </a:t>
            </a:r>
          </a:p>
          <a:p>
            <a:pPr algn="just"/>
            <a:r>
              <a:rPr lang="el-GR" sz="2400" dirty="0">
                <a:latin typeface="Arial" panose="020B0604020202020204" pitchFamily="34" charset="0"/>
                <a:cs typeface="Arial" panose="020B0604020202020204" pitchFamily="34" charset="0"/>
              </a:rPr>
              <a:t>συνεργασία του Μητροπολιτικού Κολεγίου με το τμήμα ΗΜΤΥ του Πανεπιστήμιου Πατρών. </a:t>
            </a: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a:p>
            <a:pPr algn="just"/>
            <a:endParaRPr lang="el-GR" sz="2400" dirty="0">
              <a:latin typeface="Arial" panose="020B0604020202020204" pitchFamily="34" charset="0"/>
              <a:cs typeface="Arial" panose="020B0604020202020204" pitchFamily="34" charset="0"/>
            </a:endParaRPr>
          </a:p>
        </p:txBody>
      </p:sp>
      <p:sp>
        <p:nvSpPr>
          <p:cNvPr id="32" name="Σχήμα L 31">
            <a:extLst>
              <a:ext uri="{FF2B5EF4-FFF2-40B4-BE49-F238E27FC236}">
                <a16:creationId xmlns:a16="http://schemas.microsoft.com/office/drawing/2014/main" id="{74BB6B78-9E4D-1624-8D4A-C12046227E3E}"/>
              </a:ext>
            </a:extLst>
          </p:cNvPr>
          <p:cNvSpPr/>
          <p:nvPr/>
        </p:nvSpPr>
        <p:spPr>
          <a:xfrm>
            <a:off x="6987764" y="16450407"/>
            <a:ext cx="16045227" cy="4932087"/>
          </a:xfrm>
          <a:prstGeom prst="corner">
            <a:avLst>
              <a:gd name="adj1" fmla="val 55899"/>
              <a:gd name="adj2" fmla="val 91715"/>
            </a:avLst>
          </a:prstGeom>
          <a:solidFill>
            <a:srgbClr val="002060"/>
          </a:solidFill>
          <a:ln w="53975">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numCol="2" spcCol="72000" rtlCol="0" anchor="ctr"/>
          <a:lstStyle/>
          <a:p>
            <a:pPr marL="0" marR="0" lvl="0" indent="0" defTabSz="457200" rtl="0" eaLnBrk="1" fontAlgn="auto" latinLnBrk="0" hangingPunct="1">
              <a:spcBef>
                <a:spcPts val="0"/>
              </a:spcBef>
              <a:spcAft>
                <a:spcPts val="0"/>
              </a:spcAft>
              <a:buClrTx/>
              <a:buSzTx/>
              <a:buFontTx/>
              <a:buNone/>
              <a:tabLst/>
              <a:defRPr/>
            </a:pPr>
            <a:endParaRPr lang="el-GR" sz="2400" dirty="0">
              <a:solidFill>
                <a:prstClr val="white"/>
              </a:solidFill>
              <a:latin typeface="Arial" panose="020B0604020202020204" pitchFamily="34" charset="0"/>
              <a:cs typeface="Arial" panose="020B0604020202020204" pitchFamily="34" charset="0"/>
            </a:endParaRPr>
          </a:p>
          <a:p>
            <a:pPr>
              <a:defRPr/>
            </a:pPr>
            <a:endParaRPr lang="el-GR" sz="2400" dirty="0">
              <a:solidFill>
                <a:prstClr val="white"/>
              </a:solidFill>
              <a:latin typeface="Arial" panose="020B0604020202020204" pitchFamily="34" charset="0"/>
              <a:cs typeface="Arial" panose="020B0604020202020204" pitchFamily="34" charset="0"/>
            </a:endParaRPr>
          </a:p>
          <a:p>
            <a:pPr>
              <a:defRPr/>
            </a:pPr>
            <a:endParaRPr lang="el-GR" sz="2400" dirty="0">
              <a:solidFill>
                <a:prstClr val="white"/>
              </a:solidFill>
              <a:latin typeface="Arial" panose="020B0604020202020204" pitchFamily="34" charset="0"/>
              <a:cs typeface="Arial" panose="020B0604020202020204" pitchFamily="34" charset="0"/>
            </a:endParaRPr>
          </a:p>
          <a:p>
            <a:pPr>
              <a:defRPr/>
            </a:pPr>
            <a:r>
              <a:rPr lang="el-GR" sz="2400" dirty="0">
                <a:solidFill>
                  <a:prstClr val="white"/>
                </a:solidFill>
                <a:latin typeface="Arial" panose="020B0604020202020204" pitchFamily="34" charset="0"/>
                <a:cs typeface="Arial" panose="020B0604020202020204" pitchFamily="34" charset="0"/>
              </a:rPr>
              <a:t>Χρειάστηκα</a:t>
            </a:r>
            <a:r>
              <a:rPr kumimoji="0" lang="el-GR"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σταδιακά να ανανεώνω τόσο το κομμάτι του κώδικα όσο και τη υλική κατασκευή με την προσθήκη και αλλαγή στοιχείων. Μπορώ να πω ότι το υλικό και ψηφιακό μέρος της εργασίας μου είναι τόσο πολύ αλληλένδετα και δεν αφήνουν μεγάλα περιθώρια για αλλαγές, μόνο με την μεταβολή της μορφής του ενός μέρους. Ξεκίνησα από το μηδέν και βήμα-βήμα πέρασα από μια λιτή και απλή εφαρμογή σε κάτι πολύ πιο σύνθετο</a:t>
            </a:r>
            <a:r>
              <a:rPr lang="el-GR" sz="2400" noProof="0" dirty="0"/>
              <a:t>.</a:t>
            </a:r>
            <a:r>
              <a:rPr kumimoji="0" lang="el-GR"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a:defRPr/>
            </a:pPr>
            <a:r>
              <a:rPr kumimoji="0" lang="el-GR"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Κάθε νέα ενημέρωση έφερε νέες λειτουργίες στο κώδικα μου και αύξησε την αποδοτικότητα των προηγουμένων με αποτέλεσμα να φτάσω το πρόγραμμα μου μέχρι εδώ.</a:t>
            </a:r>
            <a:endParaRPr kumimoji="0" lang="en-US" sz="4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3" name="TextBox 32">
            <a:extLst>
              <a:ext uri="{FF2B5EF4-FFF2-40B4-BE49-F238E27FC236}">
                <a16:creationId xmlns:a16="http://schemas.microsoft.com/office/drawing/2014/main" id="{B7E42DD4-A9A8-3ED1-7BF7-976D51BC2D4D}"/>
              </a:ext>
            </a:extLst>
          </p:cNvPr>
          <p:cNvSpPr txBox="1"/>
          <p:nvPr/>
        </p:nvSpPr>
        <p:spPr>
          <a:xfrm>
            <a:off x="7114994" y="16612433"/>
            <a:ext cx="4274272" cy="830997"/>
          </a:xfrm>
          <a:prstGeom prst="rect">
            <a:avLst/>
          </a:prstGeom>
          <a:noFill/>
        </p:spPr>
        <p:txBody>
          <a:bodyPr wrap="square" rtlCol="0">
            <a:spAutoFit/>
          </a:bodyPr>
          <a:lstStyle/>
          <a:p>
            <a:r>
              <a:rPr kumimoji="0" lang="el-GR" sz="4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Αποτελέσματα</a:t>
            </a:r>
            <a:endParaRPr lang="el-GR" dirty="0"/>
          </a:p>
        </p:txBody>
      </p:sp>
      <p:sp>
        <p:nvSpPr>
          <p:cNvPr id="34" name="TextBox 33">
            <a:extLst>
              <a:ext uri="{FF2B5EF4-FFF2-40B4-BE49-F238E27FC236}">
                <a16:creationId xmlns:a16="http://schemas.microsoft.com/office/drawing/2014/main" id="{2EE9A68B-7E95-7978-2A47-2859D4C113F4}"/>
              </a:ext>
            </a:extLst>
          </p:cNvPr>
          <p:cNvSpPr txBox="1"/>
          <p:nvPr/>
        </p:nvSpPr>
        <p:spPr>
          <a:xfrm>
            <a:off x="7083539" y="17443430"/>
            <a:ext cx="7193569" cy="2308324"/>
          </a:xfrm>
          <a:prstGeom prst="rect">
            <a:avLst/>
          </a:prstGeom>
          <a:noFill/>
        </p:spPr>
        <p:txBody>
          <a:bodyPr wrap="square" rtlCol="0">
            <a:spAutoFit/>
          </a:bodyPr>
          <a:lstStyle/>
          <a:p>
            <a:pPr algn="just"/>
            <a:r>
              <a:rPr lang="el-GR" sz="2400" dirty="0">
                <a:solidFill>
                  <a:schemeClr val="bg1"/>
                </a:solidFill>
              </a:rPr>
              <a:t>Δημιουργία εκδόσεων κώδικα:</a:t>
            </a:r>
          </a:p>
          <a:p>
            <a:pPr marL="457200" indent="-457200" algn="just">
              <a:buFont typeface="+mj-lt"/>
              <a:buAutoNum type="arabicPeriod"/>
            </a:pPr>
            <a:r>
              <a:rPr lang="el-GR" sz="2400" dirty="0">
                <a:solidFill>
                  <a:schemeClr val="bg1"/>
                </a:solidFill>
              </a:rPr>
              <a:t>0.8 Πρώιμο στάδιο</a:t>
            </a:r>
          </a:p>
          <a:p>
            <a:pPr marL="457200" indent="-457200" algn="just">
              <a:buFont typeface="+mj-lt"/>
              <a:buAutoNum type="arabicPeriod"/>
            </a:pPr>
            <a:r>
              <a:rPr lang="el-GR" sz="2400" dirty="0">
                <a:solidFill>
                  <a:schemeClr val="bg1"/>
                </a:solidFill>
              </a:rPr>
              <a:t>1.3 Βασικές λειτουργίες</a:t>
            </a:r>
          </a:p>
          <a:p>
            <a:pPr marL="457200" indent="-457200" algn="just">
              <a:buFont typeface="+mj-lt"/>
              <a:buAutoNum type="arabicPeriod"/>
            </a:pPr>
            <a:r>
              <a:rPr lang="el-GR" sz="2400" dirty="0">
                <a:solidFill>
                  <a:schemeClr val="bg1"/>
                </a:solidFill>
              </a:rPr>
              <a:t>2.6 Ενσωμάτωση αισθητήρων</a:t>
            </a:r>
          </a:p>
          <a:p>
            <a:pPr marL="457200" indent="-457200" algn="just">
              <a:buFont typeface="+mj-lt"/>
              <a:buAutoNum type="arabicPeriod"/>
            </a:pPr>
            <a:r>
              <a:rPr lang="el-GR" sz="2400" dirty="0">
                <a:solidFill>
                  <a:schemeClr val="bg1"/>
                </a:solidFill>
              </a:rPr>
              <a:t>3.8.5 Αναβάθμιση και επέκταση λειτουργιών</a:t>
            </a:r>
          </a:p>
          <a:p>
            <a:pPr marL="457200" indent="-457200" algn="just">
              <a:buFont typeface="+mj-lt"/>
              <a:buAutoNum type="arabicPeriod"/>
            </a:pPr>
            <a:r>
              <a:rPr lang="el-GR" sz="2400" dirty="0">
                <a:solidFill>
                  <a:schemeClr val="bg1"/>
                </a:solidFill>
              </a:rPr>
              <a:t>4.5.6 Αυτόματη λειτουργία</a:t>
            </a:r>
          </a:p>
        </p:txBody>
      </p:sp>
      <p:pic>
        <p:nvPicPr>
          <p:cNvPr id="36" name="Εικόνα 35" descr="Εικόνα που περιέχει ηλεκτρονικές συσκευές, ηλεκτρονικό εξάρτημα, ηλεκτρονικός μηχανικός, στοιχείο κυκλώματος">
            <a:extLst>
              <a:ext uri="{FF2B5EF4-FFF2-40B4-BE49-F238E27FC236}">
                <a16:creationId xmlns:a16="http://schemas.microsoft.com/office/drawing/2014/main" id="{B087D1C3-549C-CF65-87E8-AD191F32A44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9553" y="19945930"/>
            <a:ext cx="1777525" cy="1338137"/>
          </a:xfrm>
          <a:prstGeom prst="rect">
            <a:avLst/>
          </a:prstGeom>
        </p:spPr>
      </p:pic>
      <p:pic>
        <p:nvPicPr>
          <p:cNvPr id="38" name="Εικόνα 37" descr="Εικόνα που περιέχει αναπτήρας, πλαστικό, κίτρινο">
            <a:extLst>
              <a:ext uri="{FF2B5EF4-FFF2-40B4-BE49-F238E27FC236}">
                <a16:creationId xmlns:a16="http://schemas.microsoft.com/office/drawing/2014/main" id="{D97B05B9-2B64-6BB2-FC71-C9BD842E79C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25125" y="19941559"/>
            <a:ext cx="1388801" cy="1342508"/>
          </a:xfrm>
          <a:prstGeom prst="rect">
            <a:avLst/>
          </a:prstGeom>
        </p:spPr>
      </p:pic>
      <p:pic>
        <p:nvPicPr>
          <p:cNvPr id="42" name="Εικόνα 41" descr="Εικόνα που περιέχει ηλεκτρονικές συσκευές, μεγάφωνα, ηλεκτρονική συσκευή, στερεοφωνικό">
            <a:extLst>
              <a:ext uri="{FF2B5EF4-FFF2-40B4-BE49-F238E27FC236}">
                <a16:creationId xmlns:a16="http://schemas.microsoft.com/office/drawing/2014/main" id="{E32E4367-9EAC-9904-48E7-EFA55E779DF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701973" y="19941559"/>
            <a:ext cx="2112550" cy="1342508"/>
          </a:xfrm>
          <a:prstGeom prst="rect">
            <a:avLst/>
          </a:prstGeom>
        </p:spPr>
      </p:pic>
      <p:pic>
        <p:nvPicPr>
          <p:cNvPr id="44" name="Εικόνα 43" descr="Εικόνα που περιέχει τροχός, ελαστικό, μεταφορά, Εξάρτημα αυτοκίνητου">
            <a:extLst>
              <a:ext uri="{FF2B5EF4-FFF2-40B4-BE49-F238E27FC236}">
                <a16:creationId xmlns:a16="http://schemas.microsoft.com/office/drawing/2014/main" id="{280DE14B-CDE0-6607-6C2D-76145A246D0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5149383" y="125357"/>
            <a:ext cx="5437846" cy="5437846"/>
          </a:xfrm>
          <a:prstGeom prst="rect">
            <a:avLst/>
          </a:prstGeom>
        </p:spPr>
      </p:pic>
      <p:pic>
        <p:nvPicPr>
          <p:cNvPr id="46" name="Εικόνα 45" descr="Εικόνα που περιέχει λογότυπο, σύμβολο, γραμματοσειρά, γραφικά">
            <a:extLst>
              <a:ext uri="{FF2B5EF4-FFF2-40B4-BE49-F238E27FC236}">
                <a16:creationId xmlns:a16="http://schemas.microsoft.com/office/drawing/2014/main" id="{01E210AF-1DF1-A8A3-A119-DFEEB33837B3}"/>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329797" y="5839390"/>
            <a:ext cx="2442908" cy="2008708"/>
          </a:xfrm>
          <a:prstGeom prst="rect">
            <a:avLst/>
          </a:prstGeom>
        </p:spPr>
      </p:pic>
      <p:pic>
        <p:nvPicPr>
          <p:cNvPr id="48" name="Εικόνα 47" descr="Εικόνα που περιέχει κείμενο, στιγμιότυπο οθόνης, γραμματοσειρά, διάγραμμα">
            <a:extLst>
              <a:ext uri="{FF2B5EF4-FFF2-40B4-BE49-F238E27FC236}">
                <a16:creationId xmlns:a16="http://schemas.microsoft.com/office/drawing/2014/main" id="{DE44000C-0251-96ED-332B-430C294CDA3B}"/>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7537287" y="7939087"/>
            <a:ext cx="5235418" cy="5471082"/>
          </a:xfrm>
          <a:prstGeom prst="rect">
            <a:avLst/>
          </a:prstGeom>
        </p:spPr>
      </p:pic>
      <p:pic>
        <p:nvPicPr>
          <p:cNvPr id="52" name="Εικόνα 51" descr="Εικόνα που περιέχει μαύρο, σκοτάδι">
            <a:extLst>
              <a:ext uri="{FF2B5EF4-FFF2-40B4-BE49-F238E27FC236}">
                <a16:creationId xmlns:a16="http://schemas.microsoft.com/office/drawing/2014/main" id="{41339FE4-58C5-74C5-D865-BA6FC5A2488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3530445" y="18573188"/>
            <a:ext cx="1301796" cy="1301796"/>
          </a:xfrm>
          <a:prstGeom prst="rect">
            <a:avLst/>
          </a:prstGeom>
        </p:spPr>
      </p:pic>
      <p:sp>
        <p:nvSpPr>
          <p:cNvPr id="53" name="Ορθογώνιο 52">
            <a:extLst>
              <a:ext uri="{FF2B5EF4-FFF2-40B4-BE49-F238E27FC236}">
                <a16:creationId xmlns:a16="http://schemas.microsoft.com/office/drawing/2014/main" id="{F9C18619-6CA9-A174-3435-6D31FA11234E}"/>
              </a:ext>
            </a:extLst>
          </p:cNvPr>
          <p:cNvSpPr/>
          <p:nvPr/>
        </p:nvSpPr>
        <p:spPr>
          <a:xfrm>
            <a:off x="23032991" y="16246260"/>
            <a:ext cx="7242219" cy="5137366"/>
          </a:xfrm>
          <a:prstGeom prst="rect">
            <a:avLst/>
          </a:prstGeom>
          <a:solidFill>
            <a:srgbClr val="002060"/>
          </a:solidFill>
          <a:ln w="53975">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numCol="1" rtlCol="0" anchor="ctr"/>
          <a:lstStyle/>
          <a:p>
            <a:pPr algn="ctr"/>
            <a:r>
              <a:rPr lang="el-GR" sz="4800" dirty="0">
                <a:latin typeface="Arial" panose="020B0604020202020204" pitchFamily="34" charset="0"/>
                <a:cs typeface="Arial" panose="020B0604020202020204" pitchFamily="34" charset="0"/>
              </a:rPr>
              <a:t>Μελλοντικές αναβαθμίσεις</a:t>
            </a:r>
          </a:p>
          <a:p>
            <a:pPr algn="just"/>
            <a:r>
              <a:rPr lang="el-GR" sz="2400" dirty="0">
                <a:latin typeface="Arial" panose="020B0604020202020204" pitchFamily="34" charset="0"/>
                <a:cs typeface="Arial" panose="020B0604020202020204" pitchFamily="34" charset="0"/>
              </a:rPr>
              <a:t>Περιθώριο για αρκετές αναβαθμίσεις μελλοντικά στο κομμάτι του κώδικα αλλά και στο κομμάτι της κατασκευής:</a:t>
            </a:r>
          </a:p>
          <a:p>
            <a:pPr marL="342900" indent="-342900" algn="just">
              <a:buFont typeface="Arial" panose="020B0604020202020204" pitchFamily="34" charset="0"/>
              <a:buChar char="•"/>
            </a:pPr>
            <a:r>
              <a:rPr lang="en-US" sz="2400" dirty="0">
                <a:latin typeface="Arial" panose="020B0604020202020204" pitchFamily="34" charset="0"/>
                <a:cs typeface="Arial" panose="020B0604020202020204" pitchFamily="34" charset="0"/>
              </a:rPr>
              <a:t>Multithreading </a:t>
            </a:r>
            <a:r>
              <a:rPr lang="el-GR" sz="2400" dirty="0">
                <a:latin typeface="Arial" panose="020B0604020202020204" pitchFamily="34" charset="0"/>
                <a:cs typeface="Arial" panose="020B0604020202020204" pitchFamily="34" charset="0"/>
              </a:rPr>
              <a:t>μέσω </a:t>
            </a:r>
            <a:r>
              <a:rPr lang="en-US" sz="2400" dirty="0">
                <a:latin typeface="Arial" panose="020B0604020202020204" pitchFamily="34" charset="0"/>
                <a:cs typeface="Arial" panose="020B0604020202020204" pitchFamily="34" charset="0"/>
              </a:rPr>
              <a:t>FreaArtos </a:t>
            </a:r>
            <a:r>
              <a:rPr lang="el-GR" sz="2400" dirty="0">
                <a:latin typeface="Arial" panose="020B0604020202020204" pitchFamily="34" charset="0"/>
                <a:cs typeface="Arial" panose="020B0604020202020204" pitchFamily="34" charset="0"/>
              </a:rPr>
              <a:t>βιβλιοθήκης</a:t>
            </a:r>
          </a:p>
          <a:p>
            <a:pPr marL="342900" indent="-342900" algn="just">
              <a:buFont typeface="Arial" panose="020B0604020202020204" pitchFamily="34" charset="0"/>
              <a:buChar char="•"/>
            </a:pPr>
            <a:r>
              <a:rPr lang="el-GR" sz="2400" dirty="0">
                <a:latin typeface="Arial" panose="020B0604020202020204" pitchFamily="34" charset="0"/>
                <a:cs typeface="Arial" panose="020B0604020202020204" pitchFamily="34" charset="0"/>
              </a:rPr>
              <a:t>Επέκταση εύρους και πολυπλοκότητας αυτοματισμών</a:t>
            </a:r>
          </a:p>
          <a:p>
            <a:pPr marL="342900" indent="-342900" algn="just">
              <a:buFont typeface="Arial" panose="020B0604020202020204" pitchFamily="34" charset="0"/>
              <a:buChar char="•"/>
            </a:pPr>
            <a:r>
              <a:rPr lang="el-GR" sz="2400" dirty="0">
                <a:latin typeface="Arial" panose="020B0604020202020204" pitchFamily="34" charset="0"/>
                <a:cs typeface="Arial" panose="020B0604020202020204" pitchFamily="34" charset="0"/>
              </a:rPr>
              <a:t>Αξιοποίηση βάσης δεδομένων αισθητήρων</a:t>
            </a:r>
          </a:p>
          <a:p>
            <a:pPr marL="342900" indent="-342900" algn="just">
              <a:buFont typeface="Arial" panose="020B0604020202020204" pitchFamily="34" charset="0"/>
              <a:buChar char="•"/>
            </a:pPr>
            <a:r>
              <a:rPr lang="el-GR" sz="2400" dirty="0">
                <a:latin typeface="Arial" panose="020B0604020202020204" pitchFamily="34" charset="0"/>
                <a:cs typeface="Arial" panose="020B0604020202020204" pitchFamily="34" charset="0"/>
              </a:rPr>
              <a:t>Επέκταση φυσικών δυνατοτήτων του συστήματος</a:t>
            </a:r>
          </a:p>
          <a:p>
            <a:pPr marL="342900" indent="-342900" algn="just">
              <a:buFont typeface="Arial" panose="020B0604020202020204" pitchFamily="34" charset="0"/>
              <a:buChar char="•"/>
            </a:pPr>
            <a:r>
              <a:rPr lang="el-GR" sz="2400" dirty="0">
                <a:latin typeface="Arial" panose="020B0604020202020204" pitchFamily="34" charset="0"/>
                <a:cs typeface="Arial" panose="020B0604020202020204" pitchFamily="34" charset="0"/>
              </a:rPr>
              <a:t>Εξέλιξη υλικού για την κίνηση σε όλα τα είδη εδάφους, νερού και αέρα.</a:t>
            </a:r>
          </a:p>
          <a:p>
            <a:pPr algn="just"/>
            <a:endParaRPr lang="el-G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2026052"/>
      </p:ext>
    </p:extLst>
  </p:cSld>
  <p:clrMapOvr>
    <a:masterClrMapping/>
  </p:clrMapOvr>
</p:sld>
</file>

<file path=ppt/theme/theme1.xml><?xml version="1.0" encoding="utf-8"?>
<a:theme xmlns:a="http://schemas.openxmlformats.org/drawingml/2006/main" name="Θέμα του Office">
  <a:themeElements>
    <a:clrScheme name="Θέμα του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Θέμα του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Θέμα του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113</TotalTime>
  <Words>615</Words>
  <Application>Microsoft Office PowerPoint</Application>
  <PresentationFormat>Προσαρμογή</PresentationFormat>
  <Paragraphs>93</Paragraphs>
  <Slides>1</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vt:i4>
      </vt:variant>
    </vt:vector>
  </HeadingPairs>
  <TitlesOfParts>
    <vt:vector size="5" baseType="lpstr">
      <vt:lpstr>Aptos</vt:lpstr>
      <vt:lpstr>Aptos Display</vt:lpstr>
      <vt:lpstr>Arial</vt:lpstr>
      <vt:lpstr>Θέμα του Office</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LILIS KONSTANTINOS</dc:creator>
  <cp:lastModifiedBy>LILIS KONSTANTINOS</cp:lastModifiedBy>
  <cp:revision>26</cp:revision>
  <dcterms:created xsi:type="dcterms:W3CDTF">2025-05-25T21:12:00Z</dcterms:created>
  <dcterms:modified xsi:type="dcterms:W3CDTF">2025-05-25T23:05:06Z</dcterms:modified>
</cp:coreProperties>
</file>