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l-G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venir Next LT Pro" panose="020B05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>
            <a:extLst>
              <a:ext uri="{FF2B5EF4-FFF2-40B4-BE49-F238E27FC236}">
                <a16:creationId xmlns:a16="http://schemas.microsoft.com/office/drawing/2014/main" id="{BF141AF8-B7F8-9312-356D-5BB8449CDC41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3840BF0-045D-D15A-6A8E-9E3FD67B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37FD44-A6BA-484F-8154-6ED28A69F6CD}" type="datetime1">
              <a:rPr lang="en-US"/>
              <a:pPr>
                <a:defRPr/>
              </a:pPr>
              <a:t>5/31/2025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698D11-F530-F25A-3D85-1AA65372C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79B5CD-3CC7-869A-AE05-5A7CAE82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1B5F8B-AABB-413A-8879-C665E31C6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9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ABADC-11E1-6871-5BBF-FD8B3E7C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B5BA8-197D-4257-85D5-6E4736CDD896}" type="datetime1">
              <a:rPr lang="en-US"/>
              <a:pPr>
                <a:defRPr/>
              </a:pPr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F03DD-223A-6601-8ED1-0FAC71AED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456CA-6DA2-B307-9B79-CBE8D9C7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95BE4-3257-45CA-BAB5-EDB5E097A0F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47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2437A3BC-C7D4-BB0B-0296-F1A0CE31D4EF}"/>
              </a:ext>
            </a:extLst>
          </p:cNvPr>
          <p:cNvSpPr/>
          <p:nvPr/>
        </p:nvSpPr>
        <p:spPr>
          <a:xfrm>
            <a:off x="9144000" y="0"/>
            <a:ext cx="3048000" cy="68548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7958E35-1565-B2E6-DC5A-82C1B2B7A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8F012-9F79-4C8A-AD3D-7ACECF41E123}" type="datetime1">
              <a:rPr lang="en-US"/>
              <a:pPr>
                <a:defRPr/>
              </a:pPr>
              <a:t>5/31/2025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F8B81E8-6975-53C9-2763-030C93F9E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7388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8E6B4C-BF18-ACED-7892-8EFC7E05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fld id="{15968A8D-380C-48FC-AB7A-2F5243C125D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113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37813-5A52-E29C-4963-1CE3020B1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260E2-AB7B-4263-916D-176C27EB0AFE}" type="datetime1">
              <a:rPr lang="en-US"/>
              <a:pPr>
                <a:defRPr/>
              </a:pPr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B0C1C-DCE1-5CC3-4941-99D854CF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1F127-90E1-689B-15A9-93FA42701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2C264-A05D-4EEC-BFB9-6545A7C143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97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>
            <a:extLst>
              <a:ext uri="{FF2B5EF4-FFF2-40B4-BE49-F238E27FC236}">
                <a16:creationId xmlns:a16="http://schemas.microsoft.com/office/drawing/2014/main" id="{CD56E98E-CABB-8D12-6A6F-AAEDFF8ECEC8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96513C8-3F8B-ABE4-C6E2-F01BF2CA9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19E02-A288-4B85-86BE-201657EB7AFF}" type="datetime1">
              <a:rPr lang="en-US"/>
              <a:pPr>
                <a:defRPr/>
              </a:pPr>
              <a:t>5/31/2025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3EA0A8-5778-1164-8080-2CE082E8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622808-3C95-E521-16F1-2E48C01C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A88C46-1FB9-4FF2-9D46-5E7FD0F48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62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1571C9A-2B4D-B7E1-F3F1-7451C6950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2AF171-FD39-4FA1-8144-DAE4534E6ECF}" type="datetime1">
              <a:rPr lang="en-US"/>
              <a:pPr>
                <a:defRPr/>
              </a:pPr>
              <a:t>5/31/2025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738308B-C2A6-3C7C-ED13-1FF18B7E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3ECB1D2-2A0D-13E9-A274-6E8974D29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13E408-B331-4AE3-A6A0-6B4E9AF22A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71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87128B8-4438-486A-40C7-2D40BCAC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AECEA-C6B9-40D3-B17C-434A906DA8AD}" type="datetime1">
              <a:rPr lang="en-US"/>
              <a:pPr>
                <a:defRPr/>
              </a:pPr>
              <a:t>5/31/2025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1C27E4B-3FD7-9312-1D72-B8F08BEE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23BA97F-A86F-03B0-C98E-544B496A5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A8966-5D2B-459F-AAEB-399A3AF8E16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32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3C86A7-C2A2-E948-EC73-DC5DD3D5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C6A46-28A6-43AC-A8FE-D947D6528B5B}" type="datetime1">
              <a:rPr lang="en-US"/>
              <a:pPr>
                <a:defRPr/>
              </a:pPr>
              <a:t>5/31/2025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34409F-311A-2011-DCF8-08C65BF9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2E44030-6E29-7A76-3092-CA2DFEBC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75EC8-8D47-4977-A65B-BB7AD6FC980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357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F152E3-549D-E783-067B-97111958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815CC2-E3F4-4EFE-B2CB-AAE407B7767B}" type="datetime1">
              <a:rPr lang="en-US"/>
              <a:pPr>
                <a:defRPr/>
              </a:pPr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737147-0F8A-CF56-43DE-37FA50FA4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C672A-0557-EBAC-4D62-390EAA2D8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88823-C7CD-40CB-B9CB-CD8C2F4738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88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6">
            <a:extLst>
              <a:ext uri="{FF2B5EF4-FFF2-40B4-BE49-F238E27FC236}">
                <a16:creationId xmlns:a16="http://schemas.microsoft.com/office/drawing/2014/main" id="{18C78A52-C0B3-E1A5-D04E-D96D119B6F6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096000" cy="6858000"/>
            <a:chOff x="1" y="4563942"/>
            <a:chExt cx="12192005" cy="2294060"/>
          </a:xfrm>
        </p:grpSpPr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B9AC9242-4312-5E4E-103A-2D859C59AB7F}"/>
                </a:ext>
              </a:extLst>
            </p:cNvPr>
            <p:cNvSpPr/>
            <p:nvPr/>
          </p:nvSpPr>
          <p:spPr>
            <a:xfrm>
              <a:off x="1" y="4563942"/>
              <a:ext cx="12192005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86612DB5-D90D-4CFA-3B4F-D783BB2EFB8F}"/>
                </a:ext>
              </a:extLst>
            </p:cNvPr>
            <p:cNvSpPr/>
            <p:nvPr/>
          </p:nvSpPr>
          <p:spPr>
            <a:xfrm>
              <a:off x="1" y="4563942"/>
              <a:ext cx="12192005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Rectangle 24">
            <a:extLst>
              <a:ext uri="{FF2B5EF4-FFF2-40B4-BE49-F238E27FC236}">
                <a16:creationId xmlns:a16="http://schemas.microsoft.com/office/drawing/2014/main" id="{EAB28BEB-E50C-1FEB-93E1-A166EB15D088}"/>
              </a:ext>
            </a:extLst>
          </p:cNvPr>
          <p:cNvSpPr/>
          <p:nvPr/>
        </p:nvSpPr>
        <p:spPr>
          <a:xfrm>
            <a:off x="0" y="0"/>
            <a:ext cx="6096000" cy="2290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72E47159-BAF6-D6D4-226F-250DA6CA9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FF275A-39DC-4865-B5CA-C4042A3CA34A}" type="datetime1">
              <a:rPr lang="en-US"/>
              <a:pPr>
                <a:defRPr/>
              </a:pPr>
              <a:t>5/31/2025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E8B44364-980B-91BC-FFF9-35DB0E05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651869E3-DF0E-D60B-5666-D523328FE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19D96-7A84-44DE-BB11-0AE7A6A01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76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992BDE98-B37B-FD2E-E7FE-1AFD6DB3ED0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6096000" cy="6858000"/>
            <a:chOff x="1" y="4563942"/>
            <a:chExt cx="12192005" cy="2294060"/>
          </a:xfrm>
        </p:grpSpPr>
        <p:sp>
          <p:nvSpPr>
            <p:cNvPr id="6" name="Rectangle 8">
              <a:extLst>
                <a:ext uri="{FF2B5EF4-FFF2-40B4-BE49-F238E27FC236}">
                  <a16:creationId xmlns:a16="http://schemas.microsoft.com/office/drawing/2014/main" id="{39B72C17-E4AB-925E-CDB0-F8716D4BA560}"/>
                </a:ext>
              </a:extLst>
            </p:cNvPr>
            <p:cNvSpPr/>
            <p:nvPr/>
          </p:nvSpPr>
          <p:spPr>
            <a:xfrm>
              <a:off x="1" y="4563942"/>
              <a:ext cx="12192005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97D24814-0DEA-AF1C-0DEE-247CF4CC22E1}"/>
                </a:ext>
              </a:extLst>
            </p:cNvPr>
            <p:cNvSpPr/>
            <p:nvPr/>
          </p:nvSpPr>
          <p:spPr>
            <a:xfrm>
              <a:off x="1" y="4563942"/>
              <a:ext cx="12192005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8" name="Rectangle 10">
            <a:extLst>
              <a:ext uri="{FF2B5EF4-FFF2-40B4-BE49-F238E27FC236}">
                <a16:creationId xmlns:a16="http://schemas.microsoft.com/office/drawing/2014/main" id="{C19B388E-0223-3225-1D2B-3CFCE079FD93}"/>
              </a:ext>
            </a:extLst>
          </p:cNvPr>
          <p:cNvSpPr/>
          <p:nvPr/>
        </p:nvSpPr>
        <p:spPr>
          <a:xfrm>
            <a:off x="0" y="0"/>
            <a:ext cx="6096000" cy="2290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15AE0359-D95C-BB63-3D68-1917A723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46FEB7-FDFE-46D1-861C-8BD4C0E7672C}" type="datetime1">
              <a:rPr lang="en-US"/>
              <a:pPr>
                <a:defRPr/>
              </a:pPr>
              <a:t>5/31/2025</a:t>
            </a:fld>
            <a:endParaRPr lang="en-US"/>
          </a:p>
        </p:txBody>
      </p:sp>
      <p:sp>
        <p:nvSpPr>
          <p:cNvPr id="10" name="Footer Placeholder 5">
            <a:extLst>
              <a:ext uri="{FF2B5EF4-FFF2-40B4-BE49-F238E27FC236}">
                <a16:creationId xmlns:a16="http://schemas.microsoft.com/office/drawing/2014/main" id="{D9F48FAC-1697-8FAC-E6D4-59EB46F0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7C0A8817-8EE2-6268-C301-0F51E583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5F3230-EC88-4D00-92AA-C2D18E0D0D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740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6D7F701-735A-8D88-0F60-F82AA92F2AFF}"/>
              </a:ext>
            </a:extLst>
          </p:cNvPr>
          <p:cNvSpPr/>
          <p:nvPr/>
        </p:nvSpPr>
        <p:spPr>
          <a:xfrm>
            <a:off x="0" y="0"/>
            <a:ext cx="12192000" cy="22907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0C93880F-AA29-4AB0-0621-52F9FE8426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84188" y="365125"/>
            <a:ext cx="10869612" cy="168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F07C4251-6121-A66B-E3B0-966846F4E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84188" y="2576513"/>
            <a:ext cx="1086961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l-GR"/>
              <a:t>Click to edit Master text styles</a:t>
            </a:r>
          </a:p>
          <a:p>
            <a:pPr lvl="1"/>
            <a:r>
              <a:rPr lang="en-US" altLang="el-GR"/>
              <a:t>Second level</a:t>
            </a:r>
          </a:p>
          <a:p>
            <a:pPr lvl="2"/>
            <a:r>
              <a:rPr lang="en-US" altLang="el-GR"/>
              <a:t>Third level</a:t>
            </a:r>
          </a:p>
          <a:p>
            <a:pPr lvl="3"/>
            <a:r>
              <a:rPr lang="en-US" altLang="el-GR"/>
              <a:t>Fourth level</a:t>
            </a:r>
          </a:p>
          <a:p>
            <a:pPr lvl="4"/>
            <a:r>
              <a:rPr lang="en-US" altLang="el-G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3A38A-7741-AF6C-5E2E-29ADC8D3AD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050" y="63579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8C7982-7E77-4FA1-854C-026833995119}" type="datetime1">
              <a:rPr lang="en-US"/>
              <a:pPr>
                <a:defRPr/>
              </a:pPr>
              <a:t>5/31/2025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679B6-A526-DC35-2658-7850F3C776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62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BDD3-4837-7548-3F21-3BAD8AFA82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838" y="6356350"/>
            <a:ext cx="12811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75836069-8941-4097-BA53-008353B5F98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3" r:id="rId2"/>
    <p:sldLayoutId id="2147483769" r:id="rId3"/>
    <p:sldLayoutId id="2147483764" r:id="rId4"/>
    <p:sldLayoutId id="2147483765" r:id="rId5"/>
    <p:sldLayoutId id="2147483766" r:id="rId6"/>
    <p:sldLayoutId id="2147483770" r:id="rId7"/>
    <p:sldLayoutId id="2147483771" r:id="rId8"/>
    <p:sldLayoutId id="2147483772" r:id="rId9"/>
    <p:sldLayoutId id="2147483767" r:id="rId10"/>
    <p:sldLayoutId id="2147483773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Bahnschrift" panose="020B05020402040202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Bahnschrift" panose="020B05020402040202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Bahnschrift" panose="020B05020402040202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Bahnschrift" panose="020B0502040204020203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Bahnschrift" panose="020B05020402040202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Bahnschrift" panose="020B05020402040202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Bahnschrift" panose="020B05020402040202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400">
          <a:solidFill>
            <a:schemeClr val="bg1"/>
          </a:solidFill>
          <a:latin typeface="Bahnschrift" panose="020B0502040204020203" pitchFamily="34" charset="0"/>
        </a:defRPr>
      </a:lvl9pPr>
    </p:titleStyle>
    <p:bodyStyle>
      <a:lvl1pPr algn="l" rtl="0" eaLnBrk="0" fontAlgn="base" hangingPunct="0">
        <a:lnSpc>
          <a:spcPct val="120000"/>
        </a:lnSpc>
        <a:spcBef>
          <a:spcPts val="1000"/>
        </a:spcBef>
        <a:spcAft>
          <a:spcPct val="0"/>
        </a:spcAft>
        <a:buFont typeface="Arial" panose="020B0604020202020204" pitchFamily="34" charset="0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rtl="0" eaLnBrk="0" fontAlgn="base" hangingPunct="0">
        <a:lnSpc>
          <a:spcPct val="120000"/>
        </a:lnSpc>
        <a:spcBef>
          <a:spcPts val="500"/>
        </a:spcBef>
        <a:spcAft>
          <a:spcPct val="0"/>
        </a:spcAft>
        <a:buFont typeface="Arial" panose="020B0604020202020204" pitchFamily="34" charset="0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 descr="&quot;&quot;">
            <a:extLst>
              <a:ext uri="{FF2B5EF4-FFF2-40B4-BE49-F238E27FC236}">
                <a16:creationId xmlns:a16="http://schemas.microsoft.com/office/drawing/2014/main" id="{A738B641-DBA7-6105-8BB5-8808AF03018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Rectangle 10" descr="&quot;&quot;">
            <a:extLst>
              <a:ext uri="{FF2B5EF4-FFF2-40B4-BE49-F238E27FC236}">
                <a16:creationId xmlns:a16="http://schemas.microsoft.com/office/drawing/2014/main" id="{560BAEDF-860C-FC89-4701-5B0A7BA9914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6096000" cy="45735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196" name="Τίτλος 1">
            <a:extLst>
              <a:ext uri="{FF2B5EF4-FFF2-40B4-BE49-F238E27FC236}">
                <a16:creationId xmlns:a16="http://schemas.microsoft.com/office/drawing/2014/main" id="{0CEF8E63-C668-E1CE-AE78-C438984347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84188" y="396875"/>
            <a:ext cx="5230812" cy="3762375"/>
          </a:xfrm>
        </p:spPr>
        <p:txBody>
          <a:bodyPr anchor="ctr"/>
          <a:lstStyle/>
          <a:p>
            <a:pPr eaLnBrk="1" hangingPunct="1"/>
            <a:r>
              <a:rPr lang="en-US" altLang="el-GR">
                <a:latin typeface="Arial" panose="020B0604020202020204" pitchFamily="34" charset="0"/>
                <a:cs typeface="Arial" panose="020B0604020202020204" pitchFamily="34" charset="0"/>
              </a:rPr>
              <a:t>Mobile &amp; Distributed Systems CN6035</a:t>
            </a:r>
            <a:endParaRPr lang="el-GR" alt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97" name="Υπότιτλος 2">
            <a:extLst>
              <a:ext uri="{FF2B5EF4-FFF2-40B4-BE49-F238E27FC236}">
                <a16:creationId xmlns:a16="http://schemas.microsoft.com/office/drawing/2014/main" id="{62861CC3-FF75-CADF-9ED7-7F661B4EDD9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50838" y="4846638"/>
            <a:ext cx="5364162" cy="1374775"/>
          </a:xfrm>
        </p:spPr>
        <p:txBody>
          <a:bodyPr anchor="ctr"/>
          <a:lstStyle/>
          <a:p>
            <a:pPr eaLnBrk="1" hangingPunct="1"/>
            <a:r>
              <a:rPr lang="el-GR" altLang="el-GR" sz="3200">
                <a:latin typeface="Arial" panose="020B0604020202020204" pitchFamily="34" charset="0"/>
                <a:cs typeface="Arial" panose="020B0604020202020204" pitchFamily="34" charset="0"/>
              </a:rPr>
              <a:t>ΚΩΝΣΤΑΝΤΙΝΟΣ ΛΙΛΗΣ</a:t>
            </a:r>
          </a:p>
        </p:txBody>
      </p:sp>
      <p:pic>
        <p:nvPicPr>
          <p:cNvPr id="8198" name="Picture 3" descr="Πολύχρωμο αστικό τοπίο">
            <a:extLst>
              <a:ext uri="{FF2B5EF4-FFF2-40B4-BE49-F238E27FC236}">
                <a16:creationId xmlns:a16="http://schemas.microsoft.com/office/drawing/2014/main" id="{A75057CC-7650-94D3-F3FE-F290B8A559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1" r="32748" b="2"/>
          <a:stretch>
            <a:fillRect/>
          </a:stretch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Τίτλος 1">
            <a:extLst>
              <a:ext uri="{FF2B5EF4-FFF2-40B4-BE49-F238E27FC236}">
                <a16:creationId xmlns:a16="http://schemas.microsoft.com/office/drawing/2014/main" id="{4DEF9FFC-A7C0-55A4-797A-965E8A9961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l-GR">
                <a:latin typeface="Arial" panose="020B0604020202020204" pitchFamily="34" charset="0"/>
                <a:cs typeface="Arial" panose="020B0604020202020204" pitchFamily="34" charset="0"/>
              </a:rPr>
              <a:t>NPM LIBRARIES BACKTEND</a:t>
            </a:r>
            <a:endParaRPr lang="el-GR" alt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A170A9B-0A30-724E-FDD3-5FE9DFDBB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438" y="2576513"/>
            <a:ext cx="11811000" cy="4083050"/>
          </a:xfrm>
        </p:spPr>
        <p:txBody>
          <a:bodyPr numCol="2"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l-GR" b="1" dirty="0" err="1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 (Node.js + Express + </a:t>
            </a:r>
            <a:r>
              <a:rPr lang="el-GR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b="1" dirty="0" err="1">
                <a:latin typeface="Arial" panose="020B0604020202020204" pitchFamily="34" charset="0"/>
                <a:cs typeface="Arial" panose="020B0604020202020204" pitchFamily="34" charset="0"/>
              </a:rPr>
              <a:t>express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 – Πλαίσιο διακομιστή ιστού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mysql2 – </a:t>
            </a:r>
            <a:r>
              <a:rPr lang="el-GR" b="1" dirty="0" err="1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 βάσης δεδομένων 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b="1" dirty="0" err="1"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 (με υποστήριξη </a:t>
            </a:r>
            <a:r>
              <a:rPr lang="el-GR" b="1" dirty="0" err="1">
                <a:latin typeface="Arial" panose="020B0604020202020204" pitchFamily="34" charset="0"/>
                <a:cs typeface="Arial" panose="020B0604020202020204" pitchFamily="34" charset="0"/>
              </a:rPr>
              <a:t>promise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b="1" dirty="0" err="1">
                <a:latin typeface="Arial" panose="020B0604020202020204" pitchFamily="34" charset="0"/>
                <a:cs typeface="Arial" panose="020B0604020202020204" pitchFamily="34" charset="0"/>
              </a:rPr>
              <a:t>dotenv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 – Φόρτωση μεταβλητών περιβάλλοντος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b="1" dirty="0" err="1">
                <a:latin typeface="Arial" panose="020B0604020202020204" pitchFamily="34" charset="0"/>
                <a:cs typeface="Arial" panose="020B0604020202020204" pitchFamily="34" charset="0"/>
              </a:rPr>
              <a:t>jsonwebtoken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 – JWT δημιουργία και επικύρωση διακριτικών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b="1" dirty="0" err="1">
                <a:latin typeface="Arial" panose="020B0604020202020204" pitchFamily="34" charset="0"/>
                <a:cs typeface="Arial" panose="020B0604020202020204" pitchFamily="34" charset="0"/>
              </a:rPr>
              <a:t>bcryptjs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 – Κατακερματισμός και σύγκριση κωδικών πρόσβασης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b="1" dirty="0" err="1">
                <a:latin typeface="Arial" panose="020B0604020202020204" pitchFamily="34" charset="0"/>
                <a:cs typeface="Arial" panose="020B0604020202020204" pitchFamily="34" charset="0"/>
              </a:rPr>
              <a:t>cors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 – Κοινή χρήση πόρων μεταξύ προελεύσεων (εάν χρησιμοποιείται)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b="1" dirty="0" err="1">
                <a:latin typeface="Arial" panose="020B0604020202020204" pitchFamily="34" charset="0"/>
                <a:cs typeface="Arial" panose="020B0604020202020204" pitchFamily="34" charset="0"/>
              </a:rPr>
              <a:t>morgan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 – Καταγραφή αιτημάτων HTTP (προαιρετικά)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b="1" dirty="0" err="1">
                <a:latin typeface="Arial" panose="020B0604020202020204" pitchFamily="34" charset="0"/>
                <a:cs typeface="Arial" panose="020B0604020202020204" pitchFamily="34" charset="0"/>
              </a:rPr>
              <a:t>nodemon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 – Βοηθητικό πρόγραμμα προγραμματιστή για αυτόματη επανεκκίνηση του διακομιστή σε περίπτωση αλλαγών (εξάρτηση προγραμματιστή)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express – Διακομιστής Ιστού και πλαίσιο δρομολόγησης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body-parser – Αναλύει τα σώματα εισερχόμενων αιτημάτων JSON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22E0291-99C8-40F9-ADAB-32589A3B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Εικόνα 5" descr="Εικόνα που περιέχει κείμενο, γραμματοσειρά, στιγμιότυπο οθόνης, λογότυπο">
            <a:extLst>
              <a:ext uri="{FF2B5EF4-FFF2-40B4-BE49-F238E27FC236}">
                <a16:creationId xmlns:a16="http://schemas.microsoft.com/office/drawing/2014/main" id="{3A407F1D-70BF-E8B6-BAAC-7541DDFF3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69" b="6731"/>
          <a:stretch>
            <a:fillRect/>
          </a:stretch>
        </p:blipFill>
        <p:spPr>
          <a:xfrm>
            <a:off x="20" y="2"/>
            <a:ext cx="12191979" cy="685799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5830D2-F2AE-4DD8-B586-89B09779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2CA6BB23-E181-085A-98CB-FE4F56FB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371" y="871314"/>
            <a:ext cx="4867234" cy="2508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ΕΥΧΑΡΙΣΤΩ ΠΟΛΥ ΓΙΑ ΤΗΝ ΠΡΟΣΟΧΗ ΣΑΣ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Τίτλος 1">
            <a:extLst>
              <a:ext uri="{FF2B5EF4-FFF2-40B4-BE49-F238E27FC236}">
                <a16:creationId xmlns:a16="http://schemas.microsoft.com/office/drawing/2014/main" id="{DF99E7FE-9F79-0214-160D-E2BEAE146A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el-GR" sz="4400">
                <a:latin typeface="Arial" panose="020B0604020202020204" pitchFamily="34" charset="0"/>
                <a:cs typeface="Arial" panose="020B0604020202020204" pitchFamily="34" charset="0"/>
              </a:rPr>
              <a:t>Ανάπτυξη Εφαρμογής Κράτησης Θέσεων σε Εστιατόριο μέσω Κινητής Συσκευής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1DB2C11-F7A9-1DBE-37CF-D6A3AD886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Frontend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Δημιουργία εφαρμογής με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Native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Εγγραφή και Σύνδεση Χρήστη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Ο χρήστης πρέπει να μπορεί να εγγραφεί με email και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Η σύνδεση πρέπει να χρησιμοποιεί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authentication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dirty="0" err="1"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(JWT).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Προβολή Λίστας Εστιατορίων: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Φόρμα Κράτησης</a:t>
            </a:r>
          </a:p>
          <a:p>
            <a:pPr marL="342900" indent="-342900" eaLnBrk="1" fontAlgn="auto" hangingPunct="1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Προφίλ Χρήστη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110F71DB-A6DF-4F18-8CC5-942B9F50E26D}"/>
              </a:ext>
            </a:extLst>
          </p:cNvPr>
          <p:cNvSpPr txBox="1">
            <a:spLocks/>
          </p:cNvSpPr>
          <p:nvPr/>
        </p:nvSpPr>
        <p:spPr>
          <a:xfrm>
            <a:off x="484188" y="157163"/>
            <a:ext cx="10869612" cy="6019800"/>
          </a:xfrm>
          <a:prstGeom prst="rect">
            <a:avLst/>
          </a:prstGeom>
        </p:spPr>
        <p:txBody>
          <a:bodyPr>
            <a:normAutofit fontScale="32500" lnSpcReduction="20000"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Backend (Node.js &amp; Express)</a:t>
            </a:r>
            <a:endParaRPr lang="el-GR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sz="6400" dirty="0">
                <a:latin typeface="Arial" panose="020B0604020202020204" pitchFamily="34" charset="0"/>
                <a:cs typeface="Arial" panose="020B0604020202020204" pitchFamily="34" charset="0"/>
              </a:rPr>
              <a:t>Δημιουργία νέου χρήστη.</a:t>
            </a:r>
          </a:p>
          <a:p>
            <a:pPr marL="857250" indent="-8572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sz="6400" dirty="0">
                <a:latin typeface="Arial" panose="020B0604020202020204" pitchFamily="34" charset="0"/>
                <a:cs typeface="Arial" panose="020B0604020202020204" pitchFamily="34" charset="0"/>
              </a:rPr>
              <a:t>Επιστροφή 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authentication token.</a:t>
            </a:r>
            <a:endParaRPr lang="el-GR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sz="6400" dirty="0">
                <a:latin typeface="Arial" panose="020B0604020202020204" pitchFamily="34" charset="0"/>
                <a:cs typeface="Arial" panose="020B0604020202020204" pitchFamily="34" charset="0"/>
              </a:rPr>
              <a:t>Επιστροφή λίστας εστιατορίων.</a:t>
            </a:r>
          </a:p>
          <a:p>
            <a:pPr marL="857250" indent="-8572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sz="6400" dirty="0">
                <a:latin typeface="Arial" panose="020B0604020202020204" pitchFamily="34" charset="0"/>
                <a:cs typeface="Arial" panose="020B0604020202020204" pitchFamily="34" charset="0"/>
              </a:rPr>
              <a:t>Δημιουργία, τροποποίηση, ή διαγραφή κράτησης.</a:t>
            </a:r>
          </a:p>
          <a:p>
            <a:pPr marL="857250" indent="-8572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sz="6400" dirty="0">
                <a:latin typeface="Arial" panose="020B0604020202020204" pitchFamily="34" charset="0"/>
                <a:cs typeface="Arial" panose="020B0604020202020204" pitchFamily="34" charset="0"/>
              </a:rPr>
              <a:t>Επιστροφή κρατήσεων συγκεκριμένου χρήστη.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Middleware:</a:t>
            </a:r>
            <a:endParaRPr lang="el-GR" sz="6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7250" indent="-8572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sz="6400" dirty="0">
                <a:latin typeface="Arial" panose="020B0604020202020204" pitchFamily="34" charset="0"/>
                <a:cs typeface="Arial" panose="020B0604020202020204" pitchFamily="34" charset="0"/>
              </a:rPr>
              <a:t>Χρήση 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JWT </a:t>
            </a:r>
            <a:r>
              <a:rPr lang="el-GR" sz="6400" dirty="0">
                <a:latin typeface="Arial" panose="020B0604020202020204" pitchFamily="34" charset="0"/>
                <a:cs typeface="Arial" panose="020B0604020202020204" pitchFamily="34" charset="0"/>
              </a:rPr>
              <a:t>για έλεγχο ταυτότητας.</a:t>
            </a:r>
          </a:p>
          <a:p>
            <a:pPr marL="857250" indent="-8572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sz="6400" dirty="0">
                <a:latin typeface="Arial" panose="020B0604020202020204" pitchFamily="34" charset="0"/>
                <a:cs typeface="Arial" panose="020B0604020202020204" pitchFamily="34" charset="0"/>
              </a:rPr>
              <a:t>Σύνδεση με Βάση Δεδομένων 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XAMPP</a:t>
            </a:r>
          </a:p>
          <a:p>
            <a:pPr marL="1085850" lvl="1" indent="-8572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sz="6200" dirty="0">
                <a:latin typeface="Arial" panose="020B0604020202020204" pitchFamily="34" charset="0"/>
                <a:cs typeface="Arial" panose="020B0604020202020204" pitchFamily="34" charset="0"/>
              </a:rPr>
              <a:t>Πίνακας Χρηστών: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200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sz="6200" dirty="0">
                <a:latin typeface="Arial" panose="020B0604020202020204" pitchFamily="34" charset="0"/>
                <a:cs typeface="Arial" panose="020B0604020202020204" pitchFamily="34" charset="0"/>
              </a:rPr>
              <a:t>, name, email, password (hashed).</a:t>
            </a:r>
          </a:p>
          <a:p>
            <a:pPr marL="1085850" lvl="1" indent="-8572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sz="6400" dirty="0">
                <a:latin typeface="Arial" panose="020B0604020202020204" pitchFamily="34" charset="0"/>
                <a:cs typeface="Arial" panose="020B0604020202020204" pitchFamily="34" charset="0"/>
              </a:rPr>
              <a:t>Πίνακας Εστιατορίων: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restaurant_id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 name, location, description.</a:t>
            </a:r>
          </a:p>
          <a:p>
            <a:pPr marL="1085850" lvl="1" indent="-857250" fontAlgn="auto"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l-GR" sz="6400" dirty="0">
                <a:latin typeface="Arial" panose="020B0604020202020204" pitchFamily="34" charset="0"/>
                <a:cs typeface="Arial" panose="020B0604020202020204" pitchFamily="34" charset="0"/>
              </a:rPr>
              <a:t>Πίνακας Κρατήσεων: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reservation_id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user_id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restaurant_id</a:t>
            </a:r>
            <a:r>
              <a:rPr lang="en-US" sz="6400" dirty="0">
                <a:latin typeface="Arial" panose="020B0604020202020204" pitchFamily="34" charset="0"/>
                <a:cs typeface="Arial" panose="020B0604020202020204" pitchFamily="34" charset="0"/>
              </a:rPr>
              <a:t>, date, time, </a:t>
            </a:r>
            <a:r>
              <a:rPr lang="en-US" sz="6400" dirty="0" err="1">
                <a:latin typeface="Arial" panose="020B0604020202020204" pitchFamily="34" charset="0"/>
                <a:cs typeface="Arial" panose="020B0604020202020204" pitchFamily="34" charset="0"/>
              </a:rPr>
              <a:t>people_count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fontAlgn="auto">
              <a:spcAft>
                <a:spcPts val="0"/>
              </a:spcAft>
              <a:defRPr/>
            </a:pP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Τίτλος 1">
            <a:extLst>
              <a:ext uri="{FF2B5EF4-FFF2-40B4-BE49-F238E27FC236}">
                <a16:creationId xmlns:a16="http://schemas.microsoft.com/office/drawing/2014/main" id="{698DF2A9-94EE-61B1-C518-84AEC8C278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365125"/>
            <a:ext cx="11264900" cy="1687513"/>
          </a:xfrm>
        </p:spPr>
        <p:txBody>
          <a:bodyPr/>
          <a:lstStyle/>
          <a:p>
            <a:pPr algn="ctr" eaLnBrk="1" hangingPunct="1"/>
            <a:r>
              <a:rPr lang="el-GR" altLang="el-GR">
                <a:latin typeface="Arial" panose="020B0604020202020204" pitchFamily="34" charset="0"/>
                <a:cs typeface="Arial" panose="020B0604020202020204" pitchFamily="34" charset="0"/>
              </a:rPr>
              <a:t>ΑΝΟΙΓΜΑ ΕΦΑΡΜΟΓΗΣ</a:t>
            </a:r>
          </a:p>
        </p:txBody>
      </p:sp>
      <p:pic>
        <p:nvPicPr>
          <p:cNvPr id="6" name="Θέση περιεχομένου 5" descr="Εικόνα που περιέχει κείμενο, στιγμιότυπο οθόνης, γραμματοσειρά, λογισμικό">
            <a:extLst>
              <a:ext uri="{FF2B5EF4-FFF2-40B4-BE49-F238E27FC236}">
                <a16:creationId xmlns:a16="http://schemas.microsoft.com/office/drawing/2014/main" id="{5B3B0836-9E59-6784-D0AA-6995CFB367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6350" y="2552700"/>
            <a:ext cx="3511550" cy="3949700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12" name="Θέση περιεχομένου 11" descr="Εικόνα που περιέχει κείμενο, στιγμιότυπο οθόνης, γραμματοσειρά">
            <a:extLst>
              <a:ext uri="{FF2B5EF4-FFF2-40B4-BE49-F238E27FC236}">
                <a16:creationId xmlns:a16="http://schemas.microsoft.com/office/drawing/2014/main" id="{4DCF1379-95A0-6704-9EC1-F76F73D49A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404100" y="2552700"/>
            <a:ext cx="3511550" cy="3949700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Τίτλος 1">
            <a:extLst>
              <a:ext uri="{FF2B5EF4-FFF2-40B4-BE49-F238E27FC236}">
                <a16:creationId xmlns:a16="http://schemas.microsoft.com/office/drawing/2014/main" id="{704A8846-ADDB-9B6F-5E33-632646933F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365125"/>
            <a:ext cx="11264900" cy="1687513"/>
          </a:xfrm>
        </p:spPr>
        <p:txBody>
          <a:bodyPr/>
          <a:lstStyle/>
          <a:p>
            <a:pPr algn="ctr" eaLnBrk="1" hangingPunct="1"/>
            <a:r>
              <a:rPr lang="en-US" altLang="el-GR">
                <a:latin typeface="Arial" panose="020B0604020202020204" pitchFamily="34" charset="0"/>
                <a:cs typeface="Arial" panose="020B0604020202020204" pitchFamily="34" charset="0"/>
              </a:rPr>
              <a:t>REGISTATION</a:t>
            </a:r>
            <a:endParaRPr lang="el-GR" alt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Θέση περιεχομένου 5" descr="Εικόνα που περιέχει κείμενο, στιγμιότυπο οθόνης, γραμματοσειρά, αριθμός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4459C7C2-E08D-3B35-EE08-F423AD2758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8873" y="2552699"/>
            <a:ext cx="3446462" cy="4151313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8" name="Θέση περιεχομένου 7" descr="Εικόνα που περιέχει κείμενο, στιγμιότυπο οθόνης, γραμματοσειρά, αριθμός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1FA22B47-1079-F86B-9E7E-D1D0DB592C4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372768" y="2552699"/>
            <a:ext cx="3446463" cy="4151313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2" name="Εικόνα 1">
            <a:extLst>
              <a:ext uri="{FF2B5EF4-FFF2-40B4-BE49-F238E27FC236}">
                <a16:creationId xmlns:a16="http://schemas.microsoft.com/office/drawing/2014/main" id="{4912DED6-616C-F023-F717-7572423CC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664" y="2552699"/>
            <a:ext cx="3446463" cy="41517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Τίτλος 1">
            <a:extLst>
              <a:ext uri="{FF2B5EF4-FFF2-40B4-BE49-F238E27FC236}">
                <a16:creationId xmlns:a16="http://schemas.microsoft.com/office/drawing/2014/main" id="{02917926-AC36-49C8-F0E9-CD59F943C7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365125"/>
            <a:ext cx="11264900" cy="1687513"/>
          </a:xfrm>
        </p:spPr>
        <p:txBody>
          <a:bodyPr/>
          <a:lstStyle/>
          <a:p>
            <a:pPr algn="ctr" eaLnBrk="1" hangingPunct="1"/>
            <a:r>
              <a:rPr lang="en-US" altLang="el-GR"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  <a:endParaRPr lang="el-GR" alt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8E78AED9-959D-02CD-A445-271F6011DA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188" y="2552700"/>
            <a:ext cx="3473450" cy="4129088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2" name="Θέση περιεχομένου 7">
            <a:extLst>
              <a:ext uri="{FF2B5EF4-FFF2-40B4-BE49-F238E27FC236}">
                <a16:creationId xmlns:a16="http://schemas.microsoft.com/office/drawing/2014/main" id="{6EEC69BA-5FC4-2262-E67F-BB9FCE9A51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23263" y="2552700"/>
            <a:ext cx="3473450" cy="4129088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5" name="Θέση περιεχομένου 4" descr="Εικόνα που περιέχει κείμενο, στιγμιότυπο οθόνης, γραμματοσειρά, αριθμός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250FC7D4-B073-51E7-AA3D-10FBB6C13D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275" y="2552700"/>
            <a:ext cx="3473450" cy="4129088"/>
          </a:xfr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Τίτλος 1">
            <a:extLst>
              <a:ext uri="{FF2B5EF4-FFF2-40B4-BE49-F238E27FC236}">
                <a16:creationId xmlns:a16="http://schemas.microsoft.com/office/drawing/2014/main" id="{B9DA83F8-6053-F0D3-E1B2-9473A4FEC7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188" y="365125"/>
            <a:ext cx="11264900" cy="1687513"/>
          </a:xfrm>
        </p:spPr>
        <p:txBody>
          <a:bodyPr/>
          <a:lstStyle/>
          <a:p>
            <a:pPr algn="ctr" eaLnBrk="1" hangingPunct="1"/>
            <a:r>
              <a:rPr lang="en-US" altLang="el-GR"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  <a:endParaRPr lang="el-GR" alt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FEF73E75-7EF8-C2F5-5B10-9523FF1B6E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188" y="2491285"/>
            <a:ext cx="3235325" cy="4181475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8" name="Θέση περιεχομένου 7">
            <a:extLst>
              <a:ext uri="{FF2B5EF4-FFF2-40B4-BE49-F238E27FC236}">
                <a16:creationId xmlns:a16="http://schemas.microsoft.com/office/drawing/2014/main" id="{137D044A-B61E-64BA-0B03-65D71BD83B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78337" y="2491284"/>
            <a:ext cx="3235325" cy="4181475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" name="Εικόνα 2" descr="Εικόνα που περιέχει κείμενο, στιγμιότυπο οθόνης, ρολόι, πολυμέσα">
            <a:extLst>
              <a:ext uri="{FF2B5EF4-FFF2-40B4-BE49-F238E27FC236}">
                <a16:creationId xmlns:a16="http://schemas.microsoft.com/office/drawing/2014/main" id="{F5BF2051-4549-3B34-52E0-D6FE49224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486" y="2491283"/>
            <a:ext cx="3235324" cy="41814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Θέση περιεχομένου 5">
            <a:extLst>
              <a:ext uri="{FF2B5EF4-FFF2-40B4-BE49-F238E27FC236}">
                <a16:creationId xmlns:a16="http://schemas.microsoft.com/office/drawing/2014/main" id="{CE4678A0-381E-B8FC-8D13-232A3A8168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57431" y="2427809"/>
            <a:ext cx="3106738" cy="4232275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8" name="Θέση περιεχομένου 7" descr="Εικόνα που περιέχει κείμενο, στιγμιότυπο οθόνης, λογισμικό, γραμματοσειρά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777E14F-2278-63A0-717C-08D429FC5A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27831" y="2423046"/>
            <a:ext cx="3106738" cy="4237038"/>
          </a:xfrm>
          <a:ln>
            <a:solidFill>
              <a:schemeClr val="accent4">
                <a:lumMod val="60000"/>
                <a:lumOff val="40000"/>
              </a:schemeClr>
            </a:solidFill>
          </a:ln>
        </p:spPr>
      </p:pic>
      <p:pic>
        <p:nvPicPr>
          <p:cNvPr id="3" name="Εικόνα 2" descr="Εικόνα που περιέχει κείμενο, στιγμιότυπο οθόνης, γραμματοσειρά, αριθμός">
            <a:extLst>
              <a:ext uri="{FF2B5EF4-FFF2-40B4-BE49-F238E27FC236}">
                <a16:creationId xmlns:a16="http://schemas.microsoft.com/office/drawing/2014/main" id="{C19BE89E-01DF-3EFD-B0D4-94C8E80DB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631" y="2427809"/>
            <a:ext cx="3106738" cy="42322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Τίτλος 1">
            <a:extLst>
              <a:ext uri="{FF2B5EF4-FFF2-40B4-BE49-F238E27FC236}">
                <a16:creationId xmlns:a16="http://schemas.microsoft.com/office/drawing/2014/main" id="{55DFFA47-425D-8876-7C50-543A3DC31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l-GR">
                <a:latin typeface="Arial" panose="020B0604020202020204" pitchFamily="34" charset="0"/>
                <a:cs typeface="Arial" panose="020B0604020202020204" pitchFamily="34" charset="0"/>
              </a:rPr>
              <a:t>NPM LIBRARIES FRONTEND</a:t>
            </a:r>
            <a:endParaRPr lang="el-GR" altLang="el-G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E2BDA97-17DB-0BCF-609C-3A51D1D82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25" y="2576513"/>
            <a:ext cx="11866563" cy="4097337"/>
          </a:xfrm>
        </p:spPr>
        <p:txBody>
          <a:bodyPr numCol="2" rtlCol="0">
            <a:normAutofit fontScale="550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Frontend (React Native + Expo)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expo –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Βασικό πλαίσιο και χρόνος εκτέλεσης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react –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Βιβλιοθήκη 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react-native –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Στοιχεία 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Native UI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@react-navigation/native –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Πλοήγηση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react-navigation/native-stack –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Πλοήγηση βάσει στοίβας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react-native-async-storage/async-storage –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Διατήρηση διακριτικού τοπικά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axios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 – HTTP client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για κλήσεις 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react-native-safe-area-context –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Χειρισμός ασφαλούς περιοχής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react-native-gesture-handler –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Υποστήριξη χειρονομιών για πλοήγηση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react-native-reanimated –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Ομαλές κινούμενες εικόνες (απαιτούνται από την πλοήγηση)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react-native-screens –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Βελτιστοποιεί την απόδοση πλοήγησης</a:t>
            </a:r>
            <a:endParaRPr lang="en-US" sz="29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react-native-modal-datetime-picker –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Μέθοδος επιλογής ημερομηνίας/ώρας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expo/vector-icons –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Ορισμός εικονιδίων για </a:t>
            </a:r>
            <a:r>
              <a:rPr lang="en-US" sz="2900" b="1" dirty="0" err="1">
                <a:latin typeface="Arial" panose="020B0604020202020204" pitchFamily="34" charset="0"/>
                <a:cs typeface="Arial" panose="020B0604020202020204" pitchFamily="34" charset="0"/>
              </a:rPr>
              <a:t>UIreact</a:t>
            </a:r>
            <a:r>
              <a:rPr lang="en-US" sz="2900" b="1" dirty="0">
                <a:latin typeface="Arial" panose="020B0604020202020204" pitchFamily="34" charset="0"/>
                <a:cs typeface="Arial" panose="020B0604020202020204" pitchFamily="34" charset="0"/>
              </a:rPr>
              <a:t>-native-safe-area-context – </a:t>
            </a:r>
            <a:r>
              <a:rPr lang="el-GR" sz="2900" b="1" dirty="0">
                <a:latin typeface="Arial" panose="020B0604020202020204" pitchFamily="34" charset="0"/>
                <a:cs typeface="Arial" panose="020B0604020202020204" pitchFamily="34" charset="0"/>
              </a:rPr>
              <a:t>Χειρίζεται ασφαλείς περιοχές σε όλες τις συσκευές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376</Words>
  <Application>Microsoft Office PowerPoint</Application>
  <PresentationFormat>Ευρεία οθόνη</PresentationFormat>
  <Paragraphs>56</Paragraphs>
  <Slides>11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11</vt:i4>
      </vt:variant>
    </vt:vector>
  </HeadingPairs>
  <TitlesOfParts>
    <vt:vector size="16" baseType="lpstr">
      <vt:lpstr>Avenir Next LT Pro</vt:lpstr>
      <vt:lpstr>Arial</vt:lpstr>
      <vt:lpstr>Bahnschrift</vt:lpstr>
      <vt:lpstr>Aptos</vt:lpstr>
      <vt:lpstr>MatrixVTI</vt:lpstr>
      <vt:lpstr>Mobile &amp; Distributed Systems CN6035</vt:lpstr>
      <vt:lpstr>Ανάπτυξη Εφαρμογής Κράτησης Θέσεων σε Εστιατόριο μέσω Κινητής Συσκευής</vt:lpstr>
      <vt:lpstr>Παρουσίαση του PowerPoint</vt:lpstr>
      <vt:lpstr>ΑΝΟΙΓΜΑ ΕΦΑΡΜΟΓΗΣ</vt:lpstr>
      <vt:lpstr>REGISTATION</vt:lpstr>
      <vt:lpstr>HOME PAGE</vt:lpstr>
      <vt:lpstr>RESERVATION</vt:lpstr>
      <vt:lpstr>Παρουσίαση του PowerPoint</vt:lpstr>
      <vt:lpstr>NPM LIBRARIES FRONTEND</vt:lpstr>
      <vt:lpstr>NPM LIBRARIES BACKTEND</vt:lpstr>
      <vt:lpstr>ΕΥΧΑΡΙΣΤΩ ΠΟΛΥ ΓΙΑ ΤΗΝ ΠΡΟΣΟΧΗ ΣΑΣ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LILIS KONSTANTINOS</dc:creator>
  <cp:lastModifiedBy>LILIS KONSTANTINOS</cp:lastModifiedBy>
  <cp:revision>10</cp:revision>
  <dcterms:created xsi:type="dcterms:W3CDTF">2025-05-28T14:20:07Z</dcterms:created>
  <dcterms:modified xsi:type="dcterms:W3CDTF">2025-05-31T17:29:44Z</dcterms:modified>
</cp:coreProperties>
</file>