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B24616F-DD89-44E9-B16C-70F06400B4C8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100" spc="-1" strike="noStrike">
                <a:latin typeface="Arial"/>
              </a:rPr>
              <a:t>Drawing loosely on this idea, but without making any claims about how LMs reason internally, we investigate if pre-trained language models show evidence of coherent internal representations of everyday things, analogous to human mental models, via probing. They contradict often</a:t>
            </a:r>
            <a:endParaRPr b="0" lang="it-IT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396258-A14D-4419-85FE-83F3A4A12EB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7668F1-4F49-49F1-82B8-AF3B29A0279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BF199C-46F6-4387-B54A-EB99A550D30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873C11-8B93-466A-87CC-1F898127C89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97A79-B33D-47A9-B704-2D95849A2FE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6B64F-8BDC-4772-A871-A15B77BE20D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C32373-EFD3-407E-B174-7ADEE0807E7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9B8832-3B8D-4726-857B-248FCB6C6F0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A011B3-7559-447E-A1AF-79B89835D0B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76545-9973-4097-BEFB-5DC71C32F6B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F0C5BC-F9E0-4950-BD7B-799B432A553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B9EE0F-6CE3-4D73-A6AF-25C48D570D1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93DF6E-20FC-472F-9B7F-CC39A4939D3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10E2C-D242-4244-9100-1D1C5178C12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1A348E-9C3E-448D-91CB-12701AA2C1E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90988C-A4B9-47D9-BA99-80861889C0F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79653C-C63B-403F-8DAD-7CE88E9D635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E64930-D034-4AE9-8EE0-922D650F62C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20933F-B991-4780-BD01-0B7E5AE7CC1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B9B955-1AD2-48B6-8D8D-076F4C429FC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B884A2-EA76-4EAE-8318-99C28D8551C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941D6A-34D8-4CEC-B373-FF95744A82E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101402-9DEC-4C20-A895-DF60D4D54CA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B86A12-3B2B-4B63-97AE-4F8A55DA421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7;p14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ai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er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dif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ar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il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ol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67AB031-02F6-4478-A866-B53D6F75E640}" type="slidenum">
              <a:rPr b="0" lang="it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  <p:pic>
        <p:nvPicPr>
          <p:cNvPr id="3" name="Google Shape;71;p14" descr=""/>
          <p:cNvPicPr/>
          <p:nvPr/>
        </p:nvPicPr>
        <p:blipFill>
          <a:blip r:embed="rId2"/>
          <a:stretch/>
        </p:blipFill>
        <p:spPr>
          <a:xfrm>
            <a:off x="5542560" y="3559320"/>
            <a:ext cx="3601080" cy="1540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72;p14" descr=""/>
          <p:cNvPicPr/>
          <p:nvPr/>
        </p:nvPicPr>
        <p:blipFill>
          <a:blip r:embed="rId3"/>
          <a:stretch/>
        </p:blipFill>
        <p:spPr>
          <a:xfrm>
            <a:off x="5312160" y="3510000"/>
            <a:ext cx="3831480" cy="1639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rgbClr val="98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Fai clic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per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modific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are il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format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o del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testo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titolo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5CF96D7-6DCF-49EC-B7B1-099FB2D5F41E}" type="slidenum">
              <a:rPr b="0" lang="it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www.dropbox.com/sh/tv2hc6pmsbr25l3/AAAXZKvfkfyx6SAkqjolhS0ra?dl=0&amp;e=1&amp;file_subpath=%2FParRoT_MM_sketches&amp;preview=ParRoT_MM_sketches.zip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8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61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Do language models have coherent mental models of everyday things?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it-IT" sz="10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540" spc="-1" strike="noStrike">
                <a:solidFill>
                  <a:srgbClr val="000000"/>
                </a:solidFill>
                <a:latin typeface="Latin Modern Math"/>
                <a:ea typeface="Aboreto"/>
              </a:rPr>
              <a:t>Natural language processing  · Master’s Degree in Physics of data</a:t>
            </a:r>
            <a:endParaRPr b="0" lang="it-IT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25;p25"/>
          <p:cNvSpPr/>
          <p:nvPr/>
        </p:nvSpPr>
        <p:spPr>
          <a:xfrm>
            <a:off x="412200" y="3602880"/>
            <a:ext cx="232272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03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May 2024</a:t>
            </a:r>
            <a:endParaRPr b="0" lang="it-IT" sz="1030" spc="-1" strike="noStrike">
              <a:latin typeface="Latin Modern Math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12200" y="2538720"/>
            <a:ext cx="3619080" cy="84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54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Gloria Isotton - 2072705</a:t>
            </a:r>
            <a:endParaRPr b="0" lang="it-IT" sz="1540" spc="-1" strike="noStrike">
              <a:latin typeface="Latin Modern Math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54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Kostas Panagiotakis - 2081260</a:t>
            </a:r>
            <a:endParaRPr b="0" lang="it-IT" sz="1540" spc="-1" strike="noStrike">
              <a:latin typeface="Latin Modern Math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2181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33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Step 2: </a:t>
            </a:r>
            <a:r>
              <a:rPr b="0" lang="it" sz="2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Constraint Reasoning</a:t>
            </a:r>
            <a:endParaRPr b="0" lang="it-IT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92560" y="3643560"/>
            <a:ext cx="8239320" cy="1118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Constraint reasoning refines predictions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from the LM using weighted </a:t>
            </a:r>
            <a:r>
              <a:rPr b="1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MaxSAT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</a:t>
            </a:r>
            <a:r>
              <a:rPr b="1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Solver;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it tries different combinations of true/false values for the relation tuples to fulfill: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Spectral ExtraLight"/>
              <a:buChar char="○"/>
            </a:pPr>
            <a:r>
              <a:rPr b="1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Soft Clauses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(preferences): preserve the model’s raw answers;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  <a:p>
            <a:pPr lvl="1" marL="914400" indent="-317520">
              <a:lnSpc>
                <a:spcPct val="115000"/>
              </a:lnSpc>
              <a:buClr>
                <a:srgbClr val="000000"/>
              </a:buClr>
              <a:buFont typeface="Spectral ExtraLight"/>
              <a:buChar char="○"/>
            </a:pPr>
            <a:r>
              <a:rPr b="1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Hard Clauses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(mandatory):  minimize constraint violations;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</p:txBody>
      </p:sp>
      <p:pic>
        <p:nvPicPr>
          <p:cNvPr id="134" name="Google Shape;206;p34" descr=""/>
          <p:cNvPicPr/>
          <p:nvPr/>
        </p:nvPicPr>
        <p:blipFill>
          <a:blip r:embed="rId1"/>
          <a:stretch/>
        </p:blipFill>
        <p:spPr>
          <a:xfrm>
            <a:off x="1353600" y="925560"/>
            <a:ext cx="6057720" cy="220968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207;p34"/>
          <p:cNvSpPr/>
          <p:nvPr/>
        </p:nvSpPr>
        <p:spPr>
          <a:xfrm>
            <a:off x="4829040" y="958320"/>
            <a:ext cx="2531160" cy="2176920"/>
          </a:xfrm>
          <a:prstGeom prst="rect">
            <a:avLst/>
          </a:prstGeom>
          <a:noFill/>
          <a:ln w="28575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Results and Analysis</a:t>
            </a:r>
            <a:endParaRPr b="0" lang="it-IT" sz="36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it" sz="1500" spc="-1" strike="noStrike">
                <a:solidFill>
                  <a:srgbClr val="000000"/>
                </a:solidFill>
                <a:latin typeface="Latin Modern Math"/>
                <a:ea typeface="Spectral"/>
              </a:rPr>
              <a:t>Evaluation</a:t>
            </a:r>
            <a:r>
              <a:rPr b="0" lang="it" sz="15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of parts mental models produced by the two LMs:</a:t>
            </a:r>
            <a:endParaRPr b="0" lang="it-IT" sz="15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2400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1" lang="it" sz="1500" spc="-1" strike="noStrike">
                <a:solidFill>
                  <a:srgbClr val="000000"/>
                </a:solidFill>
                <a:latin typeface="Latin Modern Math"/>
                <a:ea typeface="Aboreto"/>
              </a:rPr>
              <a:t>accuracy</a:t>
            </a:r>
            <a:r>
              <a:rPr b="0" lang="it" sz="15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True/False accuracy compared to the 11.7K gold relation tuples present in ParRoT.</a:t>
            </a:r>
            <a:endParaRPr b="0" lang="it-IT" sz="1500" spc="-1" strike="noStrike">
              <a:solidFill>
                <a:srgbClr val="000000"/>
              </a:solidFill>
              <a:latin typeface="Latin Modern Math"/>
            </a:endParaRPr>
          </a:p>
          <a:p>
            <a:pPr marL="45720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Latin Modern Math"/>
            </a:endParaRPr>
          </a:p>
          <a:p>
            <a:pPr marL="45720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2400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1" lang="it" sz="1500" spc="-1" strike="noStrike">
                <a:solidFill>
                  <a:srgbClr val="000000"/>
                </a:solidFill>
                <a:latin typeface="Latin Modern Math"/>
                <a:ea typeface="Aboreto"/>
              </a:rPr>
              <a:t>Consistency</a:t>
            </a:r>
            <a:r>
              <a:rPr b="0" lang="it" sz="1500" spc="-1" strike="noStrike">
                <a:solidFill>
                  <a:srgbClr val="000000"/>
                </a:solidFill>
                <a:latin typeface="Latin Modern Math"/>
                <a:ea typeface="Aboreto"/>
              </a:rPr>
              <a:t> </a:t>
            </a:r>
            <a:r>
              <a:rPr b="0" lang="it" sz="15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measure inconsistency across the 4 types of constraints:</a:t>
            </a:r>
            <a:endParaRPr b="0" lang="it-IT" sz="1500" spc="-1" strike="noStrike">
              <a:solidFill>
                <a:srgbClr val="000000"/>
              </a:solidFill>
              <a:latin typeface="Latin Modern Math"/>
            </a:endParaRPr>
          </a:p>
        </p:txBody>
      </p:sp>
      <p:pic>
        <p:nvPicPr>
          <p:cNvPr id="138" name="Google Shape;214;p35" descr=""/>
          <p:cNvPicPr/>
          <p:nvPr/>
        </p:nvPicPr>
        <p:blipFill>
          <a:blip r:embed="rId1"/>
          <a:stretch/>
        </p:blipFill>
        <p:spPr>
          <a:xfrm>
            <a:off x="892440" y="2340720"/>
            <a:ext cx="4527000" cy="70704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215;p35" descr=""/>
          <p:cNvPicPr/>
          <p:nvPr/>
        </p:nvPicPr>
        <p:blipFill>
          <a:blip r:embed="rId2"/>
          <a:stretch/>
        </p:blipFill>
        <p:spPr>
          <a:xfrm>
            <a:off x="5865120" y="2169720"/>
            <a:ext cx="1048680" cy="1048680"/>
          </a:xfrm>
          <a:prstGeom prst="rect">
            <a:avLst/>
          </a:prstGeom>
          <a:ln w="0">
            <a:noFill/>
          </a:ln>
        </p:spPr>
      </p:pic>
      <p:sp>
        <p:nvSpPr>
          <p:cNvPr id="140" name="Google Shape;216;p35"/>
          <p:cNvSpPr/>
          <p:nvPr/>
        </p:nvSpPr>
        <p:spPr>
          <a:xfrm>
            <a:off x="6584760" y="2406600"/>
            <a:ext cx="4334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100" spc="-1" strike="noStrike">
                <a:solidFill>
                  <a:srgbClr val="ff0000"/>
                </a:solidFill>
                <a:latin typeface="Spectral ExtraBold"/>
                <a:ea typeface="Spectral ExtraBold"/>
              </a:rPr>
              <a:t>?</a:t>
            </a:r>
            <a:endParaRPr b="0" lang="it-IT" sz="2100" spc="-1" strike="noStrike">
              <a:latin typeface="Arial"/>
            </a:endParaRPr>
          </a:p>
        </p:txBody>
      </p:sp>
      <p:pic>
        <p:nvPicPr>
          <p:cNvPr id="141" name="Google Shape;217;p35" descr=""/>
          <p:cNvPicPr/>
          <p:nvPr/>
        </p:nvPicPr>
        <p:blipFill>
          <a:blip r:embed="rId3"/>
          <a:stretch/>
        </p:blipFill>
        <p:spPr>
          <a:xfrm>
            <a:off x="1397160" y="3742200"/>
            <a:ext cx="2454480" cy="118620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18;p35" descr=""/>
          <p:cNvPicPr/>
          <p:nvPr/>
        </p:nvPicPr>
        <p:blipFill>
          <a:blip r:embed="rId4"/>
          <a:srcRect l="41326" t="0" r="0" b="0"/>
          <a:stretch/>
        </p:blipFill>
        <p:spPr>
          <a:xfrm>
            <a:off x="3945240" y="4067280"/>
            <a:ext cx="2639160" cy="5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5459760" y="790560"/>
            <a:ext cx="3271320" cy="91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6000"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Average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accuracy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of 54-59%, barely better than the majority class baseline at 59% and random chance at 50%.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</p:txBody>
      </p:sp>
      <p:pic>
        <p:nvPicPr>
          <p:cNvPr id="144" name="Google Shape;224;p36" descr=""/>
          <p:cNvPicPr/>
          <p:nvPr/>
        </p:nvPicPr>
        <p:blipFill>
          <a:blip r:embed="rId1"/>
          <a:stretch/>
        </p:blipFill>
        <p:spPr>
          <a:xfrm>
            <a:off x="730080" y="790560"/>
            <a:ext cx="3841560" cy="99576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25;p36" descr=""/>
          <p:cNvPicPr/>
          <p:nvPr/>
        </p:nvPicPr>
        <p:blipFill>
          <a:blip r:embed="rId2"/>
          <a:stretch/>
        </p:blipFill>
        <p:spPr>
          <a:xfrm>
            <a:off x="1326240" y="2022120"/>
            <a:ext cx="6199560" cy="289332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226;p36"/>
          <p:cNvSpPr/>
          <p:nvPr/>
        </p:nvSpPr>
        <p:spPr>
          <a:xfrm>
            <a:off x="2384640" y="1218960"/>
            <a:ext cx="594720" cy="525600"/>
          </a:xfrm>
          <a:prstGeom prst="rect">
            <a:avLst/>
          </a:prstGeom>
          <a:noFill/>
          <a:ln w="3810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227;p36"/>
          <p:cNvSpPr/>
          <p:nvPr/>
        </p:nvSpPr>
        <p:spPr>
          <a:xfrm>
            <a:off x="3093120" y="1218960"/>
            <a:ext cx="654120" cy="525600"/>
          </a:xfrm>
          <a:prstGeom prst="rect">
            <a:avLst/>
          </a:prstGeom>
          <a:noFill/>
          <a:ln w="38100">
            <a:solidFill>
              <a:srgbClr val="ffe5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228;p36"/>
          <p:cNvSpPr/>
          <p:nvPr/>
        </p:nvSpPr>
        <p:spPr>
          <a:xfrm>
            <a:off x="3093120" y="78480"/>
            <a:ext cx="443232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3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Accuracy results</a:t>
            </a:r>
            <a:endParaRPr b="0" lang="it-IT" sz="3300" spc="-1" strike="noStrike">
              <a:latin typeface="Latin Modern Math"/>
            </a:endParaRPr>
          </a:p>
        </p:txBody>
      </p:sp>
      <p:sp>
        <p:nvSpPr>
          <p:cNvPr id="149" name="Google Shape;229;p36"/>
          <p:cNvSpPr/>
          <p:nvPr/>
        </p:nvSpPr>
        <p:spPr>
          <a:xfrm>
            <a:off x="6690600" y="2338920"/>
            <a:ext cx="654120" cy="1890720"/>
          </a:xfrm>
          <a:prstGeom prst="rect">
            <a:avLst/>
          </a:prstGeom>
          <a:noFill/>
          <a:ln w="38100">
            <a:solidFill>
              <a:srgbClr val="ffe5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230;p36"/>
          <p:cNvSpPr/>
          <p:nvPr/>
        </p:nvSpPr>
        <p:spPr>
          <a:xfrm>
            <a:off x="3347280" y="2338920"/>
            <a:ext cx="933120" cy="1738800"/>
          </a:xfrm>
          <a:prstGeom prst="rect">
            <a:avLst/>
          </a:prstGeom>
          <a:noFill/>
          <a:ln w="38100">
            <a:solidFill>
              <a:srgbClr val="ffe5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354240" y="2942280"/>
            <a:ext cx="3609720" cy="181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it" sz="1330" spc="-1" strike="noStrike">
                <a:solidFill>
                  <a:srgbClr val="000000"/>
                </a:solidFill>
                <a:latin typeface="Aboreto"/>
                <a:ea typeface="Aboreto"/>
              </a:rPr>
              <a:t>                             </a:t>
            </a:r>
            <a:r>
              <a:rPr b="1" lang="it" sz="1330" spc="-1" strike="noStrike">
                <a:solidFill>
                  <a:srgbClr val="000000"/>
                </a:solidFill>
                <a:latin typeface="Latin Modern Math"/>
                <a:ea typeface="Aboreto"/>
              </a:rPr>
              <a:t>Base LM</a:t>
            </a:r>
            <a:endParaRPr b="0" lang="it-IT" sz="1330" spc="-1" strike="noStrike">
              <a:solidFill>
                <a:srgbClr val="000000"/>
              </a:solidFill>
              <a:latin typeface="Arial"/>
            </a:endParaRPr>
          </a:p>
          <a:p>
            <a:pPr marL="457200" indent="-3132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0" lang="it" sz="133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19-43%  </a:t>
            </a:r>
            <a:r>
              <a:rPr b="1" lang="it" sz="1330" spc="-1" strike="noStrike">
                <a:solidFill>
                  <a:srgbClr val="000000"/>
                </a:solidFill>
                <a:latin typeface="Latin Modern Math"/>
                <a:ea typeface="Spectral"/>
              </a:rPr>
              <a:t>conditional violation</a:t>
            </a:r>
            <a:r>
              <a:rPr b="0" lang="it" sz="133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on average;</a:t>
            </a:r>
            <a:endParaRPr b="0" lang="it-IT" sz="1330" spc="-1" strike="noStrike">
              <a:solidFill>
                <a:srgbClr val="000000"/>
              </a:solidFill>
              <a:latin typeface="Arial"/>
            </a:endParaRPr>
          </a:p>
          <a:p>
            <a:pPr marL="457200" indent="-31320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0" lang="it" sz="133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GPT-3 struggles with symmetric and inverse relations consistency;</a:t>
            </a:r>
            <a:endParaRPr b="0" lang="it-IT" sz="1330" spc="-1" strike="noStrike">
              <a:solidFill>
                <a:srgbClr val="000000"/>
              </a:solidFill>
              <a:latin typeface="Arial"/>
            </a:endParaRPr>
          </a:p>
          <a:p>
            <a:pPr marL="457200" indent="-31320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0" lang="it" sz="133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Macaw-11B struggles with asymmetric relations;</a:t>
            </a:r>
            <a:endParaRPr b="0" lang="it-IT" sz="13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236;p37" descr=""/>
          <p:cNvPicPr/>
          <p:nvPr/>
        </p:nvPicPr>
        <p:blipFill>
          <a:blip r:embed="rId1"/>
          <a:stretch/>
        </p:blipFill>
        <p:spPr>
          <a:xfrm>
            <a:off x="1128240" y="940320"/>
            <a:ext cx="6972840" cy="152820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237;p37"/>
          <p:cNvSpPr/>
          <p:nvPr/>
        </p:nvSpPr>
        <p:spPr>
          <a:xfrm>
            <a:off x="6898320" y="1538640"/>
            <a:ext cx="1141200" cy="862920"/>
          </a:xfrm>
          <a:prstGeom prst="rect">
            <a:avLst/>
          </a:prstGeom>
          <a:noFill/>
          <a:ln w="28575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38;p37"/>
          <p:cNvSpPr/>
          <p:nvPr/>
        </p:nvSpPr>
        <p:spPr>
          <a:xfrm>
            <a:off x="4541040" y="1538640"/>
            <a:ext cx="608040" cy="48996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239;p37"/>
          <p:cNvSpPr/>
          <p:nvPr/>
        </p:nvSpPr>
        <p:spPr>
          <a:xfrm>
            <a:off x="3559320" y="2028600"/>
            <a:ext cx="608040" cy="37296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240;p37"/>
          <p:cNvSpPr/>
          <p:nvPr/>
        </p:nvSpPr>
        <p:spPr>
          <a:xfrm>
            <a:off x="2577600" y="1538640"/>
            <a:ext cx="608040" cy="48996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241;p37"/>
          <p:cNvSpPr/>
          <p:nvPr/>
        </p:nvSpPr>
        <p:spPr>
          <a:xfrm>
            <a:off x="5149440" y="2979360"/>
            <a:ext cx="3639960" cy="15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9144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it" sz="1330" spc="-1" strike="noStrike">
                <a:solidFill>
                  <a:srgbClr val="000000"/>
                </a:solidFill>
                <a:latin typeface="Spectral"/>
                <a:ea typeface="Spectral"/>
              </a:rPr>
              <a:t> </a:t>
            </a:r>
            <a:r>
              <a:rPr b="1" lang="it" sz="1330" spc="-1" strike="noStrike">
                <a:solidFill>
                  <a:srgbClr val="000000"/>
                </a:solidFill>
                <a:latin typeface="Latin Modern Math"/>
                <a:ea typeface="Aboreto"/>
              </a:rPr>
              <a:t> </a:t>
            </a:r>
            <a:r>
              <a:rPr b="1" lang="it" sz="1330" spc="-1" strike="noStrike">
                <a:solidFill>
                  <a:srgbClr val="000000"/>
                </a:solidFill>
                <a:latin typeface="Latin Modern Math"/>
                <a:ea typeface="Aboreto"/>
              </a:rPr>
              <a:t>ParRoT-Con </a:t>
            </a:r>
            <a:endParaRPr b="0" lang="it-IT" sz="133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33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Produces perfectly consistent mental models for all LMs with respect to the imposed constraints i.e. </a:t>
            </a:r>
            <a:r>
              <a:rPr b="1" lang="it" sz="1330" spc="-1" strike="noStrike">
                <a:solidFill>
                  <a:srgbClr val="000000"/>
                </a:solidFill>
                <a:latin typeface="Latin Modern Math"/>
                <a:ea typeface="Spectral"/>
              </a:rPr>
              <a:t>0 %</a:t>
            </a:r>
            <a:r>
              <a:rPr b="0" lang="it" sz="133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conditional violation for all columns in table.</a:t>
            </a:r>
            <a:endParaRPr b="0" lang="it-IT" sz="1330" spc="-1" strike="noStrike">
              <a:latin typeface="Arial"/>
            </a:endParaRPr>
          </a:p>
        </p:txBody>
      </p:sp>
      <p:sp>
        <p:nvSpPr>
          <p:cNvPr id="158" name="Google Shape;242;p37"/>
          <p:cNvSpPr/>
          <p:nvPr/>
        </p:nvSpPr>
        <p:spPr>
          <a:xfrm>
            <a:off x="3964320" y="3519360"/>
            <a:ext cx="883080" cy="203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8575">
            <a:solidFill>
              <a:srgbClr val="c9da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243;p37"/>
          <p:cNvSpPr/>
          <p:nvPr/>
        </p:nvSpPr>
        <p:spPr>
          <a:xfrm>
            <a:off x="3573720" y="1562400"/>
            <a:ext cx="579600" cy="442440"/>
          </a:xfrm>
          <a:prstGeom prst="rect">
            <a:avLst/>
          </a:prstGeom>
          <a:noFill/>
          <a:ln w="28575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244;p37"/>
          <p:cNvSpPr/>
          <p:nvPr/>
        </p:nvSpPr>
        <p:spPr>
          <a:xfrm>
            <a:off x="5603040" y="2052720"/>
            <a:ext cx="579600" cy="325080"/>
          </a:xfrm>
          <a:prstGeom prst="rect">
            <a:avLst/>
          </a:prstGeom>
          <a:noFill/>
          <a:ln w="28575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245;p37"/>
          <p:cNvSpPr/>
          <p:nvPr/>
        </p:nvSpPr>
        <p:spPr>
          <a:xfrm>
            <a:off x="2700720" y="232200"/>
            <a:ext cx="443232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300" spc="-1" strike="noStrike">
                <a:solidFill>
                  <a:srgbClr val="000000"/>
                </a:solidFill>
                <a:latin typeface="Spectral Light"/>
                <a:ea typeface="Spectral Light"/>
              </a:rPr>
              <a:t>Consistency results</a:t>
            </a:r>
            <a:endParaRPr b="0" lang="it-IT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Conclusions</a:t>
            </a:r>
            <a:endParaRPr b="0" lang="it-IT" sz="36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The authors were able to: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1752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Spectral ExtraLight"/>
              <a:buAutoNum type="arabicPeriod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Built a </a:t>
            </a:r>
            <a:r>
              <a:rPr b="1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Benchmark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:  dataset, ParRoT.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This dataset includes detailed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information about 100 common things,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outlining over 2,000 parts and the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relationships between them (more than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11,700 relationships in total).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Spectral ExtraLight"/>
              <a:buAutoNum type="arabicPeriod"/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Exposed LM Weaknesses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: Using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ParRoT, the authors showed that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current LMs generally lack strong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mental models of everyday objects,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violating basic common sense constraints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of everyday things;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Spectral ExtraLight"/>
              <a:buAutoNum type="arabicPeriod"/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Latin Modern Math"/>
                <a:ea typeface="Spectral"/>
              </a:rPr>
              <a:t>Introduced ParRoT-Con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: develop a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method, ParRoT-Con, to solve the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inconsistency problem, which has proven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to improve both accuracy (up to 20% </a:t>
            </a:r>
            <a:r>
              <a:rPr b="0" lang="it" sz="14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improvement) and consistency.</a:t>
            </a:r>
            <a:endParaRPr b="0" lang="it-IT" sz="14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164" name="Google Shape;252;p38"/>
          <p:cNvSpPr/>
          <p:nvPr/>
        </p:nvSpPr>
        <p:spPr>
          <a:xfrm>
            <a:off x="0" y="3987360"/>
            <a:ext cx="3760560" cy="1089720"/>
          </a:xfrm>
          <a:prstGeom prst="rtTriangle">
            <a:avLst/>
          </a:prstGeom>
          <a:solidFill>
            <a:srgbClr val="980000"/>
          </a:solidFill>
          <a:ln w="9525">
            <a:solidFill>
              <a:srgbClr val="695d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253;p38"/>
          <p:cNvSpPr/>
          <p:nvPr/>
        </p:nvSpPr>
        <p:spPr>
          <a:xfrm rot="10800000">
            <a:off x="5383440" y="0"/>
            <a:ext cx="3760560" cy="1089720"/>
          </a:xfrm>
          <a:prstGeom prst="rtTriangle">
            <a:avLst/>
          </a:prstGeom>
          <a:solidFill>
            <a:srgbClr val="980000"/>
          </a:solidFill>
          <a:ln w="9525">
            <a:solidFill>
              <a:srgbClr val="695d4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Introduction</a:t>
            </a:r>
            <a:endParaRPr b="0" lang="it-IT" sz="36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627336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 marL="457200" indent="-32580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People effortlessly understand the parts and relationships of everyday objects. The study aims to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assess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if language models (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LMs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) possess similar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coherent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understandings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 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258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Dataset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Description: Consists of 100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everyday objects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 Includes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parts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and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relationships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expressed as 11,720 true/false questions. 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258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Proposed Solution: Integrate a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constraint satisfaction layer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onto LM's raw predictions to enhance coherence while applying  commonsense constraints. 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</p:txBody>
      </p:sp>
      <p:pic>
        <p:nvPicPr>
          <p:cNvPr id="93" name="Google Shape;133;p26" descr=""/>
          <p:cNvPicPr/>
          <p:nvPr/>
        </p:nvPicPr>
        <p:blipFill>
          <a:blip r:embed="rId1"/>
          <a:stretch/>
        </p:blipFill>
        <p:spPr>
          <a:xfrm>
            <a:off x="6585120" y="1152360"/>
            <a:ext cx="2652120" cy="36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Do LMs possess coherent internal representations?</a:t>
            </a:r>
            <a:endParaRPr b="0" lang="it-IT" sz="36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530360"/>
            <a:ext cx="8520120" cy="351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4080">
              <a:lnSpc>
                <a:spcPct val="9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Psychologists suggest:</a:t>
            </a:r>
            <a:endParaRPr b="0" lang="it-IT" sz="1660" spc="-1" strike="noStrike">
              <a:solidFill>
                <a:srgbClr val="000000"/>
              </a:solidFill>
              <a:latin typeface="Latin Modern Math"/>
            </a:endParaRPr>
          </a:p>
          <a:p>
            <a:pPr lvl="1" marL="914400" indent="-334080">
              <a:lnSpc>
                <a:spcPct val="95000"/>
              </a:lnSpc>
              <a:buClr>
                <a:srgbClr val="000000"/>
              </a:buClr>
              <a:buFont typeface="Spectral ExtraLight"/>
              <a:buChar char="○"/>
            </a:pP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humans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develop </a:t>
            </a: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mental models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of the </a:t>
            </a: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world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to base decisions on </a:t>
            </a:r>
            <a:r>
              <a:rPr b="0" lang="it" sz="1260" spc="-1" strike="noStrike">
                <a:solidFill>
                  <a:srgbClr val="4a86e8"/>
                </a:solidFill>
                <a:latin typeface="Latin Modern Math"/>
                <a:ea typeface="Spectral ExtraLight"/>
              </a:rPr>
              <a:t>(Ha and Schmidhuber, 2018; Jonassen and Henning, 1996). </a:t>
            </a:r>
            <a:endParaRPr b="0" lang="it-IT" sz="1260" spc="-1" strike="noStrike">
              <a:solidFill>
                <a:srgbClr val="000000"/>
              </a:solidFill>
              <a:latin typeface="Latin Modern Math"/>
            </a:endParaRPr>
          </a:p>
          <a:p>
            <a:pPr lvl="1" marL="914400" indent="-334080">
              <a:lnSpc>
                <a:spcPct val="95000"/>
              </a:lnSpc>
              <a:buClr>
                <a:srgbClr val="000000"/>
              </a:buClr>
              <a:buFont typeface="Spectral ExtraLight"/>
              <a:buChar char="○"/>
            </a:pP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Infants exhibit understanding of object properties before language comprehension </a:t>
            </a:r>
            <a:r>
              <a:rPr b="0" lang="it" sz="1260" spc="-1" strike="noStrike">
                <a:solidFill>
                  <a:srgbClr val="4a86e8"/>
                </a:solidFill>
                <a:latin typeface="Latin Modern Math"/>
                <a:ea typeface="Spectral ExtraLight"/>
              </a:rPr>
              <a:t>(Hespos and Spelke, 2004)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 </a:t>
            </a:r>
            <a:endParaRPr b="0" lang="it-IT" sz="166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34080">
              <a:lnSpc>
                <a:spcPct val="9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Investigating if language models (</a:t>
            </a: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LMs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) possess </a:t>
            </a: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coherent internal representations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akin to human mental models, focusing on everyday objects. Lack of coherent mental models in LMs leads to impractical reasoning </a:t>
            </a:r>
            <a:r>
              <a:rPr b="0" lang="it" sz="1260" spc="-1" strike="noStrike">
                <a:solidFill>
                  <a:srgbClr val="4a86e8"/>
                </a:solidFill>
                <a:latin typeface="Latin Modern Math"/>
                <a:ea typeface="Spectral ExtraLight"/>
              </a:rPr>
              <a:t>(Andreas, 2022)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 </a:t>
            </a:r>
            <a:endParaRPr b="0" lang="it-IT" sz="166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34080">
              <a:lnSpc>
                <a:spcPct val="9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State-of-the-art LMs like </a:t>
            </a: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GPT-3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and </a:t>
            </a: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Macaw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</a:t>
            </a:r>
            <a:r>
              <a:rPr b="1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perform poorly</a:t>
            </a:r>
            <a:r>
              <a:rPr b="0" lang="it" sz="166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in answering relationship queries between object parts.</a:t>
            </a:r>
            <a:endParaRPr b="0" lang="it-IT" sz="1660" spc="-1" strike="noStrike">
              <a:solidFill>
                <a:srgbClr val="000000"/>
              </a:solidFill>
              <a:latin typeface="Latin Modern Math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4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Building and Evaluating Parts Mental Models</a:t>
            </a:r>
            <a:endParaRPr b="0" lang="it-IT" sz="324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459440"/>
            <a:ext cx="4259880" cy="376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2580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"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Parts mental model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", (pmm), for everyday objects: a focused subset of a complete mental model represented as a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directed graph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 Parts mental models consist of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nodes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representing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parts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and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edges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indicating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relationships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between them, including:</a:t>
            </a:r>
            <a:endParaRPr b="0" lang="it-IT" sz="1300" spc="-1" strike="noStrike">
              <a:solidFill>
                <a:srgbClr val="000000"/>
              </a:solidFill>
              <a:latin typeface="Latin Modern Math"/>
            </a:endParaRPr>
          </a:p>
          <a:p>
            <a:pPr lvl="1" marL="914400" indent="-304200">
              <a:lnSpc>
                <a:spcPct val="115000"/>
              </a:lnSpc>
              <a:buClr>
                <a:srgbClr val="000000"/>
              </a:buClr>
              <a:buFont typeface="Spectral"/>
              <a:buChar char="○"/>
            </a:pP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spatial orientation</a:t>
            </a:r>
            <a:endParaRPr b="0" lang="it-IT" sz="1300" spc="-1" strike="noStrike">
              <a:solidFill>
                <a:srgbClr val="000000"/>
              </a:solidFill>
              <a:latin typeface="Latin Modern Math"/>
            </a:endParaRPr>
          </a:p>
          <a:p>
            <a:pPr lvl="1" marL="914400" indent="-304200">
              <a:lnSpc>
                <a:spcPct val="115000"/>
              </a:lnSpc>
              <a:buClr>
                <a:srgbClr val="000000"/>
              </a:buClr>
              <a:buFont typeface="Spectral"/>
              <a:buChar char="○"/>
            </a:pP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connectivity</a:t>
            </a:r>
            <a:endParaRPr b="0" lang="it-IT" sz="1300" spc="-1" strike="noStrike">
              <a:solidFill>
                <a:srgbClr val="000000"/>
              </a:solidFill>
              <a:latin typeface="Latin Modern Math"/>
            </a:endParaRPr>
          </a:p>
          <a:p>
            <a:pPr lvl="1" marL="914400" indent="-304200">
              <a:lnSpc>
                <a:spcPct val="115000"/>
              </a:lnSpc>
              <a:buClr>
                <a:srgbClr val="000000"/>
              </a:buClr>
              <a:buFont typeface="Spectral"/>
              <a:buChar char="○"/>
            </a:pP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functional dependency</a:t>
            </a:r>
            <a:endParaRPr b="0" lang="it-IT" sz="13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2580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Dataset creation involves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human annotators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constructing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pmm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based on predefined parts and relationship vocabulary. </a:t>
            </a:r>
            <a:endParaRPr b="0" lang="it-IT" sz="13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25800">
              <a:lnSpc>
                <a:spcPct val="115000"/>
              </a:lnSpc>
              <a:buClr>
                <a:srgbClr val="000000"/>
              </a:buClr>
              <a:buSzPct val="108000"/>
              <a:buFont typeface="Spectral ExtraLight"/>
              <a:buChar char="●"/>
            </a:pP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The dataset as an ensemble is known as </a:t>
            </a:r>
            <a:r>
              <a:rPr b="1" lang="it" sz="1300" spc="-1" strike="noStrike">
                <a:solidFill>
                  <a:srgbClr val="000000"/>
                </a:solidFill>
                <a:latin typeface="Latin Modern Math"/>
                <a:ea typeface="Spectral"/>
              </a:rPr>
              <a:t>ParRoT</a:t>
            </a:r>
            <a:r>
              <a:rPr b="0" lang="it" sz="13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</a:t>
            </a:r>
            <a:endParaRPr b="0" lang="it-IT" sz="1300" spc="-1" strike="noStrike">
              <a:solidFill>
                <a:srgbClr val="000000"/>
              </a:solidFill>
              <a:latin typeface="Latin Modern Math"/>
            </a:endParaRPr>
          </a:p>
        </p:txBody>
      </p:sp>
      <p:pic>
        <p:nvPicPr>
          <p:cNvPr id="98" name="Google Shape;146;p28" descr=""/>
          <p:cNvPicPr/>
          <p:nvPr/>
        </p:nvPicPr>
        <p:blipFill>
          <a:blip r:embed="rId1"/>
          <a:stretch/>
        </p:blipFill>
        <p:spPr>
          <a:xfrm>
            <a:off x="5022360" y="1266480"/>
            <a:ext cx="3809520" cy="322848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47;p28"/>
          <p:cNvSpPr/>
          <p:nvPr/>
        </p:nvSpPr>
        <p:spPr>
          <a:xfrm>
            <a:off x="5034960" y="4480560"/>
            <a:ext cx="376848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900" spc="-1" strike="noStrike" u="sng">
                <a:solidFill>
                  <a:srgbClr val="009668"/>
                </a:solidFill>
                <a:uFillTx/>
                <a:latin typeface="PT Sans Narrow"/>
                <a:ea typeface="PT Sans Narrow"/>
                <a:hlinkClick r:id="rId2"/>
              </a:rPr>
              <a:t>https://www.dropbox.com/sh/tv2hc6pmsbr25l3/AAAXZKvfkfyx6SAkqjolhS0ra?dl=0&amp;e=1&amp;file_subpath=%2FParRoT_MM_sketches&amp;preview=ParRoT_MM_sketches.zip</a:t>
            </a:r>
            <a:endParaRPr b="0" lang="it-I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Parts mental models</a:t>
            </a:r>
            <a:endParaRPr b="0" lang="it-IT" sz="36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407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The authors considered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14 different relationships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between parts of objects: 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11 relations come from prior research on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spatial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relations (Renz, 2002; Gunning et al., 2010).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3 additional relations describe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connectivity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and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functional dependency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</p:txBody>
      </p:sp>
      <p:pic>
        <p:nvPicPr>
          <p:cNvPr id="102" name="Google Shape;154;p29" descr=""/>
          <p:cNvPicPr/>
          <p:nvPr/>
        </p:nvPicPr>
        <p:blipFill>
          <a:blip r:embed="rId1"/>
          <a:stretch/>
        </p:blipFill>
        <p:spPr>
          <a:xfrm>
            <a:off x="4402440" y="1580400"/>
            <a:ext cx="4667760" cy="220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A closer look: the Task</a:t>
            </a:r>
            <a:endParaRPr b="0" lang="it-IT" sz="36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68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Define the objective as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constructing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a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parts mental model 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for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everyday things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.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Input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Specifications: Include the everyday thing, parts list, and a relation vocabulary comprising 14 relations. 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Output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Specifications: Require a list of tuples (x, r, y) where relation r holds between parts x and y. 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Evaluation Criteria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: Specify the criteria for evaluating LM-generated parts mental models, including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accuracy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of LM-generated parts mental models compared to gold-standard models in our dataset and adherence to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commonsense constraints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such as the inverse relation between 'above' and 'below', ensuring predictions align with established patterns.</a:t>
            </a:r>
            <a:endParaRPr b="0" lang="it-IT" sz="1800" spc="-1" strike="noStrike">
              <a:solidFill>
                <a:srgbClr val="000000"/>
              </a:solidFill>
              <a:latin typeface="Latin Modern Math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Enriched annotations</a:t>
            </a:r>
            <a:endParaRPr b="0" lang="it-IT" sz="36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The model in the study  automatically infers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new connections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(positive &amp; negative) between everyday objects, using four types of constraints (symmetric, asymmetric, inverse, and transitive)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Inferred relationships can be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positive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(e.g., "A above B" implies "B below A") or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negative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(e.g., "A above B" implies "B NOT above A").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pectral ExtraLight"/>
              <a:buChar char="●"/>
            </a:pP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This adds over </a:t>
            </a:r>
            <a:r>
              <a:rPr b="1" lang="it" sz="1800" spc="-1" strike="noStrike">
                <a:solidFill>
                  <a:srgbClr val="000000"/>
                </a:solidFill>
                <a:latin typeface="Latin Modern Math"/>
                <a:ea typeface="Spectral"/>
              </a:rPr>
              <a:t>11,700 relationships</a:t>
            </a:r>
            <a:r>
              <a:rPr b="0" lang="it" sz="18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to the knowledge base.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67;p31" descr=""/>
          <p:cNvPicPr/>
          <p:nvPr/>
        </p:nvPicPr>
        <p:blipFill>
          <a:blip r:embed="rId1"/>
          <a:stretch/>
        </p:blipFill>
        <p:spPr>
          <a:xfrm>
            <a:off x="1856880" y="3424680"/>
            <a:ext cx="5262840" cy="1498680"/>
          </a:xfrm>
          <a:prstGeom prst="rect">
            <a:avLst/>
          </a:prstGeom>
          <a:ln w="0">
            <a:noFill/>
          </a:ln>
        </p:spPr>
      </p:pic>
      <p:sp>
        <p:nvSpPr>
          <p:cNvPr id="108" name="Google Shape;168;p31"/>
          <p:cNvSpPr/>
          <p:nvPr/>
        </p:nvSpPr>
        <p:spPr>
          <a:xfrm>
            <a:off x="5652000" y="3586320"/>
            <a:ext cx="632520" cy="156240"/>
          </a:xfrm>
          <a:prstGeom prst="rect">
            <a:avLst/>
          </a:prstGeom>
          <a:noFill/>
          <a:ln w="28575">
            <a:solidFill>
              <a:srgbClr val="009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169;p31"/>
          <p:cNvSpPr/>
          <p:nvPr/>
        </p:nvSpPr>
        <p:spPr>
          <a:xfrm>
            <a:off x="5430600" y="4339440"/>
            <a:ext cx="632520" cy="514800"/>
          </a:xfrm>
          <a:prstGeom prst="rect">
            <a:avLst/>
          </a:prstGeom>
          <a:noFill/>
          <a:ln w="28575">
            <a:solidFill>
              <a:srgbClr val="00966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6160" y="205920"/>
            <a:ext cx="629496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28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ParRoT-Con: Improving LM</a:t>
            </a:r>
            <a:endParaRPr b="0" lang="it-IT" sz="2800" spc="-1" strike="noStrike">
              <a:solidFill>
                <a:srgbClr val="000000"/>
              </a:solidFill>
              <a:latin typeface="Latin Modern Math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Step 1: Probing a Pre-trained Language Model</a:t>
            </a:r>
            <a:endParaRPr b="0" lang="it-IT" sz="2400" spc="-1" strike="noStrike">
              <a:solidFill>
                <a:srgbClr val="000000"/>
              </a:solidFill>
              <a:latin typeface="Latin Modern Math"/>
            </a:endParaRPr>
          </a:p>
        </p:txBody>
      </p:sp>
      <p:sp>
        <p:nvSpPr>
          <p:cNvPr id="111" name="Google Shape;175;p32"/>
          <p:cNvSpPr/>
          <p:nvPr/>
        </p:nvSpPr>
        <p:spPr>
          <a:xfrm>
            <a:off x="964800" y="2728800"/>
            <a:ext cx="19152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LM</a:t>
            </a:r>
            <a:endParaRPr b="0" lang="it-IT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GPT 3/ Macaw :</a:t>
            </a:r>
            <a:r>
              <a:rPr b="0" lang="it" sz="17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 </a:t>
            </a:r>
            <a:endParaRPr b="0" lang="it-IT" sz="1700" spc="-1" strike="noStrike">
              <a:latin typeface="Arial"/>
            </a:endParaRPr>
          </a:p>
        </p:txBody>
      </p:sp>
      <p:sp>
        <p:nvSpPr>
          <p:cNvPr id="112" name="Google Shape;176;p32"/>
          <p:cNvSpPr/>
          <p:nvPr/>
        </p:nvSpPr>
        <p:spPr>
          <a:xfrm>
            <a:off x="4845600" y="3643560"/>
            <a:ext cx="360" cy="4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95d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77;p32"/>
          <p:cNvSpPr/>
          <p:nvPr/>
        </p:nvSpPr>
        <p:spPr>
          <a:xfrm>
            <a:off x="993960" y="1305000"/>
            <a:ext cx="109440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   </a:t>
            </a:r>
            <a:r>
              <a:rPr b="0" lang="it" sz="17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Query</a:t>
            </a:r>
            <a:r>
              <a:rPr b="0" lang="it" sz="17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: </a:t>
            </a:r>
            <a:endParaRPr b="0" lang="it-IT" sz="1700" spc="-1" strike="noStrike">
              <a:latin typeface="Arial"/>
            </a:endParaRPr>
          </a:p>
        </p:txBody>
      </p:sp>
      <p:sp>
        <p:nvSpPr>
          <p:cNvPr id="114" name="Google Shape;178;p32"/>
          <p:cNvSpPr/>
          <p:nvPr/>
        </p:nvSpPr>
        <p:spPr>
          <a:xfrm>
            <a:off x="993960" y="4026600"/>
            <a:ext cx="144396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  </a:t>
            </a:r>
            <a:r>
              <a:rPr b="0" lang="it" sz="170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Answer: </a:t>
            </a:r>
            <a:endParaRPr b="0" lang="it-IT" sz="1700" spc="-1" strike="noStrike">
              <a:latin typeface="Latin Modern Math"/>
            </a:endParaRPr>
          </a:p>
        </p:txBody>
      </p:sp>
      <p:grpSp>
        <p:nvGrpSpPr>
          <p:cNvPr id="115" name="Google Shape;179;p32"/>
          <p:cNvGrpSpPr/>
          <p:nvPr/>
        </p:nvGrpSpPr>
        <p:grpSpPr>
          <a:xfrm>
            <a:off x="2914560" y="1287720"/>
            <a:ext cx="3851280" cy="499680"/>
            <a:chOff x="2914560" y="1287720"/>
            <a:chExt cx="3851280" cy="499680"/>
          </a:xfrm>
        </p:grpSpPr>
        <p:pic>
          <p:nvPicPr>
            <p:cNvPr id="116" name="Google Shape;180;p32" descr=""/>
            <p:cNvPicPr/>
            <p:nvPr/>
          </p:nvPicPr>
          <p:blipFill>
            <a:blip r:embed="rId1"/>
            <a:srcRect l="12180" t="0" r="25920" b="52409"/>
            <a:stretch/>
          </p:blipFill>
          <p:spPr>
            <a:xfrm>
              <a:off x="2914560" y="1287720"/>
              <a:ext cx="3851280" cy="49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7" name="Google Shape;181;p32"/>
            <p:cNvSpPr/>
            <p:nvPr/>
          </p:nvSpPr>
          <p:spPr>
            <a:xfrm>
              <a:off x="4342680" y="1548360"/>
              <a:ext cx="1417680" cy="239040"/>
            </a:xfrm>
            <a:prstGeom prst="rect">
              <a:avLst/>
            </a:prstGeom>
            <a:noFill/>
            <a:ln w="19050">
              <a:solidFill>
                <a:srgbClr val="4a86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82;p32"/>
            <p:cNvSpPr/>
            <p:nvPr/>
          </p:nvSpPr>
          <p:spPr>
            <a:xfrm>
              <a:off x="6051960" y="1548360"/>
              <a:ext cx="482400" cy="239040"/>
            </a:xfrm>
            <a:prstGeom prst="rect">
              <a:avLst/>
            </a:prstGeom>
            <a:solidFill>
              <a:srgbClr val="ffca00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183;p32"/>
            <p:cNvSpPr/>
            <p:nvPr/>
          </p:nvSpPr>
          <p:spPr>
            <a:xfrm>
              <a:off x="3859920" y="1548360"/>
              <a:ext cx="482400" cy="239040"/>
            </a:xfrm>
            <a:prstGeom prst="rect">
              <a:avLst/>
            </a:prstGeom>
            <a:solidFill>
              <a:srgbClr val="ffca00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Google Shape;184;p32"/>
          <p:cNvSpPr/>
          <p:nvPr/>
        </p:nvSpPr>
        <p:spPr>
          <a:xfrm>
            <a:off x="4395600" y="1734480"/>
            <a:ext cx="11959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1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      </a:t>
            </a:r>
            <a:r>
              <a:rPr b="0" lang="it" sz="11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relation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21" name="Google Shape;185;p32"/>
          <p:cNvSpPr/>
          <p:nvPr/>
        </p:nvSpPr>
        <p:spPr>
          <a:xfrm>
            <a:off x="5834880" y="1734480"/>
            <a:ext cx="686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1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  </a:t>
            </a:r>
            <a:r>
              <a:rPr b="0" lang="it" sz="11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part 2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22" name="Google Shape;186;p32"/>
          <p:cNvSpPr/>
          <p:nvPr/>
        </p:nvSpPr>
        <p:spPr>
          <a:xfrm>
            <a:off x="3597120" y="1734480"/>
            <a:ext cx="9223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1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     </a:t>
            </a:r>
            <a:r>
              <a:rPr b="0" lang="it" sz="11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part 1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23" name="Google Shape;187;p32"/>
          <p:cNvSpPr/>
          <p:nvPr/>
        </p:nvSpPr>
        <p:spPr>
          <a:xfrm flipH="1">
            <a:off x="4842720" y="2162160"/>
            <a:ext cx="396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95d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88;p32"/>
          <p:cNvSpPr/>
          <p:nvPr/>
        </p:nvSpPr>
        <p:spPr>
          <a:xfrm>
            <a:off x="4041720" y="4026600"/>
            <a:ext cx="14439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Spectral SemiBold"/>
                <a:ea typeface="Spectral SemiBold"/>
              </a:rPr>
              <a:t>    </a:t>
            </a:r>
            <a:r>
              <a:rPr b="0" lang="it" sz="1500" spc="-1" strike="noStrike">
                <a:solidFill>
                  <a:srgbClr val="000000"/>
                </a:solidFill>
                <a:latin typeface="Latin Modern Math"/>
                <a:ea typeface="Spectral SemiBold"/>
              </a:rPr>
              <a:t>{True;False}</a:t>
            </a:r>
            <a:endParaRPr b="0" lang="it-IT" sz="1500" spc="-1" strike="noStrike">
              <a:latin typeface="Arial"/>
            </a:endParaRPr>
          </a:p>
        </p:txBody>
      </p:sp>
      <p:pic>
        <p:nvPicPr>
          <p:cNvPr id="125" name="Google Shape;189;p32" descr=""/>
          <p:cNvPicPr/>
          <p:nvPr/>
        </p:nvPicPr>
        <p:blipFill>
          <a:blip r:embed="rId2"/>
          <a:srcRect l="5179" t="7218" r="5179" b="20568"/>
          <a:stretch/>
        </p:blipFill>
        <p:spPr>
          <a:xfrm>
            <a:off x="3819240" y="2728800"/>
            <a:ext cx="922320" cy="76860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90;p32" descr=""/>
          <p:cNvPicPr/>
          <p:nvPr/>
        </p:nvPicPr>
        <p:blipFill>
          <a:blip r:embed="rId3"/>
          <a:srcRect l="24623" t="0" r="21869" b="0"/>
          <a:stretch/>
        </p:blipFill>
        <p:spPr>
          <a:xfrm>
            <a:off x="4916520" y="2728800"/>
            <a:ext cx="799200" cy="76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210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280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ParRoT-Con: Improving LM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2440" spc="-1" strike="noStrike">
                <a:solidFill>
                  <a:srgbClr val="000000"/>
                </a:solidFill>
                <a:latin typeface="Latin Modern Math"/>
                <a:ea typeface="Spectral Light"/>
              </a:rPr>
              <a:t>Step 2: Constraint Reasoning</a:t>
            </a:r>
            <a:endParaRPr b="0" lang="it-IT" sz="24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054080"/>
            <a:ext cx="8520120" cy="78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64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Many </a:t>
            </a:r>
            <a:r>
              <a:rPr b="0" i="1" lang="it" sz="164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inconsistencies</a:t>
            </a:r>
            <a:r>
              <a:rPr b="0" lang="it" sz="1640" spc="-1" strike="noStrike">
                <a:solidFill>
                  <a:srgbClr val="000000"/>
                </a:solidFill>
                <a:latin typeface="Latin Modern Math"/>
                <a:ea typeface="Spectral ExtraLight"/>
              </a:rPr>
              <a:t> have been reported by considering the following hard constraints:</a:t>
            </a:r>
            <a:endParaRPr b="0" lang="it-IT" sz="1640" spc="-1" strike="noStrike">
              <a:solidFill>
                <a:srgbClr val="000000"/>
              </a:solidFill>
              <a:latin typeface="Latin Modern Math"/>
            </a:endParaRPr>
          </a:p>
        </p:txBody>
      </p:sp>
      <p:pic>
        <p:nvPicPr>
          <p:cNvPr id="129" name="Google Shape;197;p33" descr=""/>
          <p:cNvPicPr/>
          <p:nvPr/>
        </p:nvPicPr>
        <p:blipFill>
          <a:blip r:embed="rId1"/>
          <a:srcRect l="0" t="0" r="52614" b="0"/>
          <a:stretch/>
        </p:blipFill>
        <p:spPr>
          <a:xfrm>
            <a:off x="788760" y="1941480"/>
            <a:ext cx="2415240" cy="233820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8;p33" descr=""/>
          <p:cNvPicPr/>
          <p:nvPr/>
        </p:nvPicPr>
        <p:blipFill>
          <a:blip r:embed="rId2"/>
          <a:stretch/>
        </p:blipFill>
        <p:spPr>
          <a:xfrm>
            <a:off x="4011480" y="2206440"/>
            <a:ext cx="4168080" cy="1925640"/>
          </a:xfrm>
          <a:prstGeom prst="rect">
            <a:avLst/>
          </a:prstGeom>
          <a:ln w="9525">
            <a:solidFill>
              <a:srgbClr val="cccccc"/>
            </a:solidFill>
            <a:round/>
          </a:ln>
        </p:spPr>
      </p:pic>
      <p:sp>
        <p:nvSpPr>
          <p:cNvPr id="131" name="Google Shape;199;p33"/>
          <p:cNvSpPr/>
          <p:nvPr/>
        </p:nvSpPr>
        <p:spPr>
          <a:xfrm>
            <a:off x="4011480" y="1723320"/>
            <a:ext cx="4168080" cy="482760"/>
          </a:xfrm>
          <a:prstGeom prst="rect">
            <a:avLst/>
          </a:pr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2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ChatGPT: </a:t>
            </a:r>
            <a:r>
              <a:rPr b="0" lang="it" sz="1200" spc="-1" strike="noStrike">
                <a:solidFill>
                  <a:srgbClr val="000000"/>
                </a:solidFill>
                <a:latin typeface="Spectral"/>
                <a:ea typeface="Spectral"/>
              </a:rPr>
              <a:t>violation of Asymmetric relation</a:t>
            </a:r>
            <a:r>
              <a:rPr b="0" lang="it" sz="1200" spc="-1" strike="noStrike">
                <a:solidFill>
                  <a:srgbClr val="000000"/>
                </a:solidFill>
                <a:latin typeface="Spectral ExtraLight"/>
                <a:ea typeface="Spectral ExtraLight"/>
              </a:rPr>
              <a:t> </a:t>
            </a:r>
            <a:endParaRPr b="0" lang="it-I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2024-05-06T18:15:31Z</dcterms:modified>
  <cp:revision>1</cp:revision>
  <dc:subject/>
  <dc:title/>
</cp:coreProperties>
</file>