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257" r:id="rId3"/>
    <p:sldId id="271" r:id="rId4"/>
    <p:sldId id="262" r:id="rId5"/>
    <p:sldId id="263" r:id="rId6"/>
    <p:sldId id="264" r:id="rId7"/>
    <p:sldId id="266" r:id="rId8"/>
    <p:sldId id="267" r:id="rId9"/>
    <p:sldId id="272" r:id="rId10"/>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napToGrid="0">
      <p:cViewPr varScale="1">
        <p:scale>
          <a:sx n="74" d="100"/>
          <a:sy n="74" d="100"/>
        </p:scale>
        <p:origin x="60"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68B800-9B94-4443-B4A4-68D7A84D942B}" type="datetime1">
              <a:rPr lang="el-GR" smtClean="0"/>
              <a:t>29/11/2020</a:t>
            </a:fld>
            <a:endParaRPr lang="el-GR"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l-GR" smtClean="0"/>
              <a:t>‹#›</a:t>
            </a:fld>
            <a:endParaRPr lang="el-GR"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9EB575F-073D-4B72-9B93-74EB79A372BF}" type="datetime1">
              <a:rPr lang="el-GR" smtClean="0"/>
              <a:t>29/11/2020</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a:p>
        </p:txBody>
      </p:sp>
      <p:sp>
        <p:nvSpPr>
          <p:cNvPr id="5" name="Θέση σημειώσεων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l-GR"/>
              <a:t>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el-GR" smtClean="0"/>
              <a:t>‹#›</a:t>
            </a:fld>
            <a:endParaRPr lang="el-GR"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1</a:t>
            </a:fld>
            <a:endParaRPr lang="el-GR" dirty="0"/>
          </a:p>
        </p:txBody>
      </p:sp>
    </p:spTree>
    <p:extLst>
      <p:ext uri="{BB962C8B-B14F-4D97-AF65-F5344CB8AC3E}">
        <p14:creationId xmlns:p14="http://schemas.microsoft.com/office/powerpoint/2010/main" val="354928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rtlCol="0"/>
          <a:lstStyle/>
          <a:p>
            <a:pPr rtl="0"/>
            <a:endParaRPr lang="el-GR" dirty="0"/>
          </a:p>
        </p:txBody>
      </p:sp>
      <p:sp>
        <p:nvSpPr>
          <p:cNvPr id="4" name="Θέση αριθμού διαφάνειας 3"/>
          <p:cNvSpPr>
            <a:spLocks noGrp="1"/>
          </p:cNvSpPr>
          <p:nvPr>
            <p:ph type="sldNum" sz="quarter" idx="10"/>
          </p:nvPr>
        </p:nvSpPr>
        <p:spPr/>
        <p:txBody>
          <a:bodyPr rtlCol="0"/>
          <a:lstStyle/>
          <a:p>
            <a:pPr rtl="0"/>
            <a:fld id="{82869989-EB00-4EE7-BCB5-25BDC5BB29F8}" type="slidenum">
              <a:rPr lang="el-GR" smtClean="0"/>
              <a:t>2</a:t>
            </a:fld>
            <a:endParaRPr lang="el-GR"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4</a:t>
            </a:fld>
            <a:endParaRPr lang="el-GR" dirty="0"/>
          </a:p>
        </p:txBody>
      </p:sp>
    </p:spTree>
    <p:extLst>
      <p:ext uri="{BB962C8B-B14F-4D97-AF65-F5344CB8AC3E}">
        <p14:creationId xmlns:p14="http://schemas.microsoft.com/office/powerpoint/2010/main" val="5417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5</a:t>
            </a:fld>
            <a:endParaRPr lang="el-GR" dirty="0"/>
          </a:p>
        </p:txBody>
      </p:sp>
    </p:spTree>
    <p:extLst>
      <p:ext uri="{BB962C8B-B14F-4D97-AF65-F5344CB8AC3E}">
        <p14:creationId xmlns:p14="http://schemas.microsoft.com/office/powerpoint/2010/main" val="362235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6</a:t>
            </a:fld>
            <a:endParaRPr lang="el-GR" dirty="0"/>
          </a:p>
        </p:txBody>
      </p:sp>
    </p:spTree>
    <p:extLst>
      <p:ext uri="{BB962C8B-B14F-4D97-AF65-F5344CB8AC3E}">
        <p14:creationId xmlns:p14="http://schemas.microsoft.com/office/powerpoint/2010/main" val="63568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7</a:t>
            </a:fld>
            <a:endParaRPr lang="el-GR" dirty="0"/>
          </a:p>
        </p:txBody>
      </p:sp>
    </p:spTree>
    <p:extLst>
      <p:ext uri="{BB962C8B-B14F-4D97-AF65-F5344CB8AC3E}">
        <p14:creationId xmlns:p14="http://schemas.microsoft.com/office/powerpoint/2010/main" val="190694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pPr rtl="0"/>
            <a:fld id="{82869989-EB00-4EE7-BCB5-25BDC5BB29F8}" type="slidenum">
              <a:rPr lang="el-GR" smtClean="0"/>
              <a:t>8</a:t>
            </a:fld>
            <a:endParaRPr lang="el-GR" dirty="0"/>
          </a:p>
        </p:txBody>
      </p:sp>
    </p:spTree>
    <p:extLst>
      <p:ext uri="{BB962C8B-B14F-4D97-AF65-F5344CB8AC3E}">
        <p14:creationId xmlns:p14="http://schemas.microsoft.com/office/powerpoint/2010/main" val="361726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rtlCol="0"/>
          <a:lstStyle/>
          <a:p>
            <a:pPr rtl="0"/>
            <a:endParaRPr lang="el-GR" dirty="0"/>
          </a:p>
        </p:txBody>
      </p:sp>
      <p:sp>
        <p:nvSpPr>
          <p:cNvPr id="4" name="Θέση αριθμού διαφάνειας 3"/>
          <p:cNvSpPr>
            <a:spLocks noGrp="1"/>
          </p:cNvSpPr>
          <p:nvPr>
            <p:ph type="sldNum" sz="quarter" idx="10"/>
          </p:nvPr>
        </p:nvSpPr>
        <p:spPr/>
        <p:txBody>
          <a:bodyPr rtlCol="0"/>
          <a:lstStyle/>
          <a:p>
            <a:pPr rtl="0"/>
            <a:fld id="{82869989-EB00-4EE7-BCB5-25BDC5BB29F8}" type="slidenum">
              <a:rPr lang="el-GR" smtClean="0"/>
              <a:t>9</a:t>
            </a:fld>
            <a:endParaRPr lang="el-GR" dirty="0"/>
          </a:p>
        </p:txBody>
      </p:sp>
    </p:spTree>
    <p:extLst>
      <p:ext uri="{BB962C8B-B14F-4D97-AF65-F5344CB8AC3E}">
        <p14:creationId xmlns:p14="http://schemas.microsoft.com/office/powerpoint/2010/main" val="140771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5" name="Ομάδα 4"/>
          <p:cNvGrpSpPr/>
          <p:nvPr userDrawn="1"/>
        </p:nvGrpSpPr>
        <p:grpSpPr bwMode="hidden">
          <a:xfrm>
            <a:off x="-1" y="0"/>
            <a:ext cx="12192002" cy="6858000"/>
            <a:chOff x="-1" y="0"/>
            <a:chExt cx="12192002" cy="6858000"/>
          </a:xfrm>
        </p:grpSpPr>
        <p:cxnSp>
          <p:nvCxnSpPr>
            <p:cNvPr id="6" name="Ευθεία γραμμή σύνδεσης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Ευθεία γραμμή σύνδεσης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Ευθεία γραμμή σύνδεσης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Ευθεία γραμμή σύνδεσης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Ευθεία γραμμή σύνδεσης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Ευθεία γραμμή σύνδεσης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Ευθεία γραμμή σύνδεσης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Ευθεία γραμμή σύνδεσης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Ομάδα 22"/>
            <p:cNvGrpSpPr/>
            <p:nvPr userDrawn="1"/>
          </p:nvGrpSpPr>
          <p:grpSpPr bwMode="hidden">
            <a:xfrm>
              <a:off x="-1" y="0"/>
              <a:ext cx="12192001" cy="6858000"/>
              <a:chOff x="-1" y="0"/>
              <a:chExt cx="12192001" cy="6858000"/>
            </a:xfrm>
          </p:grpSpPr>
          <p:cxnSp>
            <p:nvCxnSpPr>
              <p:cNvPr id="41" name="Ευθεία γραμμή σύνδεσης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Ευθεία γραμμή σύνδεσης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Ευθεία γραμμή σύνδεσης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Ευθεία γραμμή σύνδεσης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Ευθεία γραμμή σύνδεσης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Ομάδα 45"/>
              <p:cNvGrpSpPr/>
              <p:nvPr/>
            </p:nvGrpSpPr>
            <p:grpSpPr bwMode="hidden">
              <a:xfrm>
                <a:off x="6327885" y="0"/>
                <a:ext cx="5864115" cy="5898673"/>
                <a:chOff x="6327885" y="0"/>
                <a:chExt cx="5864115" cy="5898673"/>
              </a:xfrm>
            </p:grpSpPr>
            <p:cxnSp>
              <p:nvCxnSpPr>
                <p:cNvPr id="52" name="Ευθεία γραμμή σύνδεσης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Ευθεία γραμμή σύνδεσης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Ευθεία γραμμή σύνδεσης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Ευθεία γραμμή σύνδεσης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Ευθεία γραμμή σύνδεσης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Ευθεία γραμμή σύνδεσης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Ευθεία γραμμή σύνδεσης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Ευθεία γραμμή σύνδεσης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Ευθεία γραμμή σύνδεσης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Ομάδα 23"/>
            <p:cNvGrpSpPr/>
            <p:nvPr userDrawn="1"/>
          </p:nvGrpSpPr>
          <p:grpSpPr bwMode="hidden">
            <a:xfrm flipH="1">
              <a:off x="0" y="0"/>
              <a:ext cx="12192001" cy="6858000"/>
              <a:chOff x="-1" y="0"/>
              <a:chExt cx="12192001" cy="6858000"/>
            </a:xfrm>
          </p:grpSpPr>
          <p:cxnSp>
            <p:nvCxnSpPr>
              <p:cNvPr id="25" name="Ευθεία γραμμή σύνδεσης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Ευθεία γραμμή σύνδεσης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Ευθεία γραμμή σύνδεσης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Ευθεία γραμμή σύνδεσης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Ομάδα 29"/>
              <p:cNvGrpSpPr/>
              <p:nvPr/>
            </p:nvGrpSpPr>
            <p:grpSpPr bwMode="hidden">
              <a:xfrm>
                <a:off x="6327885" y="0"/>
                <a:ext cx="5864115" cy="5898673"/>
                <a:chOff x="6327885" y="0"/>
                <a:chExt cx="5864115" cy="5898673"/>
              </a:xfrm>
            </p:grpSpPr>
            <p:cxnSp>
              <p:nvCxnSpPr>
                <p:cNvPr id="36" name="Ευθεία γραμμή σύνδεσης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Ευθεία γραμμή σύνδεσης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Ευθεία γραμμή σύνδεσης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Ευθεία γραμμή σύνδεσης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Ευθεία γραμμή σύνδεσης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Ευθεία γραμμή σύνδεσης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Τίτλος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el-GR"/>
              <a:t>Κάντε κλικ για να επεξεργαστείτε τον τίτλο υποδείγματος</a:t>
            </a:r>
            <a:endParaRPr lang="el-GR" dirty="0"/>
          </a:p>
        </p:txBody>
      </p:sp>
      <p:sp>
        <p:nvSpPr>
          <p:cNvPr id="3" name="Υπότιτλος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a:t>Κάντε κλικ για να επεξεργαστείτε τον υπότιτλο του υποδείγματος</a:t>
            </a:r>
          </a:p>
        </p:txBody>
      </p:sp>
      <p:cxnSp>
        <p:nvCxnSpPr>
          <p:cNvPr id="58" name="Ευθεία γραμμή σύνδεσης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p>
        </p:txBody>
      </p:sp>
      <p:sp>
        <p:nvSpPr>
          <p:cNvPr id="3" name="Σύμβολο κράτησης θέσης κατακόρυφου κειμένου 2"/>
          <p:cNvSpPr>
            <a:spLocks noGrp="1"/>
          </p:cNvSpPr>
          <p:nvPr>
            <p:ph type="body" orient="vert" idx="1"/>
          </p:nvPr>
        </p:nvSpPr>
        <p:spPr/>
        <p:txBody>
          <a:bodyPr vert="eaVert"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p>
        </p:txBody>
      </p:sp>
      <p:sp>
        <p:nvSpPr>
          <p:cNvPr id="5" name="Θέση υποσέλιδου 4"/>
          <p:cNvSpPr>
            <a:spLocks noGrp="1"/>
          </p:cNvSpPr>
          <p:nvPr>
            <p:ph type="ftr" sz="quarter" idx="11"/>
          </p:nvPr>
        </p:nvSpPr>
        <p:spPr/>
        <p:txBody>
          <a:bodyPr rtlCol="0"/>
          <a:lstStyle/>
          <a:p>
            <a:pPr rtl="0"/>
            <a:r>
              <a:rPr lang="el-GR" dirty="0"/>
              <a:t>Προσθήκη υποσέλιδου</a:t>
            </a:r>
          </a:p>
        </p:txBody>
      </p:sp>
      <p:sp>
        <p:nvSpPr>
          <p:cNvPr id="4" name="Θέση ημερομηνίας 3"/>
          <p:cNvSpPr>
            <a:spLocks noGrp="1"/>
          </p:cNvSpPr>
          <p:nvPr>
            <p:ph type="dt" sz="half" idx="10"/>
          </p:nvPr>
        </p:nvSpPr>
        <p:spPr/>
        <p:txBody>
          <a:bodyPr rtlCol="0"/>
          <a:lstStyle/>
          <a:p>
            <a:pPr rtl="0"/>
            <a:fld id="{419605DC-8E97-4700-8BB4-6BF2D5C3D2D2}" type="datetime1">
              <a:rPr lang="el-GR" smtClean="0"/>
              <a:t>29/11/2020</a:t>
            </a:fld>
            <a:endParaRPr lang="el-GR" dirty="0"/>
          </a:p>
        </p:txBody>
      </p:sp>
      <p:sp>
        <p:nvSpPr>
          <p:cNvPr id="6" name="Θέση αριθμού διαφάνειας 5"/>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209314" y="489856"/>
            <a:ext cx="1687286" cy="5301343"/>
          </a:xfrm>
        </p:spPr>
        <p:txBody>
          <a:bodyPr vert="eaVert" rtlCol="0"/>
          <a:lstStyle/>
          <a:p>
            <a:pPr rtl="0"/>
            <a:r>
              <a:rPr lang="el-GR"/>
              <a:t>Κάντε κλικ για να επεξεργαστείτε τον τίτλο υποδείγματος</a:t>
            </a:r>
            <a:endParaRPr lang="el-GR" dirty="0"/>
          </a:p>
        </p:txBody>
      </p:sp>
      <p:sp>
        <p:nvSpPr>
          <p:cNvPr id="3" name="Σύμβολο κράτησης θέσης κατακόρυφου κειμένου 2"/>
          <p:cNvSpPr>
            <a:spLocks noGrp="1"/>
          </p:cNvSpPr>
          <p:nvPr>
            <p:ph type="body" orient="vert" idx="1"/>
          </p:nvPr>
        </p:nvSpPr>
        <p:spPr>
          <a:xfrm>
            <a:off x="1295399" y="489856"/>
            <a:ext cx="7587344" cy="5301343"/>
          </a:xfrm>
        </p:spPr>
        <p:txBody>
          <a:bodyPr vert="eaVert"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GR" dirty="0"/>
          </a:p>
        </p:txBody>
      </p:sp>
      <p:sp>
        <p:nvSpPr>
          <p:cNvPr id="5" name="Θέση υποσέλιδου 4"/>
          <p:cNvSpPr>
            <a:spLocks noGrp="1"/>
          </p:cNvSpPr>
          <p:nvPr>
            <p:ph type="ftr" sz="quarter" idx="11"/>
          </p:nvPr>
        </p:nvSpPr>
        <p:spPr/>
        <p:txBody>
          <a:bodyPr rtlCol="0"/>
          <a:lstStyle/>
          <a:p>
            <a:pPr rtl="0"/>
            <a:r>
              <a:rPr lang="el-GR" dirty="0"/>
              <a:t>Προσθήκη υποσέλιδου</a:t>
            </a:r>
          </a:p>
        </p:txBody>
      </p:sp>
      <p:sp>
        <p:nvSpPr>
          <p:cNvPr id="4" name="Θέση ημερομηνίας 3"/>
          <p:cNvSpPr>
            <a:spLocks noGrp="1"/>
          </p:cNvSpPr>
          <p:nvPr>
            <p:ph type="dt" sz="half" idx="10"/>
          </p:nvPr>
        </p:nvSpPr>
        <p:spPr/>
        <p:txBody>
          <a:bodyPr rtlCol="0"/>
          <a:lstStyle/>
          <a:p>
            <a:pPr rtl="0"/>
            <a:fld id="{5F88804F-EC94-4EB7-A72E-4390969D5503}" type="datetime1">
              <a:rPr lang="el-GR" smtClean="0"/>
              <a:t>29/11/2020</a:t>
            </a:fld>
            <a:endParaRPr lang="el-GR" dirty="0"/>
          </a:p>
        </p:txBody>
      </p:sp>
      <p:sp>
        <p:nvSpPr>
          <p:cNvPr id="6" name="Θέση αριθμού διαφάνειας 5"/>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p>
        </p:txBody>
      </p:sp>
      <p:sp>
        <p:nvSpPr>
          <p:cNvPr id="3" name="Θέση περιεχομένου 2"/>
          <p:cNvSpPr>
            <a:spLocks noGrp="1"/>
          </p:cNvSpPr>
          <p:nvPr>
            <p:ph idx="1"/>
          </p:nvPr>
        </p:nvSpPr>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p>
        </p:txBody>
      </p:sp>
      <p:sp>
        <p:nvSpPr>
          <p:cNvPr id="5" name="Θέση υποσέλιδου 4"/>
          <p:cNvSpPr>
            <a:spLocks noGrp="1"/>
          </p:cNvSpPr>
          <p:nvPr>
            <p:ph type="ftr" sz="quarter" idx="11"/>
          </p:nvPr>
        </p:nvSpPr>
        <p:spPr/>
        <p:txBody>
          <a:bodyPr rtlCol="0"/>
          <a:lstStyle/>
          <a:p>
            <a:pPr rtl="0"/>
            <a:r>
              <a:rPr lang="el-GR" dirty="0"/>
              <a:t>Προσθήκη υποσέλιδου</a:t>
            </a:r>
          </a:p>
        </p:txBody>
      </p:sp>
      <p:sp>
        <p:nvSpPr>
          <p:cNvPr id="4" name="Θέση ημερομηνίας 3"/>
          <p:cNvSpPr>
            <a:spLocks noGrp="1"/>
          </p:cNvSpPr>
          <p:nvPr>
            <p:ph type="dt" sz="half" idx="10"/>
          </p:nvPr>
        </p:nvSpPr>
        <p:spPr/>
        <p:txBody>
          <a:bodyPr rtlCol="0"/>
          <a:lstStyle/>
          <a:p>
            <a:pPr rtl="0"/>
            <a:fld id="{61BA2533-B78C-4319-9668-E8781A1B6EA1}" type="datetime1">
              <a:rPr lang="el-GR" smtClean="0"/>
              <a:t>29/11/2020</a:t>
            </a:fld>
            <a:endParaRPr lang="el-GR" dirty="0"/>
          </a:p>
        </p:txBody>
      </p:sp>
      <p:sp>
        <p:nvSpPr>
          <p:cNvPr id="6" name="Θέση αριθμού διαφάνειας 5"/>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Ομάδα 6"/>
          <p:cNvGrpSpPr/>
          <p:nvPr userDrawn="1"/>
        </p:nvGrpSpPr>
        <p:grpSpPr bwMode="hidden">
          <a:xfrm>
            <a:off x="-1" y="0"/>
            <a:ext cx="12192002" cy="6858000"/>
            <a:chOff x="-1" y="0"/>
            <a:chExt cx="12192002" cy="6858000"/>
          </a:xfrm>
        </p:grpSpPr>
        <p:cxnSp>
          <p:nvCxnSpPr>
            <p:cNvPr id="8" name="Ευθεία γραμμή σύνδεσης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Ευθεία γραμμή σύνδεσης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Ευθεία γραμμή σύνδεσης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Ευθεία γραμμή σύνδεσης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Ευθεία γραμμή σύνδεσης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Ευθεία γραμμή σύνδεσης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Ευθεία γραμμή σύνδεσης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Ομάδα 23"/>
            <p:cNvGrpSpPr/>
            <p:nvPr userDrawn="1"/>
          </p:nvGrpSpPr>
          <p:grpSpPr bwMode="hidden">
            <a:xfrm>
              <a:off x="-1" y="0"/>
              <a:ext cx="12192001" cy="6858000"/>
              <a:chOff x="-1" y="0"/>
              <a:chExt cx="12192001" cy="6858000"/>
            </a:xfrm>
          </p:grpSpPr>
          <p:cxnSp>
            <p:nvCxnSpPr>
              <p:cNvPr id="42" name="Ευθεία γραμμή σύνδεσης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Ευθεία γραμμή σύνδεσης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Ευθεία γραμμή σύνδεσης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Ευθεία γραμμή σύνδεσης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Ευθεία γραμμή σύνδεσης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Ομάδα 46"/>
              <p:cNvGrpSpPr/>
              <p:nvPr/>
            </p:nvGrpSpPr>
            <p:grpSpPr bwMode="hidden">
              <a:xfrm>
                <a:off x="6327885" y="0"/>
                <a:ext cx="5864115" cy="5898673"/>
                <a:chOff x="6327885" y="0"/>
                <a:chExt cx="5864115" cy="5898673"/>
              </a:xfrm>
            </p:grpSpPr>
            <p:cxnSp>
              <p:nvCxnSpPr>
                <p:cNvPr id="53" name="Ευθεία γραμμή σύνδεσης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Ευθεία γραμμή σύνδεσης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Ευθεία γραμμή σύνδεσης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Ευθεία γραμμή σύνδεσης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Ευθεία γραμμή σύνδεσης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Ευθεία γραμμή σύνδεσης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Ευθεία γραμμή σύνδεσης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Ευθεία γραμμή σύνδεσης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Ευθεία γραμμή σύνδεσης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Ομάδα 24"/>
            <p:cNvGrpSpPr/>
            <p:nvPr userDrawn="1"/>
          </p:nvGrpSpPr>
          <p:grpSpPr bwMode="hidden">
            <a:xfrm flipH="1">
              <a:off x="0" y="0"/>
              <a:ext cx="12192001" cy="6858000"/>
              <a:chOff x="-1" y="0"/>
              <a:chExt cx="12192001" cy="6858000"/>
            </a:xfrm>
          </p:grpSpPr>
          <p:cxnSp>
            <p:nvCxnSpPr>
              <p:cNvPr id="26" name="Ευθεία γραμμή σύνδεσης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Ευθεία γραμμή σύνδεσης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Ευθεία γραμμή σύνδεσης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Ευθεία γραμμή σύνδεσης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Ομάδα 30"/>
              <p:cNvGrpSpPr/>
              <p:nvPr/>
            </p:nvGrpSpPr>
            <p:grpSpPr bwMode="hidden">
              <a:xfrm>
                <a:off x="6327885" y="0"/>
                <a:ext cx="5864115" cy="5898673"/>
                <a:chOff x="6327885" y="0"/>
                <a:chExt cx="5864115" cy="5898673"/>
              </a:xfrm>
            </p:grpSpPr>
            <p:cxnSp>
              <p:nvCxnSpPr>
                <p:cNvPr id="37" name="Ευθεία γραμμή σύνδεσης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Ευθεία γραμμή σύνδεσης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Ευθεία γραμμή σύνδεσης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Ευθεία γραμμή σύνδεσης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Ευθεία γραμμή σύνδεσης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Ευθεία γραμμή σύνδεσης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Τίτλος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el-GR"/>
              <a:t>Κάντε κλικ για να επεξεργαστείτε τον τίτλο υποδείγματος</a:t>
            </a:r>
            <a:endParaRPr lang="el-GR" dirty="0"/>
          </a:p>
        </p:txBody>
      </p:sp>
      <p:sp>
        <p:nvSpPr>
          <p:cNvPr id="3" name="Θέση κειμένου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a:t>Στυλ κειμένου υποδείγματος</a:t>
            </a:r>
          </a:p>
        </p:txBody>
      </p:sp>
      <p:cxnSp>
        <p:nvCxnSpPr>
          <p:cNvPr id="58" name="Ευθεία γραμμή σύνδεσης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p>
        </p:txBody>
      </p:sp>
      <p:sp>
        <p:nvSpPr>
          <p:cNvPr id="3" name="Θέση περιεχομένου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GR" dirty="0"/>
          </a:p>
        </p:txBody>
      </p:sp>
      <p:sp>
        <p:nvSpPr>
          <p:cNvPr id="4" name="Θέση περιεχομένου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p>
        </p:txBody>
      </p:sp>
      <p:sp>
        <p:nvSpPr>
          <p:cNvPr id="6" name="Θέση υποσέλιδου 5"/>
          <p:cNvSpPr>
            <a:spLocks noGrp="1"/>
          </p:cNvSpPr>
          <p:nvPr>
            <p:ph type="ftr" sz="quarter" idx="11"/>
          </p:nvPr>
        </p:nvSpPr>
        <p:spPr/>
        <p:txBody>
          <a:bodyPr rtlCol="0"/>
          <a:lstStyle/>
          <a:p>
            <a:pPr rtl="0"/>
            <a:r>
              <a:rPr lang="el-GR" dirty="0"/>
              <a:t>Προσθήκη υποσέλιδου</a:t>
            </a:r>
          </a:p>
        </p:txBody>
      </p:sp>
      <p:sp>
        <p:nvSpPr>
          <p:cNvPr id="5" name="Θέση ημερομηνίας 4"/>
          <p:cNvSpPr>
            <a:spLocks noGrp="1"/>
          </p:cNvSpPr>
          <p:nvPr>
            <p:ph type="dt" sz="half" idx="10"/>
          </p:nvPr>
        </p:nvSpPr>
        <p:spPr/>
        <p:txBody>
          <a:bodyPr rtlCol="0"/>
          <a:lstStyle/>
          <a:p>
            <a:pPr rtl="0"/>
            <a:fld id="{5245A5E0-1A0E-4CAC-A5F3-B68AA6966061}" type="datetime1">
              <a:rPr lang="el-GR" smtClean="0"/>
              <a:t>29/11/2020</a:t>
            </a:fld>
            <a:endParaRPr lang="el-GR" dirty="0"/>
          </a:p>
        </p:txBody>
      </p:sp>
      <p:sp>
        <p:nvSpPr>
          <p:cNvPr id="7" name="Θέση αριθμού διαφάνειας 6"/>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p>
        </p:txBody>
      </p:sp>
      <p:sp>
        <p:nvSpPr>
          <p:cNvPr id="3" name="Θέση κειμένου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4" name="Θέση περιεχομένου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GR" dirty="0"/>
          </a:p>
        </p:txBody>
      </p:sp>
      <p:sp>
        <p:nvSpPr>
          <p:cNvPr id="5" name="Θέση κειμένου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6" name="Θέση περιεχομένου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p>
        </p:txBody>
      </p:sp>
      <p:sp>
        <p:nvSpPr>
          <p:cNvPr id="8" name="Θέση υποσέλιδου 7"/>
          <p:cNvSpPr>
            <a:spLocks noGrp="1"/>
          </p:cNvSpPr>
          <p:nvPr>
            <p:ph type="ftr" sz="quarter" idx="11"/>
          </p:nvPr>
        </p:nvSpPr>
        <p:spPr/>
        <p:txBody>
          <a:bodyPr rtlCol="0"/>
          <a:lstStyle/>
          <a:p>
            <a:pPr rtl="0"/>
            <a:r>
              <a:rPr lang="el-GR" dirty="0"/>
              <a:t>Προσθήκη υποσέλιδου</a:t>
            </a:r>
          </a:p>
        </p:txBody>
      </p:sp>
      <p:sp>
        <p:nvSpPr>
          <p:cNvPr id="7" name="Θέση ημερομηνίας 6"/>
          <p:cNvSpPr>
            <a:spLocks noGrp="1"/>
          </p:cNvSpPr>
          <p:nvPr>
            <p:ph type="dt" sz="half" idx="10"/>
          </p:nvPr>
        </p:nvSpPr>
        <p:spPr/>
        <p:txBody>
          <a:bodyPr rtlCol="0"/>
          <a:lstStyle/>
          <a:p>
            <a:pPr rtl="0"/>
            <a:fld id="{5FF74989-93D9-4BE5-98E5-F0832F15830C}" type="datetime1">
              <a:rPr lang="el-GR" smtClean="0"/>
              <a:t>29/11/2020</a:t>
            </a:fld>
            <a:endParaRPr lang="el-GR" dirty="0"/>
          </a:p>
        </p:txBody>
      </p:sp>
      <p:sp>
        <p:nvSpPr>
          <p:cNvPr id="9" name="Θέση αριθμού διαφάνειας 8"/>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p>
        </p:txBody>
      </p:sp>
      <p:sp>
        <p:nvSpPr>
          <p:cNvPr id="4" name="Θέση υποσέλιδου 3"/>
          <p:cNvSpPr>
            <a:spLocks noGrp="1"/>
          </p:cNvSpPr>
          <p:nvPr>
            <p:ph type="ftr" sz="quarter" idx="11"/>
          </p:nvPr>
        </p:nvSpPr>
        <p:spPr/>
        <p:txBody>
          <a:bodyPr rtlCol="0"/>
          <a:lstStyle/>
          <a:p>
            <a:pPr rtl="0"/>
            <a:r>
              <a:rPr lang="el-GR" dirty="0"/>
              <a:t>Προσθήκη υποσέλιδου</a:t>
            </a:r>
          </a:p>
        </p:txBody>
      </p:sp>
      <p:sp>
        <p:nvSpPr>
          <p:cNvPr id="3" name="Θέση ημερομηνίας 2"/>
          <p:cNvSpPr>
            <a:spLocks noGrp="1"/>
          </p:cNvSpPr>
          <p:nvPr>
            <p:ph type="dt" sz="half" idx="10"/>
          </p:nvPr>
        </p:nvSpPr>
        <p:spPr/>
        <p:txBody>
          <a:bodyPr rtlCol="0"/>
          <a:lstStyle/>
          <a:p>
            <a:pPr rtl="0"/>
            <a:fld id="{3C7E94CE-FC02-466C-8703-0695B282E26C}" type="datetime1">
              <a:rPr lang="el-GR" smtClean="0"/>
              <a:t>29/11/2020</a:t>
            </a:fld>
            <a:endParaRPr lang="el-GR" dirty="0"/>
          </a:p>
        </p:txBody>
      </p:sp>
      <p:sp>
        <p:nvSpPr>
          <p:cNvPr id="5" name="Θέση αριθμού διαφάνειας 4"/>
          <p:cNvSpPr>
            <a:spLocks noGrp="1"/>
          </p:cNvSpPr>
          <p:nvPr>
            <p:ph type="sldNum" sz="quarter" idx="12"/>
          </p:nvPr>
        </p:nvSpPr>
        <p:spPr/>
        <p:txBody>
          <a:bodyPr rtlCol="0"/>
          <a:lstStyle/>
          <a:p>
            <a:pPr rtl="0"/>
            <a:fld id="{E31375A4-56A4-47D6-9801-1991572033F7}" type="slidenum">
              <a:rPr lang="el-GR" smtClean="0"/>
              <a:t>‹#›</a:t>
            </a:fld>
            <a:endParaRPr lang="el-G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grpSp>
        <p:nvGrpSpPr>
          <p:cNvPr id="161" name="Ομάδα 160"/>
          <p:cNvGrpSpPr/>
          <p:nvPr userDrawn="1"/>
        </p:nvGrpSpPr>
        <p:grpSpPr bwMode="hidden">
          <a:xfrm>
            <a:off x="-1" y="0"/>
            <a:ext cx="12192002" cy="6858000"/>
            <a:chOff x="-1" y="0"/>
            <a:chExt cx="12192002" cy="6858000"/>
          </a:xfrm>
        </p:grpSpPr>
        <p:cxnSp>
          <p:nvCxnSpPr>
            <p:cNvPr id="162" name="Ευθεία γραμμή σύνδεσης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Ευθεία γραμμή σύνδεσης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Ευθεία γραμμή σύνδεσης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Ευθεία γραμμή σύνδεσης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Ευθεία γραμμή σύνδεσης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Ευθεία γραμμή σύνδεσης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Ευθεία γραμμή σύνδεσης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Ευθεία γραμμή σύνδεσης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Ευθεία γραμμή σύνδεσης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Ευθεία γραμμή σύνδεσης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Ευθεία γραμμή σύνδεσης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Ευθεία γραμμή σύνδεσης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Ευθεία γραμμή σύνδεσης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Ευθεία γραμμή σύνδεσης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Ευθεία γραμμή σύνδεσης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Ευθεία γραμμή σύνδεσης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Ομάδα 177"/>
            <p:cNvGrpSpPr/>
            <p:nvPr userDrawn="1"/>
          </p:nvGrpSpPr>
          <p:grpSpPr bwMode="hidden">
            <a:xfrm>
              <a:off x="-1" y="0"/>
              <a:ext cx="12192001" cy="6858000"/>
              <a:chOff x="-1" y="0"/>
              <a:chExt cx="12192001" cy="6858000"/>
            </a:xfrm>
          </p:grpSpPr>
          <p:cxnSp>
            <p:nvCxnSpPr>
              <p:cNvPr id="196" name="Ευθεία γραμμή σύνδεσης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Ευθεία γραμμή σύνδεσης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Ευθεία γραμμή σύνδεσης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Ευθεία γραμμή σύνδεσης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Ευθεία γραμμή σύνδεσης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Ομάδα 200"/>
              <p:cNvGrpSpPr/>
              <p:nvPr/>
            </p:nvGrpSpPr>
            <p:grpSpPr bwMode="hidden">
              <a:xfrm>
                <a:off x="6327885" y="0"/>
                <a:ext cx="5864115" cy="5898673"/>
                <a:chOff x="6327885" y="0"/>
                <a:chExt cx="5864115" cy="5898673"/>
              </a:xfrm>
            </p:grpSpPr>
            <p:cxnSp>
              <p:nvCxnSpPr>
                <p:cNvPr id="207" name="Ευθεία γραμμή σύνδεσης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Ευθεία γραμμή σύνδεσης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Ευθεία γραμμή σύνδεσης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Ευθεία γραμμή σύνδεσης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Ευθεία γραμμή σύνδεσης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Ευθεία γραμμή σύνδεσης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Ευθεία γραμμή σύνδεσης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Ευθεία γραμμή σύνδεσης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Ευθεία γραμμή σύνδεσης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Ευθεία γραμμή σύνδεσης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Ομάδα 178"/>
            <p:cNvGrpSpPr/>
            <p:nvPr userDrawn="1"/>
          </p:nvGrpSpPr>
          <p:grpSpPr bwMode="hidden">
            <a:xfrm flipH="1">
              <a:off x="0" y="0"/>
              <a:ext cx="12192001" cy="6858000"/>
              <a:chOff x="-1" y="0"/>
              <a:chExt cx="12192001" cy="6858000"/>
            </a:xfrm>
          </p:grpSpPr>
          <p:cxnSp>
            <p:nvCxnSpPr>
              <p:cNvPr id="180" name="Ευθεία γραμμή σύνδεσης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Ευθεία γραμμή σύνδεσης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Ευθεία γραμμή σύνδεσης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Ευθεία γραμμή σύνδεσης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Ευθεία γραμμή σύνδεσης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Ομάδα 184"/>
              <p:cNvGrpSpPr/>
              <p:nvPr/>
            </p:nvGrpSpPr>
            <p:grpSpPr bwMode="hidden">
              <a:xfrm>
                <a:off x="6327885" y="0"/>
                <a:ext cx="5864115" cy="5898673"/>
                <a:chOff x="6327885" y="0"/>
                <a:chExt cx="5864115" cy="5898673"/>
              </a:xfrm>
            </p:grpSpPr>
            <p:cxnSp>
              <p:nvCxnSpPr>
                <p:cNvPr id="191" name="Ευθεία γραμμή σύνδεσης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Ευθεία γραμμή σύνδεσης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Ευθεία γραμμή σύνδεσης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Ευθεία γραμμή σύνδεσης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Ευθεία γραμμή σύνδεσης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Ευθεία γραμμή σύνδεσης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Ευθεία γραμμή σύνδεσης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Ευθεία γραμμή σύνδεσης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Ευθεία γραμμή σύνδεσης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Ευθεία γραμμή σύνδεσης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Θέση υποσέλιδου 212"/>
          <p:cNvSpPr>
            <a:spLocks noGrp="1"/>
          </p:cNvSpPr>
          <p:nvPr>
            <p:ph type="ftr" sz="quarter" idx="11"/>
          </p:nvPr>
        </p:nvSpPr>
        <p:spPr/>
        <p:txBody>
          <a:bodyPr rtlCol="0"/>
          <a:lstStyle/>
          <a:p>
            <a:pPr rtl="0"/>
            <a:r>
              <a:rPr lang="el-GR" dirty="0"/>
              <a:t>Προσθήκη υποσέλιδου</a:t>
            </a:r>
          </a:p>
        </p:txBody>
      </p:sp>
      <p:sp>
        <p:nvSpPr>
          <p:cNvPr id="212" name="Θέση ημερομηνίας 211"/>
          <p:cNvSpPr>
            <a:spLocks noGrp="1"/>
          </p:cNvSpPr>
          <p:nvPr>
            <p:ph type="dt" sz="half" idx="10"/>
          </p:nvPr>
        </p:nvSpPr>
        <p:spPr/>
        <p:txBody>
          <a:bodyPr rtlCol="0"/>
          <a:lstStyle/>
          <a:p>
            <a:pPr rtl="0"/>
            <a:fld id="{499F72B0-28A3-4A40-B61E-EDF16353235B}" type="datetime1">
              <a:rPr lang="el-GR" smtClean="0"/>
              <a:t>29/11/2020</a:t>
            </a:fld>
            <a:endParaRPr lang="el-GR" dirty="0"/>
          </a:p>
        </p:txBody>
      </p:sp>
      <p:sp>
        <p:nvSpPr>
          <p:cNvPr id="214" name="Θέση αριθμού διαφάνειας 213"/>
          <p:cNvSpPr>
            <a:spLocks noGrp="1"/>
          </p:cNvSpPr>
          <p:nvPr>
            <p:ph type="sldNum" sz="quarter" idx="12"/>
          </p:nvPr>
        </p:nvSpPr>
        <p:spPr/>
        <p:txBody>
          <a:bodyPr rtlCol="0"/>
          <a:lstStyle/>
          <a:p>
            <a:pPr rtl="0"/>
            <a:fld id="{E31375A4-56A4-47D6-9801-1991572033F7}" type="slidenum">
              <a:rPr lang="el-GR" smtClean="0"/>
              <a:pPr/>
              <a:t>‹#›</a:t>
            </a:fld>
            <a:endParaRPr lang="el-G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Ομάδα 8"/>
          <p:cNvGrpSpPr/>
          <p:nvPr userDrawn="1"/>
        </p:nvGrpSpPr>
        <p:grpSpPr bwMode="hidden">
          <a:xfrm>
            <a:off x="-1" y="0"/>
            <a:ext cx="12192002" cy="6858000"/>
            <a:chOff x="-1" y="0"/>
            <a:chExt cx="12192002" cy="6858000"/>
          </a:xfrm>
        </p:grpSpPr>
        <p:cxnSp>
          <p:nvCxnSpPr>
            <p:cNvPr id="10" name="Ευθεία γραμμή σύνδεσης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Ευθεία γραμμή σύνδεσης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Ευθεία γραμμή σύνδεσης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Ευθεία γραμμή σύνδεσης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Ευθεία γραμμή σύνδεσης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Ευθεία γραμμή σύνδεσης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Ομάδα 25"/>
            <p:cNvGrpSpPr/>
            <p:nvPr userDrawn="1"/>
          </p:nvGrpSpPr>
          <p:grpSpPr bwMode="hidden">
            <a:xfrm>
              <a:off x="-1" y="0"/>
              <a:ext cx="12192001" cy="6858000"/>
              <a:chOff x="-1" y="0"/>
              <a:chExt cx="12192001" cy="6858000"/>
            </a:xfrm>
          </p:grpSpPr>
          <p:cxnSp>
            <p:nvCxnSpPr>
              <p:cNvPr id="44" name="Ευθεία γραμμή σύνδεσης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Ευθεία γραμμή σύνδεσης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Ευθεία γραμμή σύνδεσης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Ευθεία γραμμή σύνδεσης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Ευθεία γραμμή σύνδεσης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Ομάδα 48"/>
              <p:cNvGrpSpPr/>
              <p:nvPr/>
            </p:nvGrpSpPr>
            <p:grpSpPr bwMode="hidden">
              <a:xfrm>
                <a:off x="6327885" y="0"/>
                <a:ext cx="5864115" cy="5898673"/>
                <a:chOff x="6327885" y="0"/>
                <a:chExt cx="5864115" cy="5898673"/>
              </a:xfrm>
            </p:grpSpPr>
            <p:cxnSp>
              <p:nvCxnSpPr>
                <p:cNvPr id="55" name="Ευθεία γραμμή σύνδεσης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Ευθεία γραμμή σύνδεσης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Ευθεία γραμμή σύνδεσης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Ευθεία γραμμή σύνδεσης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Ευθεία γραμμή σύνδεσης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Ευθεία γραμμή σύνδεσης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Ευθεία γραμμή σύνδεσης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Ευθεία γραμμή σύνδεσης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Ευθεία γραμμή σύνδεσης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Ομάδα 26"/>
            <p:cNvGrpSpPr/>
            <p:nvPr userDrawn="1"/>
          </p:nvGrpSpPr>
          <p:grpSpPr bwMode="hidden">
            <a:xfrm flipH="1">
              <a:off x="0" y="0"/>
              <a:ext cx="12192001" cy="6858000"/>
              <a:chOff x="-1" y="0"/>
              <a:chExt cx="12192001" cy="6858000"/>
            </a:xfrm>
          </p:grpSpPr>
          <p:cxnSp>
            <p:nvCxnSpPr>
              <p:cNvPr id="28" name="Ευθεία γραμμή σύνδεσης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Ευθεία γραμμή σύνδεσης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Ευθεία γραμμή σύνδεσης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Ευθεία γραμμή σύνδεσης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Ευθεία γραμμή σύνδεσης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Ομάδα 32"/>
              <p:cNvGrpSpPr/>
              <p:nvPr/>
            </p:nvGrpSpPr>
            <p:grpSpPr bwMode="hidden">
              <a:xfrm>
                <a:off x="6327885" y="0"/>
                <a:ext cx="5864115" cy="5898673"/>
                <a:chOff x="6327885" y="0"/>
                <a:chExt cx="5864115" cy="5898673"/>
              </a:xfrm>
            </p:grpSpPr>
            <p:cxnSp>
              <p:nvCxnSpPr>
                <p:cNvPr id="39" name="Ευθεία γραμμή σύνδεσης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Ευθεία γραμμή σύνδεσης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Ευθεία γραμμή σύνδεσης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Ευθεία γραμμή σύνδεσης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Ευθεία γραμμή σύνδεσης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Ευθεία γραμμή σύνδεσης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Ορθογώνιο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a:p>
        </p:txBody>
      </p:sp>
      <p:sp>
        <p:nvSpPr>
          <p:cNvPr id="2" name="Τίτλος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el-GR"/>
              <a:t>Κάντε κλικ για να επεξεργαστείτε τον τίτλο υποδείγματος</a:t>
            </a:r>
          </a:p>
        </p:txBody>
      </p:sp>
      <p:sp>
        <p:nvSpPr>
          <p:cNvPr id="3" name="Θέση περιεχομένου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l-GR" dirty="0"/>
          </a:p>
        </p:txBody>
      </p:sp>
      <p:sp>
        <p:nvSpPr>
          <p:cNvPr id="4" name="Θέση κειμένου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a:t>Στυλ κειμένου υποδείγματος</a:t>
            </a:r>
          </a:p>
        </p:txBody>
      </p:sp>
      <p:cxnSp>
        <p:nvCxnSpPr>
          <p:cNvPr id="60" name="Ευθεία γραμμή σύνδεσης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Θέση υποσέλιδου 5"/>
          <p:cNvSpPr>
            <a:spLocks noGrp="1"/>
          </p:cNvSpPr>
          <p:nvPr>
            <p:ph type="ftr" sz="quarter" idx="11"/>
          </p:nvPr>
        </p:nvSpPr>
        <p:spPr/>
        <p:txBody>
          <a:bodyPr rtlCol="0"/>
          <a:lstStyle/>
          <a:p>
            <a:pPr rtl="0"/>
            <a:r>
              <a:rPr lang="el-GR" dirty="0"/>
              <a:t>Προσθήκη υποσέλιδου</a:t>
            </a:r>
          </a:p>
        </p:txBody>
      </p:sp>
      <p:sp>
        <p:nvSpPr>
          <p:cNvPr id="5" name="Θέση ημερομηνίας 4"/>
          <p:cNvSpPr>
            <a:spLocks noGrp="1"/>
          </p:cNvSpPr>
          <p:nvPr>
            <p:ph type="dt" sz="half" idx="10"/>
          </p:nvPr>
        </p:nvSpPr>
        <p:spPr/>
        <p:txBody>
          <a:bodyPr rtlCol="0"/>
          <a:lstStyle>
            <a:lvl1pPr>
              <a:defRPr>
                <a:solidFill>
                  <a:schemeClr val="bg1"/>
                </a:solidFill>
              </a:defRPr>
            </a:lvl1pPr>
          </a:lstStyle>
          <a:p>
            <a:pPr rtl="0"/>
            <a:fld id="{10C3B3A4-D53F-421B-9BAB-9DD5DF8FC9D0}" type="datetime1">
              <a:rPr lang="el-GR" smtClean="0"/>
              <a:t>29/11/2020</a:t>
            </a:fld>
            <a:endParaRPr lang="el-GR" dirty="0"/>
          </a:p>
        </p:txBody>
      </p:sp>
      <p:sp>
        <p:nvSpPr>
          <p:cNvPr id="8" name="Σύμβολο κράτησης αριθμού διαφάνειας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l-GR" smtClean="0"/>
              <a:pPr/>
              <a:t>‹#›</a:t>
            </a:fld>
            <a:endParaRPr lang="el-GR"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Ομάδα 7"/>
          <p:cNvGrpSpPr/>
          <p:nvPr/>
        </p:nvGrpSpPr>
        <p:grpSpPr bwMode="hidden">
          <a:xfrm>
            <a:off x="-1" y="0"/>
            <a:ext cx="12192002" cy="6858000"/>
            <a:chOff x="-1" y="0"/>
            <a:chExt cx="12192002" cy="6858000"/>
          </a:xfrm>
        </p:grpSpPr>
        <p:cxnSp>
          <p:nvCxnSpPr>
            <p:cNvPr id="9" name="Ευθεία γραμμή σύνδεσης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Ευθεία γραμμή σύνδεσης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Ευθεία γραμμή σύνδεσης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Ευθεία γραμμή σύνδεσης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Ευθεία γραμμή σύνδεσης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Ευθεία γραμμή σύνδεσης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Ευθεία γραμμή σύνδεσης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Ευθεία γραμμή σύνδεσης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Ομάδα 24"/>
            <p:cNvGrpSpPr/>
            <p:nvPr/>
          </p:nvGrpSpPr>
          <p:grpSpPr bwMode="hidden">
            <a:xfrm>
              <a:off x="-1" y="0"/>
              <a:ext cx="12192001" cy="6858000"/>
              <a:chOff x="-1" y="0"/>
              <a:chExt cx="12192001" cy="6858000"/>
            </a:xfrm>
          </p:grpSpPr>
          <p:cxnSp>
            <p:nvCxnSpPr>
              <p:cNvPr id="43" name="Ευθεία γραμμή σύνδεσης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Ευθεία γραμμή σύνδεσης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Ευθεία γραμμή σύνδεσης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Ευθεία γραμμή σύνδεσης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Ευθεία γραμμή σύνδεσης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Ομάδα 47"/>
              <p:cNvGrpSpPr/>
              <p:nvPr/>
            </p:nvGrpSpPr>
            <p:grpSpPr bwMode="hidden">
              <a:xfrm>
                <a:off x="6327885" y="0"/>
                <a:ext cx="5864115" cy="5898673"/>
                <a:chOff x="6327885" y="0"/>
                <a:chExt cx="5864115" cy="5898673"/>
              </a:xfrm>
            </p:grpSpPr>
            <p:cxnSp>
              <p:nvCxnSpPr>
                <p:cNvPr id="54" name="Ευθεία γραμμή σύνδεσης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Ευθεία γραμμή σύνδεσης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Ευθεία γραμμή σύνδεσης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Ευθεία γραμμή σύνδεσης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Ευθεία γραμμή σύνδεσης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Ευθεία γραμμή σύνδεσης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Ευθεία γραμμή σύνδεσης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Ευθεία γραμμή σύνδεσης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Ευθεία γραμμή σύνδεσης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Ομάδα 25"/>
            <p:cNvGrpSpPr/>
            <p:nvPr/>
          </p:nvGrpSpPr>
          <p:grpSpPr bwMode="hidden">
            <a:xfrm flipH="1">
              <a:off x="0" y="0"/>
              <a:ext cx="12192001" cy="6858000"/>
              <a:chOff x="-1" y="0"/>
              <a:chExt cx="12192001" cy="6858000"/>
            </a:xfrm>
          </p:grpSpPr>
          <p:cxnSp>
            <p:nvCxnSpPr>
              <p:cNvPr id="27" name="Ευθεία γραμμή σύνδεσης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Ευθεία γραμμή σύνδεσης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Ευθεία γραμμή σύνδεσης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Ευθεία γραμμή σύνδεσης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Ευθεία γραμμή σύνδεσης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Ομάδα 31"/>
              <p:cNvGrpSpPr/>
              <p:nvPr/>
            </p:nvGrpSpPr>
            <p:grpSpPr bwMode="hidden">
              <a:xfrm>
                <a:off x="6327885" y="0"/>
                <a:ext cx="5864115" cy="5898673"/>
                <a:chOff x="6327885" y="0"/>
                <a:chExt cx="5864115" cy="5898673"/>
              </a:xfrm>
            </p:grpSpPr>
            <p:cxnSp>
              <p:nvCxnSpPr>
                <p:cNvPr id="38" name="Ευθεία γραμμή σύνδεσης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Ευθεία γραμμή σύνδεσης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Ευθεία γραμμή σύνδεσης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Ευθεία γραμμή σύνδεσης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Ευθεία γραμμή σύνδεσης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Ευθεία γραμμή σύνδεσης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Ευθεία γραμμή σύνδεσης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Ευθεία γραμμή σύνδεσης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Ορθογώνιο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a:p>
        </p:txBody>
      </p:sp>
      <p:cxnSp>
        <p:nvCxnSpPr>
          <p:cNvPr id="59" name="Ευθεία γραμμή σύνδεσης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Τίτλος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el-GR"/>
              <a:t>Κάντε κλικ για να επεξεργαστείτε τον τίτλο υποδείγματος</a:t>
            </a:r>
          </a:p>
        </p:txBody>
      </p:sp>
      <p:sp>
        <p:nvSpPr>
          <p:cNvPr id="3" name="Σύμβολο κράτησης θέσης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a:t>Κάντε κλικ στο εικονίδιο για να προσθέσετε εικόνα</a:t>
            </a:r>
          </a:p>
        </p:txBody>
      </p:sp>
      <p:sp>
        <p:nvSpPr>
          <p:cNvPr id="4" name="Θέση κειμένου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a:t>Στυλ κειμένου υποδείγματος</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Ομάδα 95"/>
          <p:cNvGrpSpPr/>
          <p:nvPr userDrawn="1"/>
        </p:nvGrpSpPr>
        <p:grpSpPr bwMode="hidden">
          <a:xfrm>
            <a:off x="-1" y="-195943"/>
            <a:ext cx="12192002" cy="6858000"/>
            <a:chOff x="-1" y="0"/>
            <a:chExt cx="12192002" cy="6858000"/>
          </a:xfrm>
        </p:grpSpPr>
        <p:cxnSp>
          <p:nvCxnSpPr>
            <p:cNvPr id="97" name="Ευθεία γραμμή σύνδεσης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Ευθεία γραμμή σύνδεσης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Ευθεία γραμμή σύνδεσης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Ευθεία γραμμή σύνδεσης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Ευθεία γραμμή σύνδεσης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Ευθεία γραμμή σύνδεσης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Ευθεία γραμμή σύνδεσης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Ευθεία γραμμή σύνδεσης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Ευθεία γραμμή σύνδεσης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Ευθεία γραμμή σύνδεσης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Ευθεία γραμμή σύνδεσης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Ευθεία γραμμή σύνδεσης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Ευθεία γραμμή σύνδεσης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Ευθεία γραμμή σύνδεσης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Ευθεία γραμμή σύνδεσης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Ευθεία γραμμή σύνδεσης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Ομάδα 112"/>
            <p:cNvGrpSpPr/>
            <p:nvPr userDrawn="1"/>
          </p:nvGrpSpPr>
          <p:grpSpPr bwMode="hidden">
            <a:xfrm>
              <a:off x="-1" y="0"/>
              <a:ext cx="12192001" cy="6858000"/>
              <a:chOff x="-1" y="0"/>
              <a:chExt cx="12192001" cy="6858000"/>
            </a:xfrm>
          </p:grpSpPr>
          <p:cxnSp>
            <p:nvCxnSpPr>
              <p:cNvPr id="131" name="Ευθεία γραμμή σύνδεσης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Ευθεία γραμμή σύνδεσης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Ευθεία γραμμή σύνδεσης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Ευθεία γραμμή σύνδεσης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Ευθεία γραμμή σύνδεσης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Ομάδα 135"/>
              <p:cNvGrpSpPr/>
              <p:nvPr/>
            </p:nvGrpSpPr>
            <p:grpSpPr bwMode="hidden">
              <a:xfrm>
                <a:off x="6327885" y="0"/>
                <a:ext cx="5864115" cy="5898673"/>
                <a:chOff x="6327885" y="0"/>
                <a:chExt cx="5864115" cy="5898673"/>
              </a:xfrm>
            </p:grpSpPr>
            <p:cxnSp>
              <p:nvCxnSpPr>
                <p:cNvPr id="142" name="Ευθεία γραμμή σύνδεσης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Ευθεία γραμμή σύνδεσης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Ευθεία γραμμή σύνδεσης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Ευθεία γραμμή σύνδεσης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Ευθεία γραμμή σύνδεσης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Ευθεία γραμμή σύνδεσης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Ευθεία γραμμή σύνδεσης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Ευθεία γραμμή σύνδεσης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Ευθεία γραμμή σύνδεσης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Ευθεία γραμμή σύνδεσης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Ομάδα 113"/>
            <p:cNvGrpSpPr/>
            <p:nvPr userDrawn="1"/>
          </p:nvGrpSpPr>
          <p:grpSpPr bwMode="hidden">
            <a:xfrm flipH="1">
              <a:off x="0" y="0"/>
              <a:ext cx="12192001" cy="6858000"/>
              <a:chOff x="-1" y="0"/>
              <a:chExt cx="12192001" cy="6858000"/>
            </a:xfrm>
          </p:grpSpPr>
          <p:cxnSp>
            <p:nvCxnSpPr>
              <p:cNvPr id="115" name="Ευθεία γραμμή σύνδεσης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Ευθεία γραμμή σύνδεσης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Ευθεία γραμμή σύνδεσης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Ευθεία γραμμή σύνδεσης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Ευθεία γραμμή σύνδεσης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Ομάδα 119"/>
              <p:cNvGrpSpPr/>
              <p:nvPr/>
            </p:nvGrpSpPr>
            <p:grpSpPr bwMode="hidden">
              <a:xfrm>
                <a:off x="6327885" y="0"/>
                <a:ext cx="5864115" cy="5898673"/>
                <a:chOff x="6327885" y="0"/>
                <a:chExt cx="5864115" cy="5898673"/>
              </a:xfrm>
            </p:grpSpPr>
            <p:cxnSp>
              <p:nvCxnSpPr>
                <p:cNvPr id="126" name="Ευθεία γραμμή σύνδεσης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Ευθεία γραμμή σύνδεσης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Ευθεία γραμμή σύνδεσης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Ευθεία γραμμή σύνδεσης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Ευθεία γραμμή σύνδεσης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Ευθεία γραμμή σύνδεσης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Ευθεία γραμμή σύνδεσης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Ευθεία γραμμή σύνδεσης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Ευθεία γραμμή σύνδεσης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Ευθεία γραμμή σύνδεσης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Θέση τίτλου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el-GR"/>
              <a:t>Κάντε κλικ για να επεξεργαστείτε το Στυλ κύριου τίτλου</a:t>
            </a:r>
          </a:p>
        </p:txBody>
      </p:sp>
      <p:sp>
        <p:nvSpPr>
          <p:cNvPr id="3" name="Θέση κειμένου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el-GR"/>
              <a:t>Στυλ υποδείγματος κειμένου</a:t>
            </a:r>
          </a:p>
          <a:p>
            <a:pPr lvl="1" rtl="0"/>
            <a:r>
              <a:rPr lang="el-GR"/>
              <a:t>Δεύτερου επιπέδου</a:t>
            </a:r>
          </a:p>
          <a:p>
            <a:pPr lvl="2" rtl="0"/>
            <a:r>
              <a:rPr lang="el-GR"/>
              <a:t>Τρίτου επιπέδου</a:t>
            </a:r>
          </a:p>
          <a:p>
            <a:pPr lvl="3" rtl="0"/>
            <a:r>
              <a:rPr lang="el-GR"/>
              <a:t>Τέταρτου επιπέδου</a:t>
            </a:r>
          </a:p>
          <a:p>
            <a:pPr lvl="4" rtl="0"/>
            <a:r>
              <a:rPr lang="el-GR"/>
              <a:t>Πέμπτου επιπέδου</a:t>
            </a:r>
          </a:p>
        </p:txBody>
      </p:sp>
      <p:cxnSp>
        <p:nvCxnSpPr>
          <p:cNvPr id="148" name="Ευθεία γραμμή σύνδεσης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Θέση υποσέλιδου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el-GR" dirty="0"/>
              <a:t>Προσθήκη υποσέλιδου</a:t>
            </a:r>
          </a:p>
        </p:txBody>
      </p:sp>
      <p:sp>
        <p:nvSpPr>
          <p:cNvPr id="4" name="Θέση ημερομηνίας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9B46EC52-5824-4DE4-A8EE-A139C795D6DB}" type="datetime1">
              <a:rPr lang="el-GR" smtClean="0"/>
              <a:t>29/11/2020</a:t>
            </a:fld>
            <a:endParaRPr lang="el-GR" dirty="0"/>
          </a:p>
        </p:txBody>
      </p:sp>
      <p:sp>
        <p:nvSpPr>
          <p:cNvPr id="6" name="Θέση αριθμού διαφάνειας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el-GR" smtClean="0"/>
              <a:pPr/>
              <a:t>‹#›</a:t>
            </a:fld>
            <a:endParaRPr lang="el-GR"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Athens_Metro_s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rtlCol="0">
            <a:normAutofit/>
          </a:bodyPr>
          <a:lstStyle/>
          <a:p>
            <a:pPr rtl="0"/>
            <a:r>
              <a:rPr lang="en-US" sz="4800" dirty="0"/>
              <a:t>Best place to open new Souvlaki Shop</a:t>
            </a:r>
            <a:endParaRPr lang="el-GR" sz="4800" dirty="0"/>
          </a:p>
        </p:txBody>
      </p:sp>
      <p:sp>
        <p:nvSpPr>
          <p:cNvPr id="3" name="Υπότιτλος 2"/>
          <p:cNvSpPr>
            <a:spLocks noGrp="1"/>
          </p:cNvSpPr>
          <p:nvPr>
            <p:ph type="subTitle" idx="1"/>
          </p:nvPr>
        </p:nvSpPr>
        <p:spPr/>
        <p:txBody>
          <a:bodyPr rtlCol="0"/>
          <a:lstStyle/>
          <a:p>
            <a:pPr rtl="0"/>
            <a:r>
              <a:rPr lang="en-US" dirty="0"/>
              <a:t>Kostas Smonos</a:t>
            </a:r>
            <a:endParaRPr lang="el-GR"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n-US" dirty="0"/>
              <a:t>Determining the best spot is crucial for success</a:t>
            </a:r>
            <a:endParaRPr lang="el-GR" dirty="0"/>
          </a:p>
        </p:txBody>
      </p:sp>
      <p:sp>
        <p:nvSpPr>
          <p:cNvPr id="3" name="Θέση περιεχομένου 2"/>
          <p:cNvSpPr>
            <a:spLocks noGrp="1"/>
          </p:cNvSpPr>
          <p:nvPr>
            <p:ph idx="1"/>
          </p:nvPr>
        </p:nvSpPr>
        <p:spPr/>
        <p:txBody>
          <a:bodyPr rtlCol="0"/>
          <a:lstStyle/>
          <a:p>
            <a:pPr rtl="0"/>
            <a:r>
              <a:rPr lang="en-US" dirty="0"/>
              <a:t>People tend to gather in places with the most venues, therefore a place with high people density is a safe bet</a:t>
            </a:r>
            <a:endParaRPr lang="el-GR" dirty="0"/>
          </a:p>
          <a:p>
            <a:pPr rtl="0"/>
            <a:r>
              <a:rPr lang="en-US" dirty="0"/>
              <a:t>Accessibility is key for any kind of shop. That’s why our target areas are within 400 meter range from subway stations</a:t>
            </a:r>
            <a:endParaRPr lang="el-GR" dirty="0"/>
          </a:p>
          <a:p>
            <a:pPr rtl="0"/>
            <a:r>
              <a:rPr lang="en-US" dirty="0"/>
              <a:t>Overloading an area with a lot of shops offering the same commodity is bad for business. That’s why in the end we cluster areas depending on the number of preexisting Souvlaki Shops.</a:t>
            </a:r>
          </a:p>
          <a:p>
            <a:pPr rtl="0"/>
            <a:r>
              <a:rPr lang="en-US" dirty="0"/>
              <a:t>Being a pioneer is good but risky, that’s why we choose areas that already have at least one Souvlaki Shop in range to ensure there is a market in the area.</a:t>
            </a:r>
            <a:endParaRPr lang="el-GR" dirty="0"/>
          </a:p>
          <a:p>
            <a:pPr marL="0" indent="0" rtl="0">
              <a:buNone/>
            </a:pPr>
            <a:endParaRPr lang="el-GR"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D55B16-EE33-4EBA-8207-6A988E948EBA}"/>
              </a:ext>
            </a:extLst>
          </p:cNvPr>
          <p:cNvSpPr>
            <a:spLocks noGrp="1"/>
          </p:cNvSpPr>
          <p:nvPr>
            <p:ph type="title"/>
          </p:nvPr>
        </p:nvSpPr>
        <p:spPr/>
        <p:txBody>
          <a:bodyPr/>
          <a:lstStyle/>
          <a:p>
            <a:r>
              <a:rPr lang="en-US" dirty="0"/>
              <a:t>Data Acquisition and cleaning</a:t>
            </a:r>
            <a:endParaRPr lang="el-GR" dirty="0"/>
          </a:p>
        </p:txBody>
      </p:sp>
      <p:sp>
        <p:nvSpPr>
          <p:cNvPr id="3" name="Θέση περιεχομένου 2">
            <a:extLst>
              <a:ext uri="{FF2B5EF4-FFF2-40B4-BE49-F238E27FC236}">
                <a16:creationId xmlns:a16="http://schemas.microsoft.com/office/drawing/2014/main" id="{398A76BC-2039-414F-8F3D-309785DCDC68}"/>
              </a:ext>
            </a:extLst>
          </p:cNvPr>
          <p:cNvSpPr>
            <a:spLocks noGrp="1"/>
          </p:cNvSpPr>
          <p:nvPr>
            <p:ph idx="1"/>
          </p:nvPr>
        </p:nvSpPr>
        <p:spPr/>
        <p:txBody>
          <a:bodyPr/>
          <a:lstStyle/>
          <a:p>
            <a:r>
              <a:rPr lang="en-US" dirty="0"/>
              <a:t>Subway station names scraped from </a:t>
            </a:r>
            <a:r>
              <a:rPr lang="en-US" dirty="0">
                <a:hlinkClick r:id="rId2"/>
              </a:rPr>
              <a:t>https://en.wikipedia.org/wiki/List_of_Athens_Metro_stations</a:t>
            </a:r>
            <a:endParaRPr lang="en-US" dirty="0"/>
          </a:p>
          <a:p>
            <a:r>
              <a:rPr lang="en-US" dirty="0"/>
              <a:t>Subway station locations scraped from each respective link in the above table. They were afterwards converted from DMS to DD for use with Folium maps.</a:t>
            </a:r>
          </a:p>
          <a:p>
            <a:r>
              <a:rPr lang="en-US" dirty="0"/>
              <a:t>Surrounding venue data was acquired from Foursquare API</a:t>
            </a:r>
          </a:p>
          <a:p>
            <a:r>
              <a:rPr lang="en-US" dirty="0"/>
              <a:t>In total 2295 samples in my venue dataset, of 249 unique venue categories.</a:t>
            </a:r>
          </a:p>
          <a:p>
            <a:endParaRPr lang="el-GR" dirty="0"/>
          </a:p>
        </p:txBody>
      </p:sp>
    </p:spTree>
    <p:extLst>
      <p:ext uri="{BB962C8B-B14F-4D97-AF65-F5344CB8AC3E}">
        <p14:creationId xmlns:p14="http://schemas.microsoft.com/office/powerpoint/2010/main" val="426565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373577" y="6115826"/>
            <a:ext cx="6788006" cy="545123"/>
          </a:xfrm>
        </p:spPr>
        <p:txBody>
          <a:bodyPr rtlCol="0">
            <a:normAutofit fontScale="90000"/>
          </a:bodyPr>
          <a:lstStyle/>
          <a:p>
            <a:pPr rtl="0"/>
            <a:r>
              <a:rPr lang="en-US" dirty="0"/>
              <a:t>Map of all subway stations in Athens.</a:t>
            </a:r>
            <a:endParaRPr lang="el-GR" dirty="0"/>
          </a:p>
        </p:txBody>
      </p:sp>
      <p:pic>
        <p:nvPicPr>
          <p:cNvPr id="7" name="Θέση περιεχομένου 6" descr="Εικόνα που περιέχει χάρτης&#10;&#10;Περιγραφή που δημιουργήθηκε αυτόματα">
            <a:extLst>
              <a:ext uri="{FF2B5EF4-FFF2-40B4-BE49-F238E27FC236}">
                <a16:creationId xmlns:a16="http://schemas.microsoft.com/office/drawing/2014/main" id="{06C66FE6-FC46-4E14-A0F2-10BA33481DD7}"/>
              </a:ext>
            </a:extLst>
          </p:cNvPr>
          <p:cNvPicPr>
            <a:picLocks noGrp="1" noChangeAspect="1"/>
          </p:cNvPicPr>
          <p:nvPr>
            <p:ph idx="1"/>
          </p:nvPr>
        </p:nvPicPr>
        <p:blipFill>
          <a:blip r:embed="rId3"/>
          <a:stretch>
            <a:fillRect/>
          </a:stretch>
        </p:blipFill>
        <p:spPr>
          <a:xfrm>
            <a:off x="989911" y="768552"/>
            <a:ext cx="9941858" cy="4917141"/>
          </a:xfrm>
        </p:spPr>
      </p:pic>
      <p:sp>
        <p:nvSpPr>
          <p:cNvPr id="8" name="Τίτλος 1">
            <a:extLst>
              <a:ext uri="{FF2B5EF4-FFF2-40B4-BE49-F238E27FC236}">
                <a16:creationId xmlns:a16="http://schemas.microsoft.com/office/drawing/2014/main" id="{774BF068-68DA-450B-BE4F-4A2D291C2B49}"/>
              </a:ext>
            </a:extLst>
          </p:cNvPr>
          <p:cNvSpPr txBox="1">
            <a:spLocks/>
          </p:cNvSpPr>
          <p:nvPr/>
        </p:nvSpPr>
        <p:spPr>
          <a:xfrm>
            <a:off x="2373577" y="5619660"/>
            <a:ext cx="6049206" cy="54512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1200" dirty="0">
                <a:solidFill>
                  <a:schemeClr val="tx1"/>
                </a:solidFill>
              </a:rPr>
              <a:t>Created with Folium using scraped Wikipedia data</a:t>
            </a:r>
            <a:r>
              <a:rPr lang="en-US" sz="1200" dirty="0"/>
              <a:t>.</a:t>
            </a:r>
            <a:endParaRPr lang="el-GR" sz="12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33046" y="6284890"/>
            <a:ext cx="10972800" cy="405685"/>
          </a:xfrm>
        </p:spPr>
        <p:txBody>
          <a:bodyPr rtlCol="0">
            <a:normAutofit fontScale="90000"/>
          </a:bodyPr>
          <a:lstStyle/>
          <a:p>
            <a:pPr algn="ctr" rtl="0"/>
            <a:r>
              <a:rPr lang="en-US" dirty="0"/>
              <a:t>Venue count by area</a:t>
            </a:r>
            <a:endParaRPr lang="el-GR" dirty="0"/>
          </a:p>
        </p:txBody>
      </p:sp>
      <p:pic>
        <p:nvPicPr>
          <p:cNvPr id="10" name="Θέση περιεχομένου 9">
            <a:extLst>
              <a:ext uri="{FF2B5EF4-FFF2-40B4-BE49-F238E27FC236}">
                <a16:creationId xmlns:a16="http://schemas.microsoft.com/office/drawing/2014/main" id="{3CAB08F1-24B6-47C0-9C8C-DD95039DD5B3}"/>
              </a:ext>
            </a:extLst>
          </p:cNvPr>
          <p:cNvPicPr>
            <a:picLocks noGrp="1" noChangeAspect="1"/>
          </p:cNvPicPr>
          <p:nvPr>
            <p:ph sz="half" idx="1"/>
          </p:nvPr>
        </p:nvPicPr>
        <p:blipFill>
          <a:blip r:embed="rId3"/>
          <a:stretch>
            <a:fillRect/>
          </a:stretch>
        </p:blipFill>
        <p:spPr>
          <a:xfrm>
            <a:off x="609600" y="350949"/>
            <a:ext cx="10996246" cy="5376187"/>
          </a:xfrm>
        </p:spPr>
      </p:pic>
      <p:sp>
        <p:nvSpPr>
          <p:cNvPr id="13" name="Τίτλος 1">
            <a:extLst>
              <a:ext uri="{FF2B5EF4-FFF2-40B4-BE49-F238E27FC236}">
                <a16:creationId xmlns:a16="http://schemas.microsoft.com/office/drawing/2014/main" id="{2722DEB3-4DE2-4503-95AC-867179121717}"/>
              </a:ext>
            </a:extLst>
          </p:cNvPr>
          <p:cNvSpPr txBox="1">
            <a:spLocks/>
          </p:cNvSpPr>
          <p:nvPr/>
        </p:nvSpPr>
        <p:spPr>
          <a:xfrm>
            <a:off x="2293266" y="5030439"/>
            <a:ext cx="9601200" cy="11430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1400" dirty="0">
                <a:solidFill>
                  <a:schemeClr val="tx1"/>
                </a:solidFill>
              </a:rPr>
              <a:t>We use this data to determine the most venue – dense locations around subway stations.</a:t>
            </a:r>
            <a:endParaRPr lang="el-GR" sz="1400" dirty="0">
              <a:solidFill>
                <a:schemeClr val="tx1"/>
              </a:solidFill>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idx="4294967295"/>
          </p:nvPr>
        </p:nvSpPr>
        <p:spPr>
          <a:xfrm>
            <a:off x="1295400" y="334851"/>
            <a:ext cx="9601200" cy="465374"/>
          </a:xfrm>
        </p:spPr>
        <p:txBody>
          <a:bodyPr rtlCol="0">
            <a:normAutofit fontScale="90000"/>
          </a:bodyPr>
          <a:lstStyle/>
          <a:p>
            <a:pPr marL="342900" indent="-342900" rtl="0">
              <a:buFont typeface="Arial" panose="020B0604020202020204" pitchFamily="34" charset="0"/>
              <a:buChar char="•"/>
            </a:pPr>
            <a:r>
              <a:rPr lang="en-US" sz="2000" dirty="0">
                <a:solidFill>
                  <a:schemeClr val="tx1"/>
                </a:solidFill>
              </a:rPr>
              <a:t>We want a dense area with a small amount of Souvlaki Shops already present</a:t>
            </a:r>
            <a:endParaRPr lang="el-GR" sz="2000" dirty="0">
              <a:solidFill>
                <a:schemeClr val="tx1"/>
              </a:solidFill>
            </a:endParaRPr>
          </a:p>
        </p:txBody>
      </p:sp>
      <p:pic>
        <p:nvPicPr>
          <p:cNvPr id="7" name="Εικόνα 6">
            <a:extLst>
              <a:ext uri="{FF2B5EF4-FFF2-40B4-BE49-F238E27FC236}">
                <a16:creationId xmlns:a16="http://schemas.microsoft.com/office/drawing/2014/main" id="{BD60B200-E866-41E4-A947-CE7F788386CF}"/>
              </a:ext>
            </a:extLst>
          </p:cNvPr>
          <p:cNvPicPr>
            <a:picLocks noChangeAspect="1"/>
          </p:cNvPicPr>
          <p:nvPr/>
        </p:nvPicPr>
        <p:blipFill rotWithShape="1">
          <a:blip r:embed="rId3"/>
          <a:srcRect b="4883"/>
          <a:stretch/>
        </p:blipFill>
        <p:spPr>
          <a:xfrm>
            <a:off x="564132" y="1218541"/>
            <a:ext cx="11063735" cy="5481197"/>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9" descr="Εικόνα που περιέχει πίνακας&#10;&#10;Περιγραφή που δημιουργήθηκε αυτόματα">
            <a:extLst>
              <a:ext uri="{FF2B5EF4-FFF2-40B4-BE49-F238E27FC236}">
                <a16:creationId xmlns:a16="http://schemas.microsoft.com/office/drawing/2014/main" id="{BCFDA1A8-02D0-4010-954F-9933A7DD2C92}"/>
              </a:ext>
            </a:extLst>
          </p:cNvPr>
          <p:cNvPicPr>
            <a:picLocks noChangeAspect="1"/>
          </p:cNvPicPr>
          <p:nvPr/>
        </p:nvPicPr>
        <p:blipFill>
          <a:blip r:embed="rId3"/>
          <a:stretch>
            <a:fillRect/>
          </a:stretch>
        </p:blipFill>
        <p:spPr>
          <a:xfrm>
            <a:off x="2377769" y="571950"/>
            <a:ext cx="7436461" cy="5318896"/>
          </a:xfrm>
          <a:prstGeom prst="rect">
            <a:avLst/>
          </a:prstGeom>
        </p:spPr>
      </p:pic>
      <p:sp>
        <p:nvSpPr>
          <p:cNvPr id="11" name="Τίτλος 1">
            <a:extLst>
              <a:ext uri="{FF2B5EF4-FFF2-40B4-BE49-F238E27FC236}">
                <a16:creationId xmlns:a16="http://schemas.microsoft.com/office/drawing/2014/main" id="{EACEC9E8-0A64-4503-8576-9AD00D3764A6}"/>
              </a:ext>
            </a:extLst>
          </p:cNvPr>
          <p:cNvSpPr>
            <a:spLocks noGrp="1"/>
          </p:cNvSpPr>
          <p:nvPr>
            <p:ph type="title"/>
          </p:nvPr>
        </p:nvSpPr>
        <p:spPr>
          <a:xfrm>
            <a:off x="750277" y="5890846"/>
            <a:ext cx="10972800" cy="817313"/>
          </a:xfrm>
        </p:spPr>
        <p:txBody>
          <a:bodyPr rtlCol="0">
            <a:normAutofit/>
          </a:bodyPr>
          <a:lstStyle/>
          <a:p>
            <a:pPr algn="ctr" rtl="0"/>
            <a:r>
              <a:rPr lang="en-US" sz="2200" dirty="0"/>
              <a:t>Clusters of venue-dense subway areas based on num of Souvlaki Shops present</a:t>
            </a:r>
            <a:endParaRPr lang="el-GR" sz="22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descr="Εικόνα που περιέχει χάρτης&#10;&#10;Περιγραφή που δημιουργήθηκε αυτόματα">
            <a:extLst>
              <a:ext uri="{FF2B5EF4-FFF2-40B4-BE49-F238E27FC236}">
                <a16:creationId xmlns:a16="http://schemas.microsoft.com/office/drawing/2014/main" id="{4ACF5E58-4E2E-4001-9B47-3671A07DDEA1}"/>
              </a:ext>
            </a:extLst>
          </p:cNvPr>
          <p:cNvPicPr>
            <a:picLocks noChangeAspect="1"/>
          </p:cNvPicPr>
          <p:nvPr/>
        </p:nvPicPr>
        <p:blipFill>
          <a:blip r:embed="rId3"/>
          <a:stretch>
            <a:fillRect/>
          </a:stretch>
        </p:blipFill>
        <p:spPr>
          <a:xfrm>
            <a:off x="1966912" y="334108"/>
            <a:ext cx="7845303" cy="5742016"/>
          </a:xfrm>
          <a:prstGeom prst="rect">
            <a:avLst/>
          </a:prstGeom>
        </p:spPr>
      </p:pic>
      <p:sp>
        <p:nvSpPr>
          <p:cNvPr id="7" name="Τίτλος 1">
            <a:extLst>
              <a:ext uri="{FF2B5EF4-FFF2-40B4-BE49-F238E27FC236}">
                <a16:creationId xmlns:a16="http://schemas.microsoft.com/office/drawing/2014/main" id="{F47F5676-2C22-494E-B75A-D98B5921DBB6}"/>
              </a:ext>
            </a:extLst>
          </p:cNvPr>
          <p:cNvSpPr>
            <a:spLocks noGrp="1"/>
          </p:cNvSpPr>
          <p:nvPr>
            <p:ph type="title"/>
          </p:nvPr>
        </p:nvSpPr>
        <p:spPr>
          <a:xfrm>
            <a:off x="600807" y="5829671"/>
            <a:ext cx="10990385" cy="817313"/>
          </a:xfrm>
        </p:spPr>
        <p:txBody>
          <a:bodyPr rtlCol="0">
            <a:normAutofit/>
          </a:bodyPr>
          <a:lstStyle/>
          <a:p>
            <a:pPr algn="ctr" rtl="0"/>
            <a:r>
              <a:rPr lang="en-US" sz="2200" dirty="0"/>
              <a:t>Best areas to open a new Souvlaki Shop (based on our criteria) map</a:t>
            </a:r>
            <a:endParaRPr lang="el-GR" sz="2200"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n-US" dirty="0"/>
              <a:t>Conclusion</a:t>
            </a:r>
            <a:endParaRPr lang="el-GR" dirty="0"/>
          </a:p>
        </p:txBody>
      </p:sp>
      <p:sp>
        <p:nvSpPr>
          <p:cNvPr id="3" name="Θέση περιεχομένου 2"/>
          <p:cNvSpPr>
            <a:spLocks noGrp="1"/>
          </p:cNvSpPr>
          <p:nvPr>
            <p:ph idx="1"/>
          </p:nvPr>
        </p:nvSpPr>
        <p:spPr>
          <a:xfrm>
            <a:off x="1295400" y="1828801"/>
            <a:ext cx="9601200" cy="3962400"/>
          </a:xfrm>
        </p:spPr>
        <p:txBody>
          <a:bodyPr rtlCol="0">
            <a:normAutofit lnSpcReduction="10000"/>
          </a:bodyPr>
          <a:lstStyle/>
          <a:p>
            <a:pPr rtl="0"/>
            <a:r>
              <a:rPr lang="en-US" dirty="0"/>
              <a:t>It seems the best areas for a new Souvlaki Shop based on our criteria are very close to the center of Athens. This reenforces our confidence that our model is correct as those are also the most populated areas in Athens.</a:t>
            </a:r>
            <a:endParaRPr lang="el-GR" dirty="0"/>
          </a:p>
          <a:p>
            <a:pPr rtl="0"/>
            <a:r>
              <a:rPr lang="en-US" dirty="0"/>
              <a:t>Specifically the best options would be within 400 meters of subway stations in:</a:t>
            </a:r>
          </a:p>
          <a:p>
            <a:pPr lvl="1"/>
            <a:r>
              <a:rPr lang="en-US" dirty="0" err="1"/>
              <a:t>Petralona</a:t>
            </a:r>
            <a:endParaRPr lang="en-US" dirty="0"/>
          </a:p>
          <a:p>
            <a:pPr lvl="1"/>
            <a:r>
              <a:rPr lang="en-US" dirty="0" err="1"/>
              <a:t>Omonoia</a:t>
            </a:r>
            <a:endParaRPr lang="en-US" dirty="0"/>
          </a:p>
          <a:p>
            <a:pPr lvl="1"/>
            <a:r>
              <a:rPr lang="en-US" dirty="0" err="1"/>
              <a:t>Megaro</a:t>
            </a:r>
            <a:r>
              <a:rPr lang="en-US" dirty="0"/>
              <a:t> </a:t>
            </a:r>
            <a:r>
              <a:rPr lang="en-US" dirty="0" err="1"/>
              <a:t>Mousikis</a:t>
            </a:r>
            <a:endParaRPr lang="en-US" dirty="0"/>
          </a:p>
          <a:p>
            <a:pPr lvl="1"/>
            <a:r>
              <a:rPr lang="en-US" dirty="0" err="1"/>
              <a:t>Evangelismos</a:t>
            </a:r>
            <a:endParaRPr lang="en-US" dirty="0"/>
          </a:p>
          <a:p>
            <a:pPr lvl="1"/>
            <a:r>
              <a:rPr lang="en-US" dirty="0" err="1"/>
              <a:t>Sintagma</a:t>
            </a:r>
            <a:endParaRPr lang="el-GR" dirty="0"/>
          </a:p>
          <a:p>
            <a:r>
              <a:rPr lang="en-US" dirty="0"/>
              <a:t>Results were produced analyzing results from Foursquare which were a bit lacking in some areas so further analysis might be in order.</a:t>
            </a:r>
            <a:endParaRPr lang="el-GR" dirty="0"/>
          </a:p>
        </p:txBody>
      </p:sp>
    </p:spTree>
    <p:extLst>
      <p:ext uri="{BB962C8B-B14F-4D97-AF65-F5344CB8AC3E}">
        <p14:creationId xmlns:p14="http://schemas.microsoft.com/office/powerpoint/2010/main" val="30870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Πλέγμα ρόμβου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9_TF03031015" id="{C2674361-441A-4E47-BEAD-6B32B3CE88A5}" vid="{C0FB237C-F5F3-4D80-8DB3-2553A167F948}"/>
    </a:ext>
  </a:extLst>
</a:theme>
</file>

<file path=ppt/theme/theme2.xml><?xml version="1.0" encoding="utf-8"?>
<a:theme xmlns:a="http://schemas.openxmlformats.org/drawingml/2006/main" name="Θέμα του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Επιχειρηματική παρουσίαση πλέγματος ρόμβου (ευρεία οθόνη)</Template>
  <TotalTime>26</TotalTime>
  <Words>378</Words>
  <Application>Microsoft Office PowerPoint</Application>
  <PresentationFormat>Ευρεία οθόνη</PresentationFormat>
  <Paragraphs>36</Paragraphs>
  <Slides>9</Slides>
  <Notes>8</Notes>
  <HiddenSlides>0</HiddenSlides>
  <MMClips>0</MMClips>
  <ScaleCrop>false</ScaleCrop>
  <HeadingPairs>
    <vt:vector size="6" baseType="variant">
      <vt:variant>
        <vt:lpstr>Γραμματοσειρές που χρησιμοποιούνται</vt:lpstr>
      </vt:variant>
      <vt:variant>
        <vt:i4>1</vt:i4>
      </vt:variant>
      <vt:variant>
        <vt:lpstr>Θέμα</vt:lpstr>
      </vt:variant>
      <vt:variant>
        <vt:i4>1</vt:i4>
      </vt:variant>
      <vt:variant>
        <vt:lpstr>Τίτλοι διαφανειών</vt:lpstr>
      </vt:variant>
      <vt:variant>
        <vt:i4>9</vt:i4>
      </vt:variant>
    </vt:vector>
  </HeadingPairs>
  <TitlesOfParts>
    <vt:vector size="11" baseType="lpstr">
      <vt:lpstr>Arial</vt:lpstr>
      <vt:lpstr>Πλέγμα ρόμβου 16x9</vt:lpstr>
      <vt:lpstr>Best place to open new Souvlaki Shop</vt:lpstr>
      <vt:lpstr>Determining the best spot is crucial for success</vt:lpstr>
      <vt:lpstr>Data Acquisition and cleaning</vt:lpstr>
      <vt:lpstr>Map of all subway stations in Athens.</vt:lpstr>
      <vt:lpstr>Venue count by area</vt:lpstr>
      <vt:lpstr>We want a dense area with a small amount of Souvlaki Shops already present</vt:lpstr>
      <vt:lpstr>Clusters of venue-dense subway areas based on num of Souvlaki Shops present</vt:lpstr>
      <vt:lpstr>Best areas to open a new Souvlaki Shop (based on our criteria)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 to open new Souvlaki Shop</dc:title>
  <dc:creator>Kostas Smonos</dc:creator>
  <cp:lastModifiedBy>Kostas Smonos</cp:lastModifiedBy>
  <cp:revision>6</cp:revision>
  <dcterms:created xsi:type="dcterms:W3CDTF">2020-11-29T17:29:47Z</dcterms:created>
  <dcterms:modified xsi:type="dcterms:W3CDTF">2020-11-29T17:56:20Z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