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c26ff0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c26ff0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c26ff0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c26ff0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c26ff0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c26ff0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c26ff05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c26ff05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c26ff0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c26ff0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c26ff05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c26ff05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c26ff05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c26ff05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c26ff05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c26ff05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rlmontpellier.slack.com/team/U0134664DT3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atial.ign.fr/carte?searchTerm=&amp;searchDateBegin=&amp;searchDateEnd=&amp;geometry=&amp;searchPleiades=true&amp;searchSPOT=false" TargetMode="External"/><Relationship Id="rId4" Type="http://schemas.openxmlformats.org/officeDocument/2006/relationships/hyperlink" Target="http://ids.equipex-geosud.fr/web/guest/catalog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6200"/>
            <a:ext cx="85206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/>
              <a:t>Remote sensing monitoring of vine mortality in coastal areas threatened by salinization.</a:t>
            </a:r>
            <a:endParaRPr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60700" y="3135600"/>
            <a:ext cx="2883300" cy="20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00000"/>
                </a:solidFill>
              </a:rPr>
              <a:t>Students</a:t>
            </a:r>
            <a:endParaRPr sz="12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Bruno Spacca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</a:rPr>
              <a:t>Guilhem Huau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</a:rPr>
              <a:t>Konstantinos- Xenakis Liakopoulos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Visar Mataj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highlight>
                  <a:srgbClr val="FFFFFF"/>
                </a:highlight>
              </a:rPr>
              <a:t>Tutors</a:t>
            </a:r>
            <a:endParaRPr sz="12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8F8F8"/>
                </a:highlight>
                <a:uFill>
                  <a:noFill/>
                </a:uFill>
                <a:hlinkClick r:id="rId3"/>
              </a:rPr>
              <a:t>Armand Crabit</a:t>
            </a:r>
            <a:r>
              <a:rPr lang="pt-BR" sz="1200">
                <a:solidFill>
                  <a:srgbClr val="000000"/>
                </a:solidFill>
                <a:highlight>
                  <a:srgbClr val="F8F8F8"/>
                </a:highlight>
              </a:rPr>
              <a:t> </a:t>
            </a:r>
            <a:endParaRPr sz="12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8F8F8"/>
                </a:highlight>
              </a:rPr>
              <a:t>François COLIN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150" u="sng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5" y="263950"/>
            <a:ext cx="1310100" cy="13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01000" y="305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rgbClr val="000000"/>
                </a:solidFill>
              </a:rPr>
              <a:t>Objective of the project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3100" y="1152650"/>
            <a:ext cx="86511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Why?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Mediterranean coast is a particularly varied environment, sensitive to changes, such as salinization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/>
              <a:t>The salinization problem:</a:t>
            </a:r>
            <a:r>
              <a:rPr lang="pt-BR"/>
              <a:t> It is reported to result in an increase in the mortality of existing vegetation, particularly vines.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</a:t>
            </a:r>
            <a:r>
              <a:rPr b="1" lang="pt-BR"/>
              <a:t>objective </a:t>
            </a:r>
            <a:r>
              <a:rPr lang="pt-BR"/>
              <a:t>of the project is to remote sensing monitoring coastal areas with vine mortality and salinization problems, and analyze the evolution over the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9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 u="sng"/>
              <a:t>Where ?</a:t>
            </a:r>
            <a:endParaRPr b="1" sz="2600" u="sng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695" l="2723" r="0" t="0"/>
          <a:stretch/>
        </p:blipFill>
        <p:spPr>
          <a:xfrm>
            <a:off x="889400" y="667350"/>
            <a:ext cx="7795800" cy="4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u="sng"/>
              <a:t>Two main questions arise from this project</a:t>
            </a:r>
            <a:endParaRPr i="1" u="sng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Methodological: what is the potential of satellite remote sensing to quantify vine mortality in coastal areas?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Cognitive: to what extent is this mortality linked to the state of salinity? What is its spatial and temporal evolution?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37362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Effect of the salinity on the vine</a:t>
            </a:r>
            <a:endParaRPr u="sng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629900"/>
            <a:ext cx="39999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Increase erosion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Reduce water store capacity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Crusting on the surface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738900" y="1529850"/>
            <a:ext cx="39999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arenR"/>
            </a:pPr>
            <a:r>
              <a:rPr lang="pt-BR" sz="1700">
                <a:solidFill>
                  <a:srgbClr val="000000"/>
                </a:solidFill>
              </a:rPr>
              <a:t>Field symptoms.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arenR"/>
            </a:pPr>
            <a:r>
              <a:rPr lang="pt-BR" sz="1700">
                <a:solidFill>
                  <a:srgbClr val="000000"/>
                </a:solidFill>
              </a:rPr>
              <a:t>Electrical conductivity of solution (EC)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arenR"/>
            </a:pPr>
            <a:r>
              <a:rPr lang="pt-BR" sz="1700">
                <a:solidFill>
                  <a:srgbClr val="000000"/>
                </a:solidFill>
              </a:rPr>
              <a:t>Sodium absorption ratio (SAR)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Total Dissolved Solid (TDS)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Remote sensing indices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2" name="Google Shape;82;p17"/>
          <p:cNvSpPr txBox="1"/>
          <p:nvPr/>
        </p:nvSpPr>
        <p:spPr>
          <a:xfrm>
            <a:off x="4836225" y="445025"/>
            <a:ext cx="3999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/>
              <a:t>Indicators of salinization</a:t>
            </a:r>
            <a:endParaRPr sz="2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Source of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Aerial photography (if higher resolution is needed)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Satellite (LandSat, SPOT, Sentinel, </a:t>
            </a:r>
            <a:r>
              <a:rPr lang="pt-BR">
                <a:solidFill>
                  <a:srgbClr val="000000"/>
                </a:solidFill>
              </a:rPr>
              <a:t>Plêiades</a:t>
            </a:r>
            <a:r>
              <a:rPr lang="pt-BR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Can be found in </a:t>
            </a:r>
            <a:r>
              <a:rPr lang="pt-BR" u="sng">
                <a:solidFill>
                  <a:srgbClr val="000000"/>
                </a:solidFill>
                <a:hlinkClick r:id="rId3"/>
              </a:rPr>
              <a:t>IGN</a:t>
            </a:r>
            <a:r>
              <a:rPr lang="pt-BR">
                <a:solidFill>
                  <a:srgbClr val="000000"/>
                </a:solidFill>
              </a:rPr>
              <a:t> and </a:t>
            </a:r>
            <a:r>
              <a:rPr lang="pt-BR" u="sng">
                <a:solidFill>
                  <a:srgbClr val="000000"/>
                </a:solidFill>
                <a:hlinkClick r:id="rId4"/>
              </a:rPr>
              <a:t>Geosud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Need to be at the same time of the ground data acquisition to use them to assess the </a:t>
            </a:r>
            <a:r>
              <a:rPr lang="pt-BR">
                <a:solidFill>
                  <a:srgbClr val="000000"/>
                </a:solidFill>
              </a:rPr>
              <a:t>strength</a:t>
            </a:r>
            <a:r>
              <a:rPr lang="pt-BR">
                <a:solidFill>
                  <a:srgbClr val="000000"/>
                </a:solidFill>
              </a:rPr>
              <a:t> of the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Measure of reflectance, NDVI for identification and if possible classification of the soil salinity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Tools for analysis: QGIS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38975"/>
            <a:ext cx="85206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Powerful GIS 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Integration of R script to do data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Use of R packages if necessary (to be found in CRAN)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855025"/>
            <a:ext cx="52461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Continue organizing our work on the </a:t>
            </a:r>
            <a:r>
              <a:rPr lang="pt-BR">
                <a:solidFill>
                  <a:srgbClr val="000000"/>
                </a:solidFill>
              </a:rPr>
              <a:t>Trello platform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Place a meeting with our tutors in the beginning of the next week in order to clarify the tasks and the things we have to focus 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Acquire more informations about the satellites subject.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Find more information on QGIS and R for spatial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Finally collect and evaluate the primarily data.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                            </a:t>
            </a:r>
            <a:r>
              <a:rPr i="1" lang="pt-BR" sz="1600">
                <a:solidFill>
                  <a:srgbClr val="000000"/>
                </a:solidFill>
              </a:rPr>
              <a:t>     </a:t>
            </a:r>
            <a:endParaRPr i="1" sz="16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979225" y="507675"/>
            <a:ext cx="2778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142500" y="53450"/>
            <a:ext cx="2859000" cy="6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139575" y="120275"/>
            <a:ext cx="2538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</a:t>
            </a:r>
            <a:r>
              <a:rPr lang="pt-BR" sz="2200"/>
              <a:t> </a:t>
            </a:r>
            <a:r>
              <a:rPr lang="pt-BR" sz="2200" u="sng"/>
              <a:t>What’s next?</a:t>
            </a:r>
            <a:endParaRPr sz="2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