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96" r:id="rId4"/>
    <p:sldId id="300" r:id="rId5"/>
    <p:sldId id="301" r:id="rId6"/>
    <p:sldId id="298" r:id="rId7"/>
    <p:sldId id="299" r:id="rId8"/>
    <p:sldId id="302" r:id="rId9"/>
    <p:sldId id="30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AEFF7"/>
    <a:srgbClr val="2960A3"/>
    <a:srgbClr val="1F497D"/>
    <a:srgbClr val="D2DEEF"/>
    <a:srgbClr val="F8CBAD"/>
    <a:srgbClr val="EB780B"/>
    <a:srgbClr val="ED7808"/>
    <a:srgbClr val="ED7D31"/>
    <a:srgbClr val="718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180C1-3597-423C-B065-1868D00B96CC}" type="datetimeFigureOut">
              <a:rPr lang="en-US" smtClean="0"/>
              <a:t>15/09/2016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16872-CD16-41CC-B9C1-C04583E9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AD708-D712-434F-969D-619AAF5C68F1}" type="datetimeFigureOut">
              <a:rPr lang="en-US" smtClean="0"/>
              <a:t>15/09/2016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579B1-8938-4EE3-AEB1-04BBC55D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79B1-8938-4EE3-AEB1-04BBC55D6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</a:t>
            </a:r>
            <a:r>
              <a:rPr lang="en-US" dirty="0" err="1" smtClean="0"/>
              <a:t>editsfgsdf</a:t>
            </a:r>
            <a:r>
              <a:rPr lang="en-US" dirty="0" smtClean="0"/>
              <a:t>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Metafox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838200" y="362515"/>
            <a:ext cx="10515600" cy="486572"/>
          </a:xfrm>
          <a:prstGeom prst="rect">
            <a:avLst/>
          </a:prstGeom>
          <a:solidFill>
            <a:srgbClr val="2960A3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82E31-CC36-4A35-946F-A5BDDE5EFA03}" type="datetime1">
              <a:rPr lang="en-US" smtClean="0"/>
              <a:t>15/09/2016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09C075-D5E1-4F06-B3D7-02EB6AFCA60A}" type="datetime1">
              <a:rPr lang="en-US" smtClean="0"/>
              <a:t>15/09/2016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60A3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2D0FC9-D3A3-4F4C-B591-708677672278}" type="datetime1">
              <a:rPr lang="en-US" smtClean="0"/>
              <a:t>15/09/2016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9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72093F-8EAB-4883-B738-8FB93EF36B00}" type="datetime1">
              <a:rPr lang="en-US" smtClean="0"/>
              <a:t>15/09/2016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AE9765-7A8C-4DA0-8611-E00ADCA8C190}" type="datetime1">
              <a:rPr lang="en-US" smtClean="0"/>
              <a:t>15/09/2016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2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102A8E-FD8C-4113-A499-7D24D054758B}" type="datetime1">
              <a:rPr lang="en-US" smtClean="0"/>
              <a:t>15/09/2016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B43812-6B51-46A0-AF07-4CC7981265E1}" type="datetime1">
              <a:rPr lang="en-US" smtClean="0"/>
              <a:t>15/09/2016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039859-C9D9-4AAB-B7B9-B74A1E684DBA}" type="datetime1">
              <a:rPr lang="en-US" smtClean="0"/>
              <a:t>15/09/2016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4714E3-DC99-4414-A2ED-96C3843D5AEB}" type="datetime1">
              <a:rPr lang="en-US" smtClean="0"/>
              <a:t>15/09/2016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BF2068-511B-4180-B8EE-66263FC9806A}" type="datetime1">
              <a:rPr lang="en-US" smtClean="0"/>
              <a:t>15/09/2016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Semi-automated Integration of Legacy Systems</a:t>
            </a:r>
            <a:r>
              <a:rPr lang="el-GR" dirty="0" smtClean="0"/>
              <a:t> </a:t>
            </a:r>
            <a:r>
              <a:rPr lang="en-US" dirty="0" smtClean="0"/>
              <a:t>Using Linked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8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14400"/>
          </a:xfrm>
          <a:prstGeom prst="rect">
            <a:avLst/>
          </a:prstGeom>
          <a:solidFill>
            <a:srgbClr val="2960A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27CBDD6-FCDD-4797-AE2A-67A65E3A62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03962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stasDrk@csd.uoc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nikitak@csd.uoc.gr" TargetMode="External"/><Relationship Id="rId4" Type="http://schemas.openxmlformats.org/officeDocument/2006/relationships/hyperlink" Target="mailto:kokolaki@csd.uoc.g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3384"/>
            <a:ext cx="9144000" cy="1210426"/>
          </a:xfrm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chemeClr val="tx1"/>
                </a:solidFill>
              </a:rPr>
              <a:t>Metafox</a:t>
            </a:r>
            <a:endParaRPr lang="en-US" sz="8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180522"/>
                <a:ext cx="9144000" cy="2750721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1500" dirty="0" smtClean="0">
                    <a:solidFill>
                      <a:srgbClr val="34497C"/>
                    </a:solidFill>
                  </a:rPr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Context: </a:t>
                </a:r>
                <a:r>
                  <a:rPr lang="en-US" sz="2000" b="1" dirty="0"/>
                  <a:t>CS-540 "Advanced Topics in Programming Languages </a:t>
                </a:r>
                <a:r>
                  <a:rPr lang="en-US" sz="2000" b="1" dirty="0" smtClean="0"/>
                  <a:t>Development“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srgbClr val="34497C"/>
                        </a:solidFill>
                        <a:latin typeface="Cambria Math" panose="02040503050406030204" pitchFamily="18" charset="0"/>
                      </a:rPr>
                      <m:t>University</m:t>
                    </m:r>
                  </m:oMath>
                </a14:m>
                <a:r>
                  <a:rPr lang="en-US" sz="2000" dirty="0">
                    <a:solidFill>
                      <a:srgbClr val="34497C"/>
                    </a:solidFill>
                  </a:rPr>
                  <a:t> Of Crete, Computer </a:t>
                </a:r>
                <a:r>
                  <a:rPr lang="en-US" sz="2000" dirty="0" smtClean="0">
                    <a:solidFill>
                      <a:srgbClr val="34497C"/>
                    </a:solidFill>
                  </a:rPr>
                  <a:t>Science </a:t>
                </a:r>
                <a:r>
                  <a:rPr lang="en-US" sz="2000" dirty="0">
                    <a:solidFill>
                      <a:srgbClr val="34497C"/>
                    </a:solidFill>
                  </a:rPr>
                  <a:t>Department</a:t>
                </a:r>
                <a:endParaRPr lang="en-US" sz="2000" dirty="0"/>
              </a:p>
              <a:p>
                <a:endParaRPr lang="en-US" sz="2000" b="1" dirty="0">
                  <a:solidFill>
                    <a:srgbClr val="34497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Kostas </a:t>
                </a:r>
                <a:r>
                  <a:rPr lang="en-US" sz="2000" b="1" dirty="0" err="1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Drakonakis</a:t>
                </a:r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  <a:hlinkClick r:id="rId3"/>
                  </a:rPr>
                  <a:t>kostasDrk@csd.uoc.gr</a:t>
                </a:r>
                <a:endParaRPr lang="en-US" sz="2000" b="1" dirty="0" smtClean="0">
                  <a:solidFill>
                    <a:srgbClr val="34497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Anna </a:t>
                </a:r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1" dirty="0" err="1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Kokolaki</a:t>
                </a:r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  <a:hlinkClick r:id="rId4"/>
                  </a:rPr>
                  <a:t>kokolaki@csd.uoc.gr</a:t>
                </a:r>
                <a:endParaRPr lang="en-US" sz="2000" b="1" dirty="0" smtClean="0">
                  <a:solidFill>
                    <a:srgbClr val="34497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</a:rPr>
                  <a:t>Giorgos Nikitakis  </a:t>
                </a:r>
                <a:r>
                  <a:rPr lang="en-US" sz="2000" b="1" dirty="0" smtClean="0">
                    <a:solidFill>
                      <a:srgbClr val="34497C"/>
                    </a:solidFill>
                    <a:latin typeface="Cambria Math" panose="02040503050406030204" pitchFamily="18" charset="0"/>
                    <a:hlinkClick r:id="rId5"/>
                  </a:rPr>
                  <a:t>nikitak@csd.uoc.gr</a:t>
                </a:r>
                <a:endParaRPr lang="en-US" sz="2000" b="1" dirty="0" smtClean="0">
                  <a:solidFill>
                    <a:srgbClr val="34497C"/>
                  </a:solidFill>
                  <a:latin typeface="Cambria Math" panose="02040503050406030204" pitchFamily="18" charset="0"/>
                </a:endParaRPr>
              </a:p>
              <a:p>
                <a:endParaRPr lang="en-US" sz="1500" dirty="0" smtClean="0">
                  <a:solidFill>
                    <a:srgbClr val="34497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180522"/>
                <a:ext cx="9144000" cy="2750721"/>
              </a:xfrm>
              <a:blipFill rotWithShape="0">
                <a:blip r:embed="rId6"/>
                <a:stretch>
                  <a:fillRect b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18440"/>
              </a:xfrm>
            </p:spPr>
            <p:txBody>
              <a:bodyPr>
                <a:normAutofit/>
              </a:bodyPr>
              <a:lstStyle/>
              <a:p>
                <a:endParaRPr lang="en-US" i="1" dirty="0" smtClean="0"/>
              </a:p>
              <a:p>
                <a:endParaRPr lang="en-US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1" smtClean="0"/>
                        <m:t>Thank</m:t>
                      </m:r>
                      <m:r>
                        <m:rPr>
                          <m:nor/>
                        </m:rPr>
                        <a:rPr lang="en-US" sz="4800" b="0" i="1" smtClean="0"/>
                        <m:t> </m:t>
                      </m:r>
                      <m:r>
                        <m:rPr>
                          <m:nor/>
                        </m:rPr>
                        <a:rPr lang="en-US" sz="4800" b="0" i="1" smtClean="0"/>
                        <m:t>you</m:t>
                      </m:r>
                      <m:r>
                        <m:rPr>
                          <m:nor/>
                        </m:rPr>
                        <a:rPr lang="en-US" sz="4800" b="0" i="1" smtClean="0"/>
                        <m:t> </m:t>
                      </m:r>
                      <m:r>
                        <m:rPr>
                          <m:nor/>
                        </m:rPr>
                        <a:rPr lang="en-US" sz="4800" b="0" i="1" smtClean="0"/>
                        <m:t>for</m:t>
                      </m:r>
                      <m:r>
                        <m:rPr>
                          <m:nor/>
                        </m:rPr>
                        <a:rPr lang="en-US" sz="4800" b="0" i="1" smtClean="0"/>
                        <m:t> </m:t>
                      </m:r>
                      <m:r>
                        <m:rPr>
                          <m:nor/>
                        </m:rPr>
                        <a:rPr lang="en-US" sz="4800" b="0" i="1" smtClean="0"/>
                        <m:t>your</m:t>
                      </m:r>
                      <m:r>
                        <m:rPr>
                          <m:nor/>
                        </m:rPr>
                        <a:rPr lang="en-US" sz="4800" b="0" i="1" smtClean="0"/>
                        <m:t> </m:t>
                      </m:r>
                      <m:r>
                        <m:rPr>
                          <m:nor/>
                        </m:rPr>
                        <a:rPr lang="en-US" sz="4800" b="0" i="1" smtClean="0"/>
                        <m:t>attention</m:t>
                      </m:r>
                      <m:r>
                        <m:rPr>
                          <m:nor/>
                        </m:rPr>
                        <a:rPr lang="en-US" sz="4800" b="0" i="1" smtClean="0"/>
                        <m:t>.</m:t>
                      </m:r>
                    </m:oMath>
                  </m:oMathPara>
                </a14:m>
                <a:endParaRPr lang="en-US" sz="4800" b="0" i="1" dirty="0" smtClean="0"/>
              </a:p>
              <a:p>
                <a:pPr marL="0" indent="0" algn="ctr">
                  <a:buNone/>
                </a:pPr>
                <a:r>
                  <a:rPr lang="en-US" sz="4500" i="1" dirty="0" smtClean="0">
                    <a:solidFill>
                      <a:schemeClr val="tx1"/>
                    </a:solidFill>
                  </a:rPr>
                  <a:t>Questions!</a:t>
                </a:r>
                <a:endParaRPr lang="en-US" sz="45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184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Metafox</a:t>
            </a:r>
            <a:r>
              <a:rPr lang="en-US" sz="3600" dirty="0" smtClean="0"/>
              <a:t> is: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err="1" smtClean="0"/>
              <a:t>Untyped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Statement based</a:t>
            </a:r>
          </a:p>
          <a:p>
            <a:r>
              <a:rPr lang="en-US" dirty="0" smtClean="0"/>
              <a:t>A meta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Metafox</a:t>
            </a:r>
            <a:r>
              <a:rPr lang="en-US" dirty="0" smtClean="0"/>
              <a:t> Programming Language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pass</a:t>
            </a:r>
          </a:p>
          <a:p>
            <a:pPr lvl="1"/>
            <a:r>
              <a:rPr lang="en-US" dirty="0" smtClean="0"/>
              <a:t>Lexical Analysis</a:t>
            </a:r>
          </a:p>
          <a:p>
            <a:pPr lvl="1"/>
            <a:r>
              <a:rPr lang="en-US" dirty="0" smtClean="0"/>
              <a:t>Syntax Analysis</a:t>
            </a:r>
          </a:p>
          <a:p>
            <a:pPr lvl="1"/>
            <a:r>
              <a:rPr lang="en-US" dirty="0" smtClean="0"/>
              <a:t>AST is produced</a:t>
            </a:r>
            <a:endParaRPr lang="en-US" dirty="0"/>
          </a:p>
          <a:p>
            <a:r>
              <a:rPr lang="en-US" dirty="0" smtClean="0"/>
              <a:t>Second pass</a:t>
            </a:r>
          </a:p>
          <a:p>
            <a:pPr lvl="1"/>
            <a:r>
              <a:rPr lang="en-US" dirty="0" err="1" smtClean="0"/>
              <a:t>ExecutionASTVisitor</a:t>
            </a:r>
            <a:r>
              <a:rPr lang="en-US" dirty="0"/>
              <a:t> </a:t>
            </a:r>
            <a:r>
              <a:rPr lang="en-US" dirty="0" smtClean="0"/>
              <a:t>invoked</a:t>
            </a:r>
          </a:p>
          <a:p>
            <a:pPr lvl="1"/>
            <a:r>
              <a:rPr lang="en-US" dirty="0" smtClean="0"/>
              <a:t>AST nodes are visited recursively (interpretation)</a:t>
            </a:r>
          </a:p>
          <a:p>
            <a:pPr lvl="1"/>
            <a:r>
              <a:rPr lang="en-US" dirty="0" smtClean="0"/>
              <a:t>Further internal passes may occur</a:t>
            </a:r>
          </a:p>
          <a:p>
            <a:pPr lvl="1"/>
            <a:endParaRPr lang="en-US" dirty="0" smtClean="0"/>
          </a:p>
        </p:txBody>
      </p:sp>
      <p:sp>
        <p:nvSpPr>
          <p:cNvPr id="45" name="Content Placeholder 4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311326" y="2129888"/>
            <a:ext cx="3887788" cy="2540000"/>
            <a:chOff x="326" y="2180"/>
            <a:chExt cx="2449" cy="1600"/>
          </a:xfrm>
        </p:grpSpPr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326" y="2180"/>
              <a:ext cx="2449" cy="1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582" y="2257"/>
              <a:ext cx="500" cy="372"/>
            </a:xfrm>
            <a:prstGeom prst="can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l-GR" sz="1200" b="1" i="1" dirty="0"/>
                <a:t>source</a:t>
              </a:r>
              <a:endParaRPr lang="el-GR" altLang="el-GR" sz="1200" b="1" i="1" dirty="0"/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74" y="2763"/>
              <a:ext cx="925" cy="681"/>
              <a:chOff x="385" y="2742"/>
              <a:chExt cx="925" cy="681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385" y="2742"/>
                <a:ext cx="925" cy="681"/>
                <a:chOff x="2591" y="1046"/>
                <a:chExt cx="925" cy="681"/>
              </a:xfrm>
            </p:grpSpPr>
            <p:pic>
              <p:nvPicPr>
                <p:cNvPr id="17" name="Picture 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91" y="1046"/>
                  <a:ext cx="925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8" name="Group 8"/>
                <p:cNvGrpSpPr>
                  <a:grpSpLocks/>
                </p:cNvGrpSpPr>
                <p:nvPr/>
              </p:nvGrpSpPr>
              <p:grpSpPr bwMode="auto">
                <a:xfrm>
                  <a:off x="2843" y="1133"/>
                  <a:ext cx="469" cy="422"/>
                  <a:chOff x="2296" y="1119"/>
                  <a:chExt cx="654" cy="629"/>
                </a:xfrm>
              </p:grpSpPr>
              <p:sp>
                <p:nvSpPr>
                  <p:cNvPr id="1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111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1243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243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1243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23" name="AutoShape 13"/>
                  <p:cNvCxnSpPr>
                    <a:cxnSpLocks noChangeShapeType="1"/>
                    <a:stCxn id="19" idx="2"/>
                    <a:endCxn id="20" idx="0"/>
                  </p:cNvCxnSpPr>
                  <p:nvPr/>
                </p:nvCxnSpPr>
                <p:spPr bwMode="auto">
                  <a:xfrm flipH="1">
                    <a:off x="2363" y="1188"/>
                    <a:ext cx="148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" name="AutoShape 14"/>
                  <p:cNvCxnSpPr>
                    <a:cxnSpLocks noChangeShapeType="1"/>
                    <a:stCxn id="19" idx="2"/>
                    <a:endCxn id="21" idx="0"/>
                  </p:cNvCxnSpPr>
                  <p:nvPr/>
                </p:nvCxnSpPr>
                <p:spPr bwMode="auto">
                  <a:xfrm>
                    <a:off x="2511" y="1188"/>
                    <a:ext cx="4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" name="AutoShape 15"/>
                  <p:cNvCxnSpPr>
                    <a:cxnSpLocks noChangeShapeType="1"/>
                    <a:stCxn id="19" idx="2"/>
                  </p:cNvCxnSpPr>
                  <p:nvPr/>
                </p:nvCxnSpPr>
                <p:spPr bwMode="auto">
                  <a:xfrm>
                    <a:off x="2511" y="1188"/>
                    <a:ext cx="140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AutoShape 16"/>
                  <p:cNvCxnSpPr>
                    <a:cxnSpLocks noChangeShapeType="1"/>
                    <a:stCxn id="20" idx="2"/>
                    <a:endCxn id="27" idx="0"/>
                  </p:cNvCxnSpPr>
                  <p:nvPr/>
                </p:nvCxnSpPr>
                <p:spPr bwMode="auto">
                  <a:xfrm>
                    <a:off x="2363" y="1312"/>
                    <a:ext cx="0" cy="5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1371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1487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29" name="AutoShape 19"/>
                  <p:cNvCxnSpPr>
                    <a:cxnSpLocks noChangeShapeType="1"/>
                    <a:stCxn id="27" idx="2"/>
                    <a:endCxn id="28" idx="0"/>
                  </p:cNvCxnSpPr>
                  <p:nvPr/>
                </p:nvCxnSpPr>
                <p:spPr bwMode="auto">
                  <a:xfrm>
                    <a:off x="2363" y="1440"/>
                    <a:ext cx="0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135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35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32" name="AutoShape 22"/>
                  <p:cNvCxnSpPr>
                    <a:cxnSpLocks noChangeShapeType="1"/>
                    <a:stCxn id="22" idx="2"/>
                    <a:endCxn id="30" idx="0"/>
                  </p:cNvCxnSpPr>
                  <p:nvPr/>
                </p:nvCxnSpPr>
                <p:spPr bwMode="auto">
                  <a:xfrm flipH="1">
                    <a:off x="2583" y="1312"/>
                    <a:ext cx="80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" name="AutoShape 23"/>
                  <p:cNvCxnSpPr>
                    <a:cxnSpLocks noChangeShapeType="1"/>
                    <a:stCxn id="22" idx="2"/>
                    <a:endCxn id="31" idx="0"/>
                  </p:cNvCxnSpPr>
                  <p:nvPr/>
                </p:nvCxnSpPr>
                <p:spPr bwMode="auto">
                  <a:xfrm>
                    <a:off x="2663" y="1312"/>
                    <a:ext cx="68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45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35" name="AutoShape 25"/>
                  <p:cNvCxnSpPr>
                    <a:cxnSpLocks noChangeShapeType="1"/>
                    <a:stCxn id="34" idx="2"/>
                    <a:endCxn id="36" idx="0"/>
                  </p:cNvCxnSpPr>
                  <p:nvPr/>
                </p:nvCxnSpPr>
                <p:spPr bwMode="auto">
                  <a:xfrm>
                    <a:off x="2731" y="1528"/>
                    <a:ext cx="0" cy="2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555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167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167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816" y="167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40" name="AutoShape 30"/>
                  <p:cNvCxnSpPr>
                    <a:cxnSpLocks noChangeShapeType="1"/>
                    <a:stCxn id="36" idx="2"/>
                    <a:endCxn id="37" idx="0"/>
                  </p:cNvCxnSpPr>
                  <p:nvPr/>
                </p:nvCxnSpPr>
                <p:spPr bwMode="auto">
                  <a:xfrm flipH="1">
                    <a:off x="2583" y="1624"/>
                    <a:ext cx="148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" name="AutoShape 31"/>
                  <p:cNvCxnSpPr>
                    <a:cxnSpLocks noChangeShapeType="1"/>
                    <a:stCxn id="36" idx="2"/>
                    <a:endCxn id="38" idx="0"/>
                  </p:cNvCxnSpPr>
                  <p:nvPr/>
                </p:nvCxnSpPr>
                <p:spPr bwMode="auto">
                  <a:xfrm>
                    <a:off x="2731" y="1624"/>
                    <a:ext cx="4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" name="AutoShape 32"/>
                  <p:cNvCxnSpPr>
                    <a:cxnSpLocks noChangeShapeType="1"/>
                    <a:stCxn id="36" idx="2"/>
                  </p:cNvCxnSpPr>
                  <p:nvPr/>
                </p:nvCxnSpPr>
                <p:spPr bwMode="auto">
                  <a:xfrm>
                    <a:off x="2731" y="1624"/>
                    <a:ext cx="140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6" name="Text Box 33"/>
              <p:cNvSpPr txBox="1">
                <a:spLocks noChangeArrowheads="1"/>
              </p:cNvSpPr>
              <p:nvPr/>
            </p:nvSpPr>
            <p:spPr bwMode="auto">
              <a:xfrm>
                <a:off x="907" y="2803"/>
                <a:ext cx="30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l-GR" sz="1200" b="1" i="1" dirty="0"/>
                  <a:t>AST</a:t>
                </a:r>
                <a:endParaRPr lang="el-GR" altLang="el-GR" sz="1200" b="1" i="1" dirty="0"/>
              </a:p>
            </p:txBody>
          </p:sp>
        </p:grp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1490" y="2581"/>
              <a:ext cx="1169" cy="4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l-GR" sz="1200" b="1" dirty="0"/>
                <a:t>First-pass</a:t>
              </a:r>
            </a:p>
            <a:p>
              <a:pPr algn="ctr" eaLnBrk="1" hangingPunct="1"/>
              <a:r>
                <a:rPr lang="en-US" altLang="el-GR" sz="1200" b="1" dirty="0"/>
                <a:t>(lexical </a:t>
              </a:r>
              <a:r>
                <a:rPr lang="en-US" altLang="el-GR" sz="1200" b="1" dirty="0" smtClean="0"/>
                <a:t>and syntax analysis </a:t>
              </a:r>
              <a:r>
                <a:rPr lang="en-US" altLang="el-GR" sz="1200" b="1" dirty="0"/>
                <a:t>= parsing)</a:t>
              </a:r>
              <a:endParaRPr lang="el-GR" altLang="el-GR" sz="1200" b="1" dirty="0"/>
            </a:p>
          </p:txBody>
        </p:sp>
        <p:cxnSp>
          <p:nvCxnSpPr>
            <p:cNvPr id="11" name="AutoShape 3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>
              <a:off x="1082" y="2443"/>
              <a:ext cx="993" cy="12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37"/>
            <p:cNvCxnSpPr>
              <a:cxnSpLocks noChangeShapeType="1"/>
              <a:stCxn id="10" idx="1"/>
              <a:endCxn id="17" idx="3"/>
            </p:cNvCxnSpPr>
            <p:nvPr/>
          </p:nvCxnSpPr>
          <p:spPr bwMode="auto">
            <a:xfrm flipH="1">
              <a:off x="1299" y="2792"/>
              <a:ext cx="182" cy="3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1490" y="3134"/>
              <a:ext cx="1180" cy="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l-GR" sz="1200" b="1"/>
                <a:t>Second-pass</a:t>
              </a:r>
            </a:p>
            <a:p>
              <a:pPr algn="ctr" eaLnBrk="1" hangingPunct="1"/>
              <a:r>
                <a:rPr lang="en-US" altLang="el-GR" sz="1200" b="1"/>
                <a:t>(execution = semantic analysis and interpretation)</a:t>
              </a:r>
              <a:endParaRPr lang="el-GR" altLang="el-GR" sz="1200" b="1"/>
            </a:p>
          </p:txBody>
        </p:sp>
        <p:cxnSp>
          <p:nvCxnSpPr>
            <p:cNvPr id="14" name="AutoShape 39"/>
            <p:cNvCxnSpPr>
              <a:cxnSpLocks noChangeShapeType="1"/>
              <a:stCxn id="17" idx="3"/>
              <a:endCxn id="13" idx="1"/>
            </p:cNvCxnSpPr>
            <p:nvPr/>
          </p:nvCxnSpPr>
          <p:spPr bwMode="auto">
            <a:xfrm>
              <a:off x="1299" y="3104"/>
              <a:ext cx="182" cy="2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492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ASTNodes</a:t>
            </a:r>
            <a:r>
              <a:rPr lang="en-US" dirty="0" smtClean="0"/>
              <a:t> and Visitors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</a:t>
            </a:r>
            <a:r>
              <a:rPr lang="en-US" dirty="0" err="1" smtClean="0"/>
              <a:t>ASTVisitors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ExecutionASTVisitor</a:t>
            </a:r>
            <a:endParaRPr lang="en-US" dirty="0" smtClean="0"/>
          </a:p>
          <a:p>
            <a:pPr lvl="1"/>
            <a:r>
              <a:rPr lang="en-US" dirty="0" err="1" smtClean="0"/>
              <a:t>ToStringASTVisitor</a:t>
            </a:r>
            <a:endParaRPr lang="en-US" dirty="0" smtClean="0"/>
          </a:p>
          <a:p>
            <a:pPr lvl="1"/>
            <a:r>
              <a:rPr lang="en-US" dirty="0" err="1" smtClean="0"/>
              <a:t>IteratorASTVisitor</a:t>
            </a:r>
            <a:endParaRPr lang="en-US" dirty="0" smtClean="0"/>
          </a:p>
          <a:p>
            <a:r>
              <a:rPr lang="en-US" dirty="0" smtClean="0"/>
              <a:t>AST classes include their own </a:t>
            </a:r>
            <a:r>
              <a:rPr lang="en-US" i="1" dirty="0" smtClean="0"/>
              <a:t>accept</a:t>
            </a:r>
            <a:r>
              <a:rPr lang="en-US" dirty="0"/>
              <a:t> </a:t>
            </a:r>
            <a:r>
              <a:rPr lang="en-US" dirty="0" smtClean="0"/>
              <a:t>method, which allows for an </a:t>
            </a:r>
            <a:r>
              <a:rPr lang="en-US" dirty="0" err="1" smtClean="0"/>
              <a:t>ASTVisitor</a:t>
            </a:r>
            <a:r>
              <a:rPr lang="en-US" dirty="0" smtClean="0"/>
              <a:t> to visit them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ASTNodes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IdentifierExpression</a:t>
            </a:r>
            <a:endParaRPr lang="en-US" dirty="0" smtClean="0"/>
          </a:p>
          <a:p>
            <a:r>
              <a:rPr lang="en-US" dirty="0" err="1" smtClean="0"/>
              <a:t>FunctionDef</a:t>
            </a:r>
            <a:endParaRPr lang="en-US" dirty="0" smtClean="0"/>
          </a:p>
          <a:p>
            <a:r>
              <a:rPr lang="en-US" dirty="0" err="1" smtClean="0"/>
              <a:t>BinaryExpression</a:t>
            </a:r>
            <a:endParaRPr lang="en-US" dirty="0" smtClean="0"/>
          </a:p>
          <a:p>
            <a:r>
              <a:rPr lang="en-US" dirty="0" err="1" smtClean="0"/>
              <a:t>ObjectDefinition</a:t>
            </a:r>
            <a:endParaRPr lang="en-US" dirty="0" smtClean="0"/>
          </a:p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Stack of environments, which internally store scope stacks</a:t>
            </a:r>
          </a:p>
          <a:p>
            <a:r>
              <a:rPr lang="en-US" i="1" dirty="0" err="1" smtClean="0"/>
              <a:t>IdentifierExpressions</a:t>
            </a:r>
            <a:r>
              <a:rPr lang="en-US" dirty="0" smtClean="0"/>
              <a:t> hold links towards their stack entries and stack entries hold links to their </a:t>
            </a:r>
            <a:r>
              <a:rPr lang="en-US" i="1" dirty="0" err="1" smtClean="0"/>
              <a:t>IdentifierExpression</a:t>
            </a:r>
            <a:r>
              <a:rPr lang="en-US" i="1" dirty="0" smtClean="0"/>
              <a:t> </a:t>
            </a:r>
            <a:r>
              <a:rPr lang="en-US" dirty="0" smtClean="0"/>
              <a:t>references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21" y="1825625"/>
            <a:ext cx="4496427" cy="374384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General purpose library functions:</a:t>
            </a:r>
          </a:p>
          <a:p>
            <a:pPr lvl="1"/>
            <a:r>
              <a:rPr lang="en-US" dirty="0" err="1" smtClean="0"/>
              <a:t>println</a:t>
            </a:r>
            <a:endParaRPr lang="en-US" dirty="0" smtClean="0"/>
          </a:p>
          <a:p>
            <a:pPr lvl="1"/>
            <a:r>
              <a:rPr lang="en-US" dirty="0" err="1" smtClean="0"/>
              <a:t>isNull</a:t>
            </a:r>
            <a:r>
              <a:rPr lang="en-US" dirty="0" smtClean="0"/>
              <a:t>, </a:t>
            </a:r>
            <a:r>
              <a:rPr lang="en-US" dirty="0" err="1" smtClean="0"/>
              <a:t>isInteger</a:t>
            </a:r>
            <a:r>
              <a:rPr lang="en-US" dirty="0" smtClean="0"/>
              <a:t> etc. (type checking)</a:t>
            </a:r>
          </a:p>
          <a:p>
            <a:pPr lvl="1"/>
            <a:r>
              <a:rPr lang="en-US" dirty="0" err="1" smtClean="0"/>
              <a:t>len</a:t>
            </a:r>
            <a:endParaRPr lang="en-US" dirty="0" smtClean="0"/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Etc..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Meta-related library functions for AST manipulation</a:t>
            </a:r>
          </a:p>
          <a:p>
            <a:pPr lvl="1"/>
            <a:r>
              <a:rPr lang="en-US" dirty="0" smtClean="0"/>
              <a:t>iterator</a:t>
            </a:r>
          </a:p>
          <a:p>
            <a:pPr lvl="1"/>
            <a:r>
              <a:rPr lang="en-US" dirty="0" err="1" smtClean="0"/>
              <a:t>isIfStatement</a:t>
            </a:r>
            <a:r>
              <a:rPr lang="en-US" dirty="0" smtClean="0"/>
              <a:t>, </a:t>
            </a:r>
            <a:r>
              <a:rPr lang="en-US" dirty="0" err="1" smtClean="0"/>
              <a:t>isBinaryExpression</a:t>
            </a:r>
            <a:r>
              <a:rPr lang="en-US" dirty="0" smtClean="0"/>
              <a:t> etc.</a:t>
            </a:r>
          </a:p>
          <a:p>
            <a:pPr lvl="1"/>
            <a:r>
              <a:rPr lang="en-US" dirty="0" err="1" smtClean="0"/>
              <a:t>getExpression</a:t>
            </a:r>
            <a:endParaRPr lang="en-US" dirty="0" smtClean="0"/>
          </a:p>
          <a:p>
            <a:pPr lvl="1"/>
            <a:r>
              <a:rPr lang="en-US" dirty="0" err="1" smtClean="0"/>
              <a:t>setExpression</a:t>
            </a:r>
            <a:endParaRPr lang="en-US" dirty="0" smtClean="0"/>
          </a:p>
          <a:p>
            <a:pPr lvl="1"/>
            <a:r>
              <a:rPr lang="en-US" dirty="0" err="1" smtClean="0"/>
              <a:t>setIdentifier</a:t>
            </a:r>
            <a:r>
              <a:rPr lang="en-US" dirty="0" smtClean="0"/>
              <a:t>, </a:t>
            </a:r>
            <a:r>
              <a:rPr lang="en-US" dirty="0" err="1" smtClean="0"/>
              <a:t>setIdentifierNew</a:t>
            </a:r>
            <a:endParaRPr lang="en-US" dirty="0" smtClean="0"/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</p:spPr>
        <p:txBody>
          <a:bodyPr/>
          <a:lstStyle/>
          <a:p>
            <a:r>
              <a:rPr lang="en-US" dirty="0" err="1" smtClean="0"/>
              <a:t>Metafox</a:t>
            </a:r>
            <a:r>
              <a:rPr lang="en-US" dirty="0" smtClean="0"/>
              <a:t> supports a set of meta operators, for additional AST manipulation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4780"/>
              </p:ext>
            </p:extLst>
          </p:nvPr>
        </p:nvGraphicFramePr>
        <p:xfrm>
          <a:off x="1553698" y="2247412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.&lt;[</a:t>
                      </a:r>
                      <a:r>
                        <a:rPr lang="en-US" dirty="0" err="1" smtClean="0"/>
                        <a:t>expr|stmt|stmtlist</a:t>
                      </a:r>
                      <a:r>
                        <a:rPr lang="en-US" dirty="0" smtClean="0"/>
                        <a:t>]&gt;.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MetaSyntax</a:t>
                      </a:r>
                      <a:r>
                        <a:rPr lang="en-US" baseline="0" dirty="0" smtClean="0"/>
                        <a:t>: Get Expression/Statement 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.!expr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MetaExecute</a:t>
                      </a:r>
                      <a:r>
                        <a:rPr lang="en-US" dirty="0" smtClean="0"/>
                        <a:t>: Execute AST stored</a:t>
                      </a:r>
                      <a:r>
                        <a:rPr lang="en-US" baseline="0" dirty="0" smtClean="0"/>
                        <a:t> in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.~expr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MetaEscape</a:t>
                      </a:r>
                      <a:r>
                        <a:rPr lang="en-US" dirty="0" smtClean="0"/>
                        <a:t>: Assume</a:t>
                      </a:r>
                      <a:r>
                        <a:rPr lang="en-US" baseline="0" dirty="0" smtClean="0"/>
                        <a:t> expression carries an 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.@”string”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MetaRun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Lift string to valid 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eval</a:t>
                      </a:r>
                      <a:r>
                        <a:rPr lang="en-US" dirty="0" smtClean="0"/>
                        <a:t>(expr)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MetaEval</a:t>
                      </a:r>
                      <a:r>
                        <a:rPr lang="en-US" dirty="0" smtClean="0"/>
                        <a:t>: Equivalent</a:t>
                      </a:r>
                      <a:r>
                        <a:rPr lang="en-US" baseline="0" dirty="0" smtClean="0"/>
                        <a:t> to .!.@”&lt;</a:t>
                      </a:r>
                      <a:r>
                        <a:rPr lang="en-US" baseline="0" dirty="0" err="1" smtClean="0"/>
                        <a:t>validcode</a:t>
                      </a:r>
                      <a:r>
                        <a:rPr lang="en-US" baseline="0" dirty="0" smtClean="0"/>
                        <a:t>&gt;”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.#expr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MetaToText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Transform AST to equivalent string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9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>
            <a:normAutofit/>
          </a:bodyPr>
          <a:lstStyle/>
          <a:p>
            <a:r>
              <a:rPr lang="en-US" dirty="0" smtClean="0"/>
              <a:t>General fox script (Queens problem from CS-340)</a:t>
            </a:r>
          </a:p>
          <a:p>
            <a:r>
              <a:rPr lang="en-US" dirty="0" smtClean="0"/>
              <a:t>Diagnostic checks and aspectual transformations</a:t>
            </a:r>
          </a:p>
          <a:p>
            <a:r>
              <a:rPr lang="en-US" dirty="0" smtClean="0"/>
              <a:t>Object factory</a:t>
            </a:r>
          </a:p>
          <a:p>
            <a:r>
              <a:rPr lang="en-US" dirty="0" smtClean="0"/>
              <a:t>Static function analysis (runtime warnings)</a:t>
            </a:r>
          </a:p>
          <a:p>
            <a:pPr lvl="1"/>
            <a:r>
              <a:rPr lang="en-US" dirty="0" smtClean="0"/>
              <a:t>Exit paths</a:t>
            </a:r>
          </a:p>
          <a:p>
            <a:pPr lvl="1"/>
            <a:r>
              <a:rPr lang="en-US" dirty="0" smtClean="0"/>
              <a:t>Simple dead code elimination</a:t>
            </a:r>
          </a:p>
          <a:p>
            <a:pPr lvl="1"/>
            <a:r>
              <a:rPr lang="en-US" dirty="0" smtClean="0"/>
              <a:t>Assignment in condition</a:t>
            </a:r>
          </a:p>
          <a:p>
            <a:r>
              <a:rPr lang="en-US" dirty="0" smtClean="0"/>
              <a:t>Static function style checker</a:t>
            </a:r>
          </a:p>
          <a:p>
            <a:pPr lvl="1"/>
            <a:r>
              <a:rPr lang="en-US" dirty="0" smtClean="0"/>
              <a:t>Function size in statements</a:t>
            </a:r>
          </a:p>
          <a:p>
            <a:pPr lvl="1"/>
            <a:r>
              <a:rPr lang="en-US" dirty="0" smtClean="0"/>
              <a:t>Expression tokenization and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Metafox</a:t>
            </a:r>
            <a:r>
              <a:rPr lang="en-US" dirty="0"/>
              <a:t> Programming Language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BDD6-FCDD-4797-AE2A-67A65E3A62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362</Words>
  <Application>Microsoft Office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Metafox</vt:lpstr>
      <vt:lpstr>Metafox</vt:lpstr>
      <vt:lpstr>Basic Flow</vt:lpstr>
      <vt:lpstr>ASTNodes and Visitors</vt:lpstr>
      <vt:lpstr>Example ASTNodes</vt:lpstr>
      <vt:lpstr>Environment Stack</vt:lpstr>
      <vt:lpstr>Built-in library functions</vt:lpstr>
      <vt:lpstr>Meta features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Giorgos Nikitakis</dc:creator>
  <cp:lastModifiedBy>Giorgos Nikitakis</cp:lastModifiedBy>
  <cp:revision>338</cp:revision>
  <dcterms:created xsi:type="dcterms:W3CDTF">2016-04-06T00:00:47Z</dcterms:created>
  <dcterms:modified xsi:type="dcterms:W3CDTF">2016-09-15T20:12:52Z</dcterms:modified>
</cp:coreProperties>
</file>