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9144000" cy="6858000"/>
  <p:defaultTextStyle>
    <a:defPPr>
      <a:defRPr lang="en-US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+mn-cs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+mn-cs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+mn-cs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14" d="100"/>
          <a:sy n="114" d="100"/>
        </p:scale>
        <p:origin x="1524" y="114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FA0A07A-E41E-4881-8E14-FF5B1C5BB501}" type="slidenum">
              <a:rPr lang="el-GR"/>
              <a:t/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3C1B76A-CB67-4CDD-A8C0-8432E6A5B2CF}" type="slidenum">
              <a:rPr lang="el-GR"/>
              <a:t/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9FEECF-397F-4095-A2E1-E1EC9FA20237}" type="slidenum">
              <a:rPr lang="el-GR"/>
              <a:t/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E2BA18-8A88-41BE-80B2-F5D10AA3FBD2}" type="slidenum">
              <a:rPr lang="el-GR"/>
              <a:t/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D95EB84-18BF-4225-BA5E-944BA0A31870}" type="slidenum">
              <a:rPr lang="el-GR"/>
              <a:t/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76EB724-4C8D-461C-B627-4B7F494E70CC}" type="slidenum">
              <a:rPr lang="el-GR"/>
              <a:t/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55C122D-A971-4BE5-A53F-C3A55993CC90}" type="slidenum">
              <a:rPr lang="el-GR"/>
              <a:t/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D946B6-C364-49E4-A3F6-38133D20C50B}" type="slidenum">
              <a:rPr lang="el-GR"/>
              <a:t/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7EFA07B-899F-4E0F-846C-EF4FA993FE71}" type="slidenum">
              <a:rPr lang="el-GR"/>
              <a:t/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9FD4797-06AD-4945-BA38-B763875849F9}" type="slidenum">
              <a:rPr lang="el-GR"/>
              <a:t/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00621B-0B7E-4984-929E-47FA376E3457}" type="slidenum">
              <a:rPr lang="el-GR"/>
              <a:t/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>
          <a:gsLst>
            <a:gs pos="0">
              <a:schemeClr val="accent1">
                <a:lumMod val="75000"/>
              </a:schemeClr>
            </a:gs>
            <a:gs pos="2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E6D69C-CC2E-4C62-B4EC-0BDF0FEA3004}" type="slidenum">
              <a:rPr lang="el-GR"/>
              <a:t/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on.grnet.gr/lg/" TargetMode="External"/><Relationship Id="rId3" Type="http://schemas.openxmlformats.org/officeDocument/2006/relationships/hyperlink" Target="https://lg.geant.org/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ld.ntua.gr/nmc/nettest/whois.html" TargetMode="Externa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t.ripe.net/widget/bgplay" TargetMode="Externa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youtu.be/vNAZZJvs6u0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Grp="1"/>
          </p:cNvSpPr>
          <p:nvPr>
            <p:ph type="ctrTitle"/>
          </p:nvPr>
        </p:nvSpPr>
        <p:spPr bwMode="auto">
          <a:xfrm>
            <a:off x="685800" y="1143000"/>
            <a:ext cx="7772400" cy="23621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l-GR" sz="3200" b="1"/>
              <a:t>Εργαλεία Συλλογής Πληροφοριών και Παρακολούθησης της Δρομολόγησης του Διαδικτύου</a:t>
            </a:r>
            <a:br>
              <a:rPr lang="el-GR" sz="3200" b="1"/>
            </a:br>
            <a:r>
              <a:rPr lang="el-GR" sz="3200" b="1"/>
              <a:t>(1</a:t>
            </a:r>
            <a:r>
              <a:rPr lang="el-GR" sz="3200" b="1" baseline="30000"/>
              <a:t>η</a:t>
            </a:r>
            <a:r>
              <a:rPr lang="el-GR" sz="3200" b="1"/>
              <a:t> Άσκηση)</a:t>
            </a:r>
            <a:endParaRPr lang="el-GR" sz="1600" b="1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1371600" y="4114800"/>
            <a:ext cx="6400800" cy="2209800"/>
          </a:xfrm>
        </p:spPr>
        <p:txBody>
          <a:bodyPr>
            <a:normAutofit/>
          </a:bodyPr>
          <a:lstStyle/>
          <a:p>
            <a:pPr>
              <a:defRPr/>
            </a:pPr>
            <a:endParaRPr lang="el-GR" sz="2400" b="1"/>
          </a:p>
          <a:p>
            <a:pPr>
              <a:defRPr/>
            </a:pPr>
            <a:endParaRPr lang="el-GR" sz="2400" b="1"/>
          </a:p>
          <a:p>
            <a:pPr>
              <a:defRPr/>
            </a:pPr>
            <a:r>
              <a:rPr lang="el-GR" sz="2400"/>
              <a:t>Διαχείριση Δικτύων - Ευφυή Δίκτυα</a:t>
            </a:r>
            <a:r>
              <a:rPr lang="en-US" sz="2400"/>
              <a:t>, </a:t>
            </a:r>
            <a:endParaRPr lang="el-GR" sz="2400"/>
          </a:p>
          <a:p>
            <a:pPr>
              <a:defRPr/>
            </a:pPr>
            <a:r>
              <a:rPr lang="el-GR" sz="2400"/>
              <a:t>9</a:t>
            </a:r>
            <a:r>
              <a:rPr lang="el-GR" sz="2400" baseline="30000"/>
              <a:t>ο</a:t>
            </a:r>
            <a:r>
              <a:rPr lang="el-GR" sz="2400"/>
              <a:t> Εξάμηνο, 20</a:t>
            </a:r>
            <a:r>
              <a:rPr lang="en-US" sz="2400"/>
              <a:t>23</a:t>
            </a:r>
            <a:r>
              <a:rPr lang="el-GR" sz="2400"/>
              <a:t>-202</a:t>
            </a:r>
            <a:r>
              <a:rPr lang="en-US" sz="2400"/>
              <a:t>4</a:t>
            </a:r>
            <a:endParaRPr lang="el-GR" sz="2400" b="1"/>
          </a:p>
          <a:p>
            <a:pPr>
              <a:lnSpc>
                <a:spcPct val="90000"/>
              </a:lnSpc>
              <a:defRPr/>
            </a:pPr>
            <a:endParaRPr lang="el-GR" sz="2800" b="1"/>
          </a:p>
          <a:p>
            <a:pPr>
              <a:lnSpc>
                <a:spcPct val="90000"/>
              </a:lnSpc>
              <a:defRPr/>
            </a:pPr>
            <a:endParaRPr lang="en-US" sz="2800" b="1"/>
          </a:p>
          <a:p>
            <a:pPr>
              <a:lnSpc>
                <a:spcPct val="90000"/>
              </a:lnSpc>
              <a:defRPr/>
            </a:pPr>
            <a:endParaRPr lang="el-GR" sz="28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96000" y="6140195"/>
            <a:ext cx="3048000" cy="71780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"/>
            <a:ext cx="11400312" cy="45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28600" y="88262"/>
          <a:ext cx="914400" cy="1009403"/>
        </p:xfrm>
        <a:graphic>
          <a:graphicData uri="http://schemas.openxmlformats.org/presentationml/2006/ole">
            <p:oleObj name="oleObj" r:id="rId4" imgW="1266825" imgH="1752600" progId="">
              <p:embed/>
              <p:pic>
                <p:nvPicPr>
                  <p:cNvPr id="0" name="Picture 19"/>
                  <p:cNvPicPr/>
                  <p:nvPr/>
                </p:nvPicPr>
                <p:blipFill>
                  <a:blip r:embed="rId3"/>
                  <a:srcRect l="18245" t="24455" r="24158" b="27753"/>
                  <a:stretch/>
                </p:blipFill>
                <p:spPr bwMode="auto">
                  <a:xfrm>
                    <a:off x="228600" y="88262"/>
                    <a:ext cx="914400" cy="1009403"/>
                  </a:xfrm>
                  <a:prstGeom prst="rect">
                    <a:avLst/>
                  </a:prstGeom>
                  <a:noFill/>
                </p:spPr>
              </p:pic>
            </p:oleObj>
          </a:graphicData>
        </a:graphic>
      </p:graphicFrame>
      <p:sp>
        <p:nvSpPr>
          <p:cNvPr id="11" name="Rectangle 10"/>
          <p:cNvSpPr/>
          <p:nvPr/>
        </p:nvSpPr>
        <p:spPr bwMode="auto">
          <a:xfrm>
            <a:off x="1295400" y="116710"/>
            <a:ext cx="754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l-GR" sz="2000">
                <a:latin typeface="Times New Roman"/>
                <a:cs typeface="Times New Roman"/>
              </a:rPr>
              <a:t>ΕΘΝΙΚΟ ΜΕΤΣΟΒΙΟ ΠΟΛΥΤΕΧΝΕΙΟ - ΕΜΠ</a:t>
            </a:r>
            <a:endParaRPr lang="en-US" sz="240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l-GR" sz="1400">
                <a:latin typeface="Times New Roman"/>
                <a:cs typeface="Times New Roman"/>
              </a:rPr>
              <a:t>ΣΧΟΛΗ ΗΛΕΚΤΡΟΛΟΓΩΝ ΜΗΧΑΝΙΚΩΝ &amp; ΜΗΧ. ΥΠΟΛΟΓΙΣΤΩΝ</a:t>
            </a:r>
            <a:endParaRPr lang="en-US" sz="105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l-GR" sz="1400">
                <a:latin typeface="Times New Roman"/>
                <a:cs typeface="Times New Roman"/>
              </a:rPr>
              <a:t>Τομέας Επικοινωνιών, Ηλεκτρονικής &amp; Συστημάτων Πληροφορικής</a:t>
            </a:r>
            <a:endParaRPr lang="en-US" sz="105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l-GR" sz="1400">
                <a:latin typeface="Times New Roman"/>
                <a:cs typeface="Times New Roman"/>
              </a:rPr>
              <a:t>Εργαστήριο Διαχείρισης &amp; Βελτίστου Σχεδιασμού Δικτύων</a:t>
            </a:r>
            <a:r>
              <a:rPr lang="en-US" sz="1400">
                <a:latin typeface="Times New Roman"/>
                <a:cs typeface="Times New Roman"/>
              </a:rPr>
              <a:t> </a:t>
            </a:r>
            <a:r>
              <a:rPr lang="el-GR" sz="1400">
                <a:latin typeface="Times New Roman"/>
                <a:cs typeface="Times New Roman"/>
              </a:rPr>
              <a:t>Τηλεματικής  -  </a:t>
            </a:r>
            <a:r>
              <a:rPr lang="en-GB" sz="1400">
                <a:latin typeface="Times New Roman"/>
                <a:cs typeface="Times New Roman"/>
              </a:rPr>
              <a:t>NETMODE</a:t>
            </a:r>
            <a:endParaRPr lang="en-US" sz="105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l-GR" sz="2800" b="1"/>
              <a:t>Δρομολόγηση στο </a:t>
            </a:r>
            <a:r>
              <a:rPr lang="en-US" sz="2800" b="1"/>
              <a:t>IP – </a:t>
            </a:r>
            <a:r>
              <a:rPr lang="el-GR" sz="2800" b="1"/>
              <a:t>Αυτόνομα Συστήματα</a:t>
            </a:r>
            <a:endParaRPr lang="en-GB" sz="2800" b="1"/>
          </a:p>
        </p:txBody>
      </p:sp>
      <p:sp>
        <p:nvSpPr>
          <p:cNvPr id="4099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/>
              <a:t>IP Forwarding</a:t>
            </a:r>
            <a:endParaRPr/>
          </a:p>
          <a:p>
            <a:pPr lvl="1">
              <a:defRPr/>
            </a:pPr>
            <a:r>
              <a:rPr lang="el-GR" sz="2000"/>
              <a:t>Προώθηση πακέτων</a:t>
            </a:r>
            <a:r>
              <a:rPr lang="en-US" sz="2000"/>
              <a:t> </a:t>
            </a:r>
            <a:r>
              <a:rPr lang="el-GR" sz="2000"/>
              <a:t>προς εξόδους δρομολογητή με βάση τα περιεχόμενα του Πίνακα Προώθησης  (</a:t>
            </a:r>
            <a:r>
              <a:rPr lang="en-US" sz="2000"/>
              <a:t>Forwarding Table</a:t>
            </a:r>
            <a:r>
              <a:rPr lang="el-GR" sz="2000"/>
              <a:t>)</a:t>
            </a:r>
            <a:endParaRPr lang="en-US" sz="2000"/>
          </a:p>
          <a:p>
            <a:pPr>
              <a:defRPr/>
            </a:pPr>
            <a:r>
              <a:rPr lang="en-US" sz="2400"/>
              <a:t>IP Routing</a:t>
            </a:r>
            <a:endParaRPr/>
          </a:p>
          <a:p>
            <a:pPr lvl="1">
              <a:defRPr/>
            </a:pPr>
            <a:r>
              <a:rPr lang="el-GR" sz="2000"/>
              <a:t>Κατανεμημένος Αλγόριθμος</a:t>
            </a:r>
            <a:endParaRPr/>
          </a:p>
          <a:p>
            <a:pPr lvl="1">
              <a:defRPr/>
            </a:pPr>
            <a:r>
              <a:rPr lang="el-GR" sz="2000"/>
              <a:t>Γεμίζει τους Πίνακες Δρομολόγησης</a:t>
            </a:r>
            <a:r>
              <a:rPr lang="en-US" sz="2000"/>
              <a:t> (Routing Table</a:t>
            </a:r>
            <a:r>
              <a:rPr lang="el-GR" sz="2000"/>
              <a:t>)</a:t>
            </a:r>
            <a:r>
              <a:rPr lang="en-US" sz="2000"/>
              <a:t> </a:t>
            </a:r>
            <a:r>
              <a:rPr lang="el-GR" sz="2000"/>
              <a:t>με κανόνες προώθησης</a:t>
            </a:r>
            <a:endParaRPr/>
          </a:p>
          <a:p>
            <a:pPr>
              <a:defRPr/>
            </a:pPr>
            <a:r>
              <a:rPr lang="el-GR" sz="2400"/>
              <a:t>Αυτόνομο Σύστημα</a:t>
            </a:r>
            <a:endParaRPr lang="en-US" sz="2400"/>
          </a:p>
          <a:p>
            <a:pPr lvl="1">
              <a:defRPr/>
            </a:pPr>
            <a:r>
              <a:rPr lang="el-GR" sz="2000"/>
              <a:t>Σύνολο δικτύων που τελούν υπό κοινή διαχειριστική ευθύνη</a:t>
            </a:r>
            <a:endParaRPr/>
          </a:p>
          <a:p>
            <a:pPr>
              <a:defRPr/>
            </a:pPr>
            <a:r>
              <a:rPr lang="el-GR" sz="2400"/>
              <a:t>Πρωτόκολλα Δρομολόγησης</a:t>
            </a:r>
            <a:endParaRPr/>
          </a:p>
          <a:p>
            <a:pPr lvl="1">
              <a:defRPr/>
            </a:pPr>
            <a:r>
              <a:rPr lang="en-US" sz="2000"/>
              <a:t>IGP: </a:t>
            </a:r>
            <a:r>
              <a:rPr lang="el-GR" sz="2000"/>
              <a:t>Ρυθμίζουν τη δρομολόγηση εντός Α.Σ.</a:t>
            </a:r>
            <a:r>
              <a:rPr lang="en-US" sz="2000"/>
              <a:t> (</a:t>
            </a:r>
            <a:r>
              <a:rPr lang="el-GR" sz="2000"/>
              <a:t>π.χ.</a:t>
            </a:r>
            <a:r>
              <a:rPr lang="en-US" sz="2000"/>
              <a:t> OSPF)</a:t>
            </a:r>
            <a:endParaRPr/>
          </a:p>
          <a:p>
            <a:pPr lvl="1">
              <a:defRPr/>
            </a:pPr>
            <a:r>
              <a:rPr lang="en-US" sz="2000"/>
              <a:t>EGP</a:t>
            </a:r>
            <a:r>
              <a:rPr lang="el-GR" sz="2000"/>
              <a:t>/</a:t>
            </a:r>
            <a:r>
              <a:rPr lang="en-US" sz="2000"/>
              <a:t>BGP</a:t>
            </a:r>
            <a:r>
              <a:rPr lang="el-GR" sz="2000"/>
              <a:t>: Ρυθμίζουν τη δρομολόγηση μεταξύ Α.Σ.</a:t>
            </a:r>
            <a:r>
              <a:rPr lang="en-US" sz="2000"/>
              <a:t> </a:t>
            </a:r>
            <a:endParaRPr/>
          </a:p>
          <a:p>
            <a:pPr lvl="2">
              <a:defRPr/>
            </a:pPr>
            <a:r>
              <a:rPr lang="en-US" sz="1700"/>
              <a:t>iBGP</a:t>
            </a:r>
            <a:r>
              <a:rPr lang="en-US" sz="1700"/>
              <a:t> (internal BGP) </a:t>
            </a:r>
            <a:r>
              <a:rPr lang="el-GR" sz="1700"/>
              <a:t>για επιλογή </a:t>
            </a:r>
            <a:r>
              <a:rPr lang="en-US" sz="1700"/>
              <a:t> border gateway router </a:t>
            </a:r>
            <a:r>
              <a:rPr lang="el-GR" sz="1700"/>
              <a:t>εντός Α. Σ.</a:t>
            </a:r>
            <a:endParaRPr lang="en-US" sz="1700"/>
          </a:p>
          <a:p>
            <a:pPr lvl="2">
              <a:defRPr/>
            </a:pPr>
            <a:r>
              <a:rPr lang="en-US" sz="1700"/>
              <a:t>eBGP</a:t>
            </a:r>
            <a:r>
              <a:rPr lang="el-GR" sz="1700"/>
              <a:t>(</a:t>
            </a:r>
            <a:r>
              <a:rPr lang="en-US" sz="1700"/>
              <a:t>external BGP</a:t>
            </a:r>
            <a:r>
              <a:rPr lang="el-GR" sz="1700"/>
              <a:t>)</a:t>
            </a:r>
            <a:r>
              <a:rPr lang="en-US" sz="1700"/>
              <a:t> </a:t>
            </a:r>
            <a:r>
              <a:rPr lang="el-GR" sz="1700"/>
              <a:t>για σηματοδοσία/δρομολόγηση μεταξύ Α. Σ.</a:t>
            </a:r>
            <a:endParaRPr lang="en-GB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3" name="Rectangle 124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l-GR" sz="2800" b="1"/>
              <a:t>Καθορισμός </a:t>
            </a:r>
            <a:r>
              <a:rPr lang="en-US" sz="2800" b="1"/>
              <a:t>forwarding table</a:t>
            </a:r>
            <a:endParaRPr/>
          </a:p>
        </p:txBody>
      </p:sp>
      <p:sp>
        <p:nvSpPr>
          <p:cNvPr id="10244" name="Rectangle 127"/>
          <p:cNvSpPr>
            <a:spLocks noChangeArrowheads="1" noGrp="1"/>
          </p:cNvSpPr>
          <p:nvPr>
            <p:ph type="body" sz="half" idx="2"/>
          </p:nvPr>
        </p:nvSpPr>
        <p:spPr bwMode="auto">
          <a:xfrm>
            <a:off x="457200" y="4724399"/>
            <a:ext cx="8077200" cy="1981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200"/>
              <a:t>forwarding table </a:t>
            </a:r>
            <a:r>
              <a:rPr lang="el-GR" sz="2200"/>
              <a:t>γεμίζει από πρωτόκολλα δρομολόγησης </a:t>
            </a:r>
            <a:r>
              <a:rPr lang="en-US" sz="2200"/>
              <a:t>intra- </a:t>
            </a:r>
            <a:r>
              <a:rPr lang="el-GR" sz="2200"/>
              <a:t>και</a:t>
            </a:r>
            <a:r>
              <a:rPr lang="en-US" sz="2200"/>
              <a:t> inter-AS</a:t>
            </a:r>
            <a:endParaRPr/>
          </a:p>
          <a:p>
            <a:pPr lvl="1">
              <a:defRPr/>
            </a:pPr>
            <a:r>
              <a:rPr lang="en-US" sz="2200"/>
              <a:t>intra-AS </a:t>
            </a:r>
            <a:r>
              <a:rPr lang="el-GR" sz="2200"/>
              <a:t>πληροφορίες δρομολόγησης</a:t>
            </a:r>
            <a:r>
              <a:rPr lang="en-US" sz="2200"/>
              <a:t> </a:t>
            </a:r>
            <a:r>
              <a:rPr lang="el-GR" sz="2200"/>
              <a:t>για εσωτερικούς προορισμούς</a:t>
            </a:r>
            <a:endParaRPr lang="en-US" sz="2200"/>
          </a:p>
          <a:p>
            <a:pPr lvl="1">
              <a:defRPr/>
            </a:pPr>
            <a:r>
              <a:rPr lang="en-US" sz="2200"/>
              <a:t>inter-AS &amp; Intra-AS </a:t>
            </a:r>
            <a:r>
              <a:rPr lang="el-GR" sz="2200"/>
              <a:t>πληροφορίες δρομολόγησης</a:t>
            </a:r>
            <a:r>
              <a:rPr lang="en-US" sz="2200"/>
              <a:t> </a:t>
            </a:r>
            <a:r>
              <a:rPr lang="el-GR" sz="2200"/>
              <a:t>για εξωτερικούς προορισμούς</a:t>
            </a:r>
            <a:r>
              <a:rPr lang="en-US" sz="2200"/>
              <a:t> </a:t>
            </a:r>
            <a:endParaRPr/>
          </a:p>
        </p:txBody>
      </p:sp>
      <p:pic>
        <p:nvPicPr>
          <p:cNvPr id="25602" name="Picture 2" descr="http://4.bp.blogspot.com/_K_pkZO5-tTg/TH38WoKecbI/AAAAAAAAENU/mHrMrikYPPI/s400/RibFib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447800" y="1524000"/>
            <a:ext cx="6400798" cy="296037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 bwMode="auto">
          <a:xfrm>
            <a:off x="3143250" y="4419600"/>
            <a:ext cx="401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rPr>
              <a:t>source: http://blog.ipspace.net/2010/09/ribs-and-fibs.html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l-GR" sz="2800" b="1"/>
              <a:t>Παράδειγμα</a:t>
            </a:r>
            <a:r>
              <a:rPr lang="en-US" sz="2800" b="1"/>
              <a:t>: </a:t>
            </a:r>
            <a:r>
              <a:rPr lang="el-GR" sz="2800" b="1"/>
              <a:t>Συμπλήρωση </a:t>
            </a:r>
            <a:r>
              <a:rPr lang="en-US" sz="2800" b="1"/>
              <a:t>routing table </a:t>
            </a:r>
            <a:r>
              <a:rPr lang="el-GR" sz="2800" b="1"/>
              <a:t>για το </a:t>
            </a:r>
            <a:r>
              <a:rPr lang="en-US" sz="2800" b="1"/>
              <a:t>router 1d</a:t>
            </a:r>
            <a:endParaRPr/>
          </a:p>
        </p:txBody>
      </p:sp>
      <p:sp>
        <p:nvSpPr>
          <p:cNvPr id="12291" name="Rectangle 5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l-GR" sz="2000"/>
              <a:t>Έστω </a:t>
            </a:r>
            <a:r>
              <a:rPr lang="en-US" sz="2000"/>
              <a:t>AS1 </a:t>
            </a:r>
            <a:r>
              <a:rPr lang="el-GR" sz="2000"/>
              <a:t>μαθαίνει</a:t>
            </a:r>
            <a:r>
              <a:rPr lang="en-US" sz="2000"/>
              <a:t> (</a:t>
            </a:r>
            <a:r>
              <a:rPr lang="el-GR" sz="2000"/>
              <a:t>μέσω</a:t>
            </a:r>
            <a:r>
              <a:rPr lang="en-US" sz="2000"/>
              <a:t> BGP) </a:t>
            </a:r>
            <a:r>
              <a:rPr lang="el-GR" sz="2000"/>
              <a:t>ότι το υποδίκτυο (</a:t>
            </a:r>
            <a:r>
              <a:rPr lang="en-US" sz="2000"/>
              <a:t>prefix</a:t>
            </a:r>
            <a:r>
              <a:rPr lang="el-GR" sz="2000"/>
              <a:t>)</a:t>
            </a:r>
            <a:r>
              <a:rPr lang="en-US" sz="2000"/>
              <a:t> </a:t>
            </a:r>
            <a:r>
              <a:rPr lang="en-US" sz="2000" i="1">
                <a:solidFill>
                  <a:srgbClr val="FF0000"/>
                </a:solidFill>
              </a:rPr>
              <a:t>x </a:t>
            </a:r>
            <a:r>
              <a:rPr lang="en-US" sz="2000"/>
              <a:t>(</a:t>
            </a:r>
            <a:r>
              <a:rPr lang="el-GR" sz="2000"/>
              <a:t>π.χ., </a:t>
            </a:r>
            <a:r>
              <a:rPr lang="en-US" sz="2000"/>
              <a:t>147.102.0.0/16) </a:t>
            </a:r>
            <a:r>
              <a:rPr lang="el-GR" sz="2000"/>
              <a:t>είναι προσβάσιμο μέσω του </a:t>
            </a:r>
            <a:r>
              <a:rPr lang="en-US" sz="2000"/>
              <a:t>AS3 (gateway 1c) </a:t>
            </a:r>
            <a:r>
              <a:rPr lang="el-GR" sz="2000"/>
              <a:t>αλλά όχι μέσω </a:t>
            </a:r>
            <a:r>
              <a:rPr lang="en-US" sz="2000"/>
              <a:t>AS2.</a:t>
            </a:r>
            <a:endParaRPr/>
          </a:p>
          <a:p>
            <a:pPr>
              <a:defRPr/>
            </a:pPr>
            <a:r>
              <a:rPr lang="el-GR" sz="2000"/>
              <a:t>Το πρωτόκολλο </a:t>
            </a:r>
            <a:r>
              <a:rPr lang="en-US" sz="2000"/>
              <a:t>iBGP</a:t>
            </a:r>
            <a:r>
              <a:rPr lang="en-US" sz="2000"/>
              <a:t> </a:t>
            </a:r>
            <a:r>
              <a:rPr lang="el-GR" sz="2000"/>
              <a:t>προωθεί τις απαραίτητες πληροφορίες πρόσβασης</a:t>
            </a:r>
            <a:r>
              <a:rPr lang="en-US" sz="2000"/>
              <a:t> </a:t>
            </a:r>
            <a:r>
              <a:rPr lang="el-GR" sz="2000"/>
              <a:t>(</a:t>
            </a:r>
            <a:r>
              <a:rPr lang="en-US" sz="2000"/>
              <a:t>reachability</a:t>
            </a:r>
            <a:r>
              <a:rPr lang="en-US" sz="2000"/>
              <a:t> info</a:t>
            </a:r>
            <a:r>
              <a:rPr lang="el-GR" sz="2000"/>
              <a:t>)</a:t>
            </a:r>
            <a:r>
              <a:rPr lang="en-US" sz="2000"/>
              <a:t> </a:t>
            </a:r>
            <a:r>
              <a:rPr lang="el-GR" sz="2000"/>
              <a:t> σε όλους τους εσωτερικούς δρομολογητές</a:t>
            </a:r>
            <a:r>
              <a:rPr lang="en-US" sz="2000"/>
              <a:t>.</a:t>
            </a:r>
            <a:endParaRPr/>
          </a:p>
          <a:p>
            <a:pPr>
              <a:defRPr/>
            </a:pPr>
            <a:r>
              <a:rPr lang="el-GR" sz="2000"/>
              <a:t>Ο </a:t>
            </a:r>
            <a:r>
              <a:rPr lang="en-US" sz="2000"/>
              <a:t>router 1d </a:t>
            </a:r>
            <a:r>
              <a:rPr lang="el-GR" sz="2000"/>
              <a:t>καθορίζει από το </a:t>
            </a:r>
            <a:r>
              <a:rPr lang="en-US" sz="2000"/>
              <a:t>IGP (</a:t>
            </a:r>
            <a:r>
              <a:rPr lang="el-GR" sz="2000"/>
              <a:t>π.χ., </a:t>
            </a:r>
            <a:r>
              <a:rPr lang="en-US" sz="2000"/>
              <a:t>OSPF) </a:t>
            </a:r>
            <a:r>
              <a:rPr lang="el-GR" sz="2000"/>
              <a:t>ότι το </a:t>
            </a:r>
            <a:r>
              <a:rPr lang="en-US" sz="2000"/>
              <a:t>interface </a:t>
            </a:r>
            <a:r>
              <a:rPr lang="en-US" sz="2000" i="1">
                <a:solidFill>
                  <a:srgbClr val="FF0000"/>
                </a:solidFill>
              </a:rPr>
              <a:t>I</a:t>
            </a:r>
            <a:r>
              <a:rPr lang="en-US" sz="2000"/>
              <a:t>  </a:t>
            </a:r>
            <a:r>
              <a:rPr lang="el-GR" sz="2000"/>
              <a:t>είναι στην καλύτερη (ελάχιστη) διαδρομή προς τον</a:t>
            </a:r>
            <a:r>
              <a:rPr lang="en-US" sz="2000"/>
              <a:t> 1c.</a:t>
            </a:r>
            <a:endParaRPr/>
          </a:p>
          <a:p>
            <a:pPr lvl="1">
              <a:defRPr/>
            </a:pPr>
            <a:r>
              <a:rPr lang="el-GR" sz="2000"/>
              <a:t> δημιουργεί την πληροφορία </a:t>
            </a:r>
            <a:r>
              <a:rPr lang="en-US" sz="2000" i="1">
                <a:solidFill>
                  <a:srgbClr val="FF0000"/>
                </a:solidFill>
              </a:rPr>
              <a:t>(</a:t>
            </a:r>
            <a:r>
              <a:rPr lang="en-US" sz="2000" i="1">
                <a:solidFill>
                  <a:srgbClr val="FF0000"/>
                </a:solidFill>
              </a:rPr>
              <a:t>x,I</a:t>
            </a:r>
            <a:r>
              <a:rPr lang="en-US" sz="2000" i="1">
                <a:solidFill>
                  <a:srgbClr val="FF0000"/>
                </a:solidFill>
              </a:rPr>
              <a:t>)</a:t>
            </a:r>
            <a:r>
              <a:rPr lang="el-GR" sz="2000" i="1">
                <a:solidFill>
                  <a:srgbClr val="FF0000"/>
                </a:solidFill>
              </a:rPr>
              <a:t> </a:t>
            </a:r>
            <a:r>
              <a:rPr lang="el-GR" sz="2000"/>
              <a:t>στο</a:t>
            </a:r>
            <a:r>
              <a:rPr lang="en-US" sz="2000"/>
              <a:t> routing table</a:t>
            </a:r>
            <a:endParaRPr/>
          </a:p>
        </p:txBody>
      </p:sp>
      <p:sp>
        <p:nvSpPr>
          <p:cNvPr id="12292" name="Freeform 8"/>
          <p:cNvSpPr/>
          <p:nvPr/>
        </p:nvSpPr>
        <p:spPr bwMode="auto">
          <a:xfrm>
            <a:off x="5157788" y="4733925"/>
            <a:ext cx="2352675" cy="1511300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 fill="norm" stroke="1" extrusionOk="0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293" name="Freeform 9"/>
          <p:cNvSpPr/>
          <p:nvPr/>
        </p:nvSpPr>
        <p:spPr bwMode="auto">
          <a:xfrm>
            <a:off x="1331913" y="4479925"/>
            <a:ext cx="1831975" cy="1498600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 fill="norm" stroke="1" extrusionOk="0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294" name="Freeform 10"/>
          <p:cNvSpPr/>
          <p:nvPr/>
        </p:nvSpPr>
        <p:spPr bwMode="auto">
          <a:xfrm>
            <a:off x="2514600" y="5561013"/>
            <a:ext cx="2930525" cy="1220787"/>
          </a:xfrm>
          <a:custGeom>
            <a:avLst/>
            <a:gdLst>
              <a:gd name="T0" fmla="*/ 2147483647 w 1583"/>
              <a:gd name="T1" fmla="*/ 2147483647 h 682"/>
              <a:gd name="T2" fmla="*/ 2147483647 w 1583"/>
              <a:gd name="T3" fmla="*/ 2147483647 h 682"/>
              <a:gd name="T4" fmla="*/ 2147483647 w 1583"/>
              <a:gd name="T5" fmla="*/ 2147483647 h 682"/>
              <a:gd name="T6" fmla="*/ 2147483647 w 1583"/>
              <a:gd name="T7" fmla="*/ 2147483647 h 682"/>
              <a:gd name="T8" fmla="*/ 2147483647 w 1583"/>
              <a:gd name="T9" fmla="*/ 2147483647 h 682"/>
              <a:gd name="T10" fmla="*/ 2147483647 w 1583"/>
              <a:gd name="T11" fmla="*/ 2147483647 h 682"/>
              <a:gd name="T12" fmla="*/ 2147483647 w 1583"/>
              <a:gd name="T13" fmla="*/ 2147483647 h 682"/>
              <a:gd name="T14" fmla="*/ 2147483647 w 1583"/>
              <a:gd name="T15" fmla="*/ 2147483647 h 682"/>
              <a:gd name="T16" fmla="*/ 2147483647 w 1583"/>
              <a:gd name="T17" fmla="*/ 2147483647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 fill="norm" stroke="1" extrusionOk="0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295" name="Oval 11"/>
          <p:cNvSpPr>
            <a:spLocks noChangeArrowheads="1"/>
          </p:cNvSpPr>
          <p:nvPr/>
        </p:nvSpPr>
        <p:spPr bwMode="auto">
          <a:xfrm>
            <a:off x="1712913" y="5559425"/>
            <a:ext cx="457200" cy="1190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296" name="Line 12"/>
          <p:cNvSpPr>
            <a:spLocks noChangeShapeType="1"/>
          </p:cNvSpPr>
          <p:nvPr/>
        </p:nvSpPr>
        <p:spPr bwMode="auto">
          <a:xfrm>
            <a:off x="1712913" y="5548313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297" name="Line 13"/>
          <p:cNvSpPr>
            <a:spLocks noChangeShapeType="1"/>
          </p:cNvSpPr>
          <p:nvPr/>
        </p:nvSpPr>
        <p:spPr bwMode="auto">
          <a:xfrm>
            <a:off x="2170113" y="5548313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1712913" y="5548313"/>
            <a:ext cx="452437" cy="730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299" name="Oval 15"/>
          <p:cNvSpPr>
            <a:spLocks noChangeArrowheads="1"/>
          </p:cNvSpPr>
          <p:nvPr/>
        </p:nvSpPr>
        <p:spPr bwMode="auto">
          <a:xfrm>
            <a:off x="1708150" y="5462588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00" name="Rectangle 16"/>
          <p:cNvSpPr>
            <a:spLocks noChangeArrowheads="1"/>
          </p:cNvSpPr>
          <p:nvPr/>
        </p:nvSpPr>
        <p:spPr bwMode="auto">
          <a:xfrm>
            <a:off x="1835150" y="5481638"/>
            <a:ext cx="206375" cy="18256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01" name="Text Box 17"/>
          <p:cNvSpPr txBox="1">
            <a:spLocks noChangeArrowheads="1"/>
          </p:cNvSpPr>
          <p:nvPr/>
        </p:nvSpPr>
        <p:spPr bwMode="auto">
          <a:xfrm>
            <a:off x="1698625" y="5391150"/>
            <a:ext cx="490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rPr>
              <a:t>3b</a:t>
            </a: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02" name="Oval 18"/>
          <p:cNvSpPr>
            <a:spLocks noChangeArrowheads="1"/>
          </p:cNvSpPr>
          <p:nvPr/>
        </p:nvSpPr>
        <p:spPr bwMode="auto">
          <a:xfrm>
            <a:off x="3490913" y="6453188"/>
            <a:ext cx="457200" cy="11906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03" name="Line 19"/>
          <p:cNvSpPr>
            <a:spLocks noChangeShapeType="1"/>
          </p:cNvSpPr>
          <p:nvPr/>
        </p:nvSpPr>
        <p:spPr bwMode="auto">
          <a:xfrm>
            <a:off x="3490913" y="6442075"/>
            <a:ext cx="0" cy="74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04" name="Line 20"/>
          <p:cNvSpPr>
            <a:spLocks noChangeShapeType="1"/>
          </p:cNvSpPr>
          <p:nvPr/>
        </p:nvSpPr>
        <p:spPr bwMode="auto">
          <a:xfrm>
            <a:off x="3948113" y="6442075"/>
            <a:ext cx="0" cy="74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05" name="Rectangle 21"/>
          <p:cNvSpPr>
            <a:spLocks noChangeArrowheads="1"/>
          </p:cNvSpPr>
          <p:nvPr/>
        </p:nvSpPr>
        <p:spPr bwMode="auto">
          <a:xfrm>
            <a:off x="3490913" y="6442075"/>
            <a:ext cx="452437" cy="730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06" name="Oval 22"/>
          <p:cNvSpPr>
            <a:spLocks noChangeArrowheads="1"/>
          </p:cNvSpPr>
          <p:nvPr/>
        </p:nvSpPr>
        <p:spPr bwMode="auto">
          <a:xfrm>
            <a:off x="3486150" y="6356350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3500438" y="6275388"/>
            <a:ext cx="447675" cy="396875"/>
            <a:chOff x="2904" y="2429"/>
            <a:chExt cx="309" cy="269"/>
          </a:xfrm>
        </p:grpSpPr>
        <p:sp>
          <p:nvSpPr>
            <p:cNvPr id="12402" name="Rectangle 24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03" name="Text Box 25"/>
            <p:cNvSpPr txBox="1">
              <a:spLocks noChangeArrowheads="1"/>
            </p:cNvSpPr>
            <p:nvPr/>
          </p:nvSpPr>
          <p:spPr bwMode="auto">
            <a:xfrm>
              <a:off x="2904" y="2429"/>
              <a:ext cx="3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0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1d</a:t>
              </a:r>
              <a:endParaRPr/>
            </a:p>
          </p:txBody>
        </p:sp>
      </p:grpSp>
      <p:sp>
        <p:nvSpPr>
          <p:cNvPr id="12308" name="Oval 26"/>
          <p:cNvSpPr>
            <a:spLocks noChangeArrowheads="1"/>
          </p:cNvSpPr>
          <p:nvPr/>
        </p:nvSpPr>
        <p:spPr bwMode="auto">
          <a:xfrm>
            <a:off x="2532063" y="5364163"/>
            <a:ext cx="457200" cy="1206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09" name="Line 27"/>
          <p:cNvSpPr>
            <a:spLocks noChangeShapeType="1"/>
          </p:cNvSpPr>
          <p:nvPr/>
        </p:nvSpPr>
        <p:spPr bwMode="auto">
          <a:xfrm>
            <a:off x="2532063" y="5354638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10" name="Line 28"/>
          <p:cNvSpPr>
            <a:spLocks noChangeShapeType="1"/>
          </p:cNvSpPr>
          <p:nvPr/>
        </p:nvSpPr>
        <p:spPr bwMode="auto">
          <a:xfrm>
            <a:off x="2989263" y="5354638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11" name="Rectangle 29"/>
          <p:cNvSpPr>
            <a:spLocks noChangeArrowheads="1"/>
          </p:cNvSpPr>
          <p:nvPr/>
        </p:nvSpPr>
        <p:spPr bwMode="auto">
          <a:xfrm>
            <a:off x="2532063" y="5354638"/>
            <a:ext cx="452437" cy="71437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12" name="Oval 30"/>
          <p:cNvSpPr>
            <a:spLocks noChangeArrowheads="1"/>
          </p:cNvSpPr>
          <p:nvPr/>
        </p:nvSpPr>
        <p:spPr bwMode="auto">
          <a:xfrm>
            <a:off x="2527300" y="5267325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13" name="Rectangle 31"/>
          <p:cNvSpPr>
            <a:spLocks noChangeArrowheads="1"/>
          </p:cNvSpPr>
          <p:nvPr/>
        </p:nvSpPr>
        <p:spPr bwMode="auto">
          <a:xfrm>
            <a:off x="2654300" y="5286375"/>
            <a:ext cx="207963" cy="1619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14" name="Text Box 32"/>
          <p:cNvSpPr txBox="1">
            <a:spLocks noChangeArrowheads="1"/>
          </p:cNvSpPr>
          <p:nvPr/>
        </p:nvSpPr>
        <p:spPr bwMode="auto">
          <a:xfrm>
            <a:off x="2528888" y="5195888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rPr>
              <a:t>3a</a:t>
            </a: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15" name="Oval 33"/>
          <p:cNvSpPr>
            <a:spLocks noChangeArrowheads="1"/>
          </p:cNvSpPr>
          <p:nvPr/>
        </p:nvSpPr>
        <p:spPr bwMode="auto">
          <a:xfrm>
            <a:off x="3438525" y="5868988"/>
            <a:ext cx="457200" cy="11906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16" name="Line 34"/>
          <p:cNvSpPr>
            <a:spLocks noChangeShapeType="1"/>
          </p:cNvSpPr>
          <p:nvPr/>
        </p:nvSpPr>
        <p:spPr bwMode="auto">
          <a:xfrm>
            <a:off x="3438525" y="5859463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17" name="Line 35"/>
          <p:cNvSpPr>
            <a:spLocks noChangeShapeType="1"/>
          </p:cNvSpPr>
          <p:nvPr/>
        </p:nvSpPr>
        <p:spPr bwMode="auto">
          <a:xfrm>
            <a:off x="3895725" y="5859463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18" name="Rectangle 36"/>
          <p:cNvSpPr>
            <a:spLocks noChangeArrowheads="1"/>
          </p:cNvSpPr>
          <p:nvPr/>
        </p:nvSpPr>
        <p:spPr bwMode="auto">
          <a:xfrm>
            <a:off x="3438525" y="5859463"/>
            <a:ext cx="452438" cy="71437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19" name="Oval 37"/>
          <p:cNvSpPr>
            <a:spLocks noChangeArrowheads="1"/>
          </p:cNvSpPr>
          <p:nvPr/>
        </p:nvSpPr>
        <p:spPr bwMode="auto">
          <a:xfrm>
            <a:off x="3433763" y="5772150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3452812" y="5692775"/>
            <a:ext cx="427037" cy="395288"/>
            <a:chOff x="2907" y="2429"/>
            <a:chExt cx="301" cy="269"/>
          </a:xfrm>
        </p:grpSpPr>
        <p:sp>
          <p:nvSpPr>
            <p:cNvPr id="12400" name="Rectangle 39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01" name="Text Box 40"/>
            <p:cNvSpPr txBox="1">
              <a:spLocks noChangeArrowheads="1"/>
            </p:cNvSpPr>
            <p:nvPr/>
          </p:nvSpPr>
          <p:spPr bwMode="auto">
            <a:xfrm>
              <a:off x="2907" y="2429"/>
              <a:ext cx="30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0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1c</a:t>
              </a:r>
              <a:endParaRPr/>
            </a:p>
          </p:txBody>
        </p:sp>
      </p:grpSp>
      <p:sp>
        <p:nvSpPr>
          <p:cNvPr id="12321" name="Line 41"/>
          <p:cNvSpPr>
            <a:spLocks noChangeShapeType="1"/>
          </p:cNvSpPr>
          <p:nvPr/>
        </p:nvSpPr>
        <p:spPr bwMode="auto">
          <a:xfrm>
            <a:off x="6059488" y="5591175"/>
            <a:ext cx="449262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22" name="Line 42"/>
          <p:cNvSpPr>
            <a:spLocks noChangeShapeType="1"/>
          </p:cNvSpPr>
          <p:nvPr/>
        </p:nvSpPr>
        <p:spPr bwMode="auto">
          <a:xfrm>
            <a:off x="6532563" y="5480049"/>
            <a:ext cx="133350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23" name="Line 43"/>
          <p:cNvSpPr>
            <a:spLocks noChangeShapeType="1"/>
          </p:cNvSpPr>
          <p:nvPr/>
        </p:nvSpPr>
        <p:spPr bwMode="auto">
          <a:xfrm flipV="1">
            <a:off x="5959475" y="5414963"/>
            <a:ext cx="166687" cy="112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24" name="Freeform 44"/>
          <p:cNvSpPr/>
          <p:nvPr/>
        </p:nvSpPr>
        <p:spPr bwMode="auto">
          <a:xfrm>
            <a:off x="3944938" y="6350000"/>
            <a:ext cx="385762" cy="120650"/>
          </a:xfrm>
          <a:custGeom>
            <a:avLst/>
            <a:gdLst>
              <a:gd name="T0" fmla="*/ 0 w 264"/>
              <a:gd name="T1" fmla="*/ 2147483647 h 82"/>
              <a:gd name="T2" fmla="*/ 2147483647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 fill="norm" stroke="1" extrusionOk="0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25" name="Freeform 45"/>
          <p:cNvSpPr/>
          <p:nvPr/>
        </p:nvSpPr>
        <p:spPr bwMode="auto">
          <a:xfrm>
            <a:off x="3273425" y="6296024"/>
            <a:ext cx="222250" cy="174625"/>
          </a:xfrm>
          <a:custGeom>
            <a:avLst/>
            <a:gdLst>
              <a:gd name="T0" fmla="*/ 0 w 152"/>
              <a:gd name="T1" fmla="*/ 0 h 118"/>
              <a:gd name="T2" fmla="*/ 2147483647 w 152"/>
              <a:gd name="T3" fmla="*/ 2147483647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 fill="norm" stroke="1" extrusionOk="0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26" name="Freeform 46"/>
          <p:cNvSpPr/>
          <p:nvPr/>
        </p:nvSpPr>
        <p:spPr bwMode="auto">
          <a:xfrm>
            <a:off x="3454399" y="6192837"/>
            <a:ext cx="823912" cy="122237"/>
          </a:xfrm>
          <a:custGeom>
            <a:avLst/>
            <a:gdLst>
              <a:gd name="T0" fmla="*/ 0 w 564"/>
              <a:gd name="T1" fmla="*/ 0 h 82"/>
              <a:gd name="T2" fmla="*/ 2147483647 w 564"/>
              <a:gd name="T3" fmla="*/ 2147483647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 fill="norm" stroke="1" extrusionOk="0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27" name="Freeform 47"/>
          <p:cNvSpPr/>
          <p:nvPr/>
        </p:nvSpPr>
        <p:spPr bwMode="auto">
          <a:xfrm>
            <a:off x="3363913" y="5954713"/>
            <a:ext cx="111125" cy="138112"/>
          </a:xfrm>
          <a:custGeom>
            <a:avLst/>
            <a:gdLst>
              <a:gd name="T0" fmla="*/ 0 w 76"/>
              <a:gd name="T1" fmla="*/ 2147483647 h 94"/>
              <a:gd name="T2" fmla="*/ 2147483647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 fill="norm" stroke="1" extrusionOk="0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28" name="Freeform 48"/>
          <p:cNvSpPr/>
          <p:nvPr/>
        </p:nvSpPr>
        <p:spPr bwMode="auto">
          <a:xfrm>
            <a:off x="2159000" y="5400675"/>
            <a:ext cx="366713" cy="1682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 fill="norm" stroke="1" extrusionOk="0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29" name="Freeform 49"/>
          <p:cNvSpPr/>
          <p:nvPr/>
        </p:nvSpPr>
        <p:spPr bwMode="auto">
          <a:xfrm>
            <a:off x="2794000" y="5487988"/>
            <a:ext cx="649288" cy="381000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 fill="norm" stroke="1" extrusionOk="0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30" name="Freeform 50"/>
          <p:cNvSpPr/>
          <p:nvPr/>
        </p:nvSpPr>
        <p:spPr bwMode="auto">
          <a:xfrm>
            <a:off x="4727575" y="5662613"/>
            <a:ext cx="955675" cy="619125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 fill="norm" stroke="1" extrusionOk="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31" name="Oval 51"/>
          <p:cNvSpPr>
            <a:spLocks noChangeArrowheads="1"/>
          </p:cNvSpPr>
          <p:nvPr/>
        </p:nvSpPr>
        <p:spPr bwMode="auto">
          <a:xfrm>
            <a:off x="5602288" y="5568950"/>
            <a:ext cx="457200" cy="1190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32" name="Line 52"/>
          <p:cNvSpPr>
            <a:spLocks noChangeShapeType="1"/>
          </p:cNvSpPr>
          <p:nvPr/>
        </p:nvSpPr>
        <p:spPr bwMode="auto">
          <a:xfrm>
            <a:off x="5602288" y="5557838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33" name="Line 53"/>
          <p:cNvSpPr>
            <a:spLocks noChangeShapeType="1"/>
          </p:cNvSpPr>
          <p:nvPr/>
        </p:nvSpPr>
        <p:spPr bwMode="auto">
          <a:xfrm>
            <a:off x="6059488" y="5557838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34" name="Rectangle 54"/>
          <p:cNvSpPr>
            <a:spLocks noChangeArrowheads="1"/>
          </p:cNvSpPr>
          <p:nvPr/>
        </p:nvSpPr>
        <p:spPr bwMode="auto">
          <a:xfrm>
            <a:off x="5602288" y="5557838"/>
            <a:ext cx="452437" cy="730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35" name="Oval 55"/>
          <p:cNvSpPr>
            <a:spLocks noChangeArrowheads="1"/>
          </p:cNvSpPr>
          <p:nvPr/>
        </p:nvSpPr>
        <p:spPr bwMode="auto">
          <a:xfrm>
            <a:off x="5597525" y="5470525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36" name="Rectangle 56"/>
          <p:cNvSpPr>
            <a:spLocks noChangeArrowheads="1"/>
          </p:cNvSpPr>
          <p:nvPr/>
        </p:nvSpPr>
        <p:spPr bwMode="auto">
          <a:xfrm>
            <a:off x="5724524" y="5489575"/>
            <a:ext cx="206375" cy="177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37" name="Text Box 57"/>
          <p:cNvSpPr txBox="1">
            <a:spLocks noChangeArrowheads="1"/>
          </p:cNvSpPr>
          <p:nvPr/>
        </p:nvSpPr>
        <p:spPr bwMode="auto">
          <a:xfrm>
            <a:off x="5597525" y="5400675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rPr>
              <a:t>2a</a:t>
            </a: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38" name="Text Box 58"/>
          <p:cNvSpPr txBox="1">
            <a:spLocks noChangeArrowheads="1"/>
          </p:cNvSpPr>
          <p:nvPr/>
        </p:nvSpPr>
        <p:spPr bwMode="auto">
          <a:xfrm>
            <a:off x="2146300" y="55292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i="0" u="none" strike="noStrike" cap="none" spc="0">
                <a:ln>
                  <a:noFill/>
                </a:ln>
                <a:solidFill>
                  <a:prstClr val="white"/>
                </a:solidFill>
                <a:latin typeface="Arial"/>
                <a:ea typeface="+mn-ea"/>
                <a:cs typeface="+mn-cs"/>
              </a:rPr>
              <a:t>AS3</a:t>
            </a: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39" name="Text Box 59"/>
          <p:cNvSpPr txBox="1">
            <a:spLocks noChangeArrowheads="1"/>
          </p:cNvSpPr>
          <p:nvPr/>
        </p:nvSpPr>
        <p:spPr bwMode="auto">
          <a:xfrm>
            <a:off x="4721225" y="6202363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i="0" u="none" strike="noStrike" cap="none" spc="0">
                <a:ln>
                  <a:noFill/>
                </a:ln>
                <a:solidFill>
                  <a:prstClr val="white"/>
                </a:solidFill>
                <a:latin typeface="Arial"/>
                <a:ea typeface="+mn-ea"/>
                <a:cs typeface="+mn-cs"/>
              </a:rPr>
              <a:t>AS1</a:t>
            </a: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40" name="Text Box 60"/>
          <p:cNvSpPr txBox="1">
            <a:spLocks noChangeArrowheads="1"/>
          </p:cNvSpPr>
          <p:nvPr/>
        </p:nvSpPr>
        <p:spPr bwMode="auto">
          <a:xfrm>
            <a:off x="6013450" y="5800725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i="0" u="none" strike="noStrike" cap="none" spc="0">
                <a:ln>
                  <a:noFill/>
                </a:ln>
                <a:solidFill>
                  <a:prstClr val="white"/>
                </a:solidFill>
                <a:latin typeface="Arial"/>
                <a:ea typeface="+mn-ea"/>
                <a:cs typeface="+mn-cs"/>
              </a:rPr>
              <a:t>AS2</a:t>
            </a:r>
            <a:endParaRPr/>
          </a:p>
        </p:txBody>
      </p:sp>
      <p:sp>
        <p:nvSpPr>
          <p:cNvPr id="12341" name="Oval 61"/>
          <p:cNvSpPr>
            <a:spLocks noChangeArrowheads="1"/>
          </p:cNvSpPr>
          <p:nvPr/>
        </p:nvSpPr>
        <p:spPr bwMode="auto">
          <a:xfrm>
            <a:off x="2992438" y="6178550"/>
            <a:ext cx="457200" cy="1190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42" name="Line 62"/>
          <p:cNvSpPr>
            <a:spLocks noChangeShapeType="1"/>
          </p:cNvSpPr>
          <p:nvPr/>
        </p:nvSpPr>
        <p:spPr bwMode="auto">
          <a:xfrm>
            <a:off x="2992438" y="6169025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43" name="Line 63"/>
          <p:cNvSpPr>
            <a:spLocks noChangeShapeType="1"/>
          </p:cNvSpPr>
          <p:nvPr/>
        </p:nvSpPr>
        <p:spPr bwMode="auto">
          <a:xfrm>
            <a:off x="3449638" y="6169025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44" name="Rectangle 64"/>
          <p:cNvSpPr>
            <a:spLocks noChangeArrowheads="1"/>
          </p:cNvSpPr>
          <p:nvPr/>
        </p:nvSpPr>
        <p:spPr bwMode="auto">
          <a:xfrm>
            <a:off x="2992438" y="6169025"/>
            <a:ext cx="452437" cy="7143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45" name="Oval 65"/>
          <p:cNvSpPr>
            <a:spLocks noChangeArrowheads="1"/>
          </p:cNvSpPr>
          <p:nvPr/>
        </p:nvSpPr>
        <p:spPr bwMode="auto">
          <a:xfrm>
            <a:off x="2987675" y="6088063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46" name="Rectangle 66"/>
          <p:cNvSpPr>
            <a:spLocks noChangeArrowheads="1"/>
          </p:cNvSpPr>
          <p:nvPr/>
        </p:nvSpPr>
        <p:spPr bwMode="auto">
          <a:xfrm>
            <a:off x="3111500" y="6127750"/>
            <a:ext cx="207963" cy="1412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l-GR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47" name="Text Box 67"/>
          <p:cNvSpPr txBox="1">
            <a:spLocks noChangeArrowheads="1"/>
          </p:cNvSpPr>
          <p:nvPr/>
        </p:nvSpPr>
        <p:spPr bwMode="auto">
          <a:xfrm>
            <a:off x="3011488" y="6007100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rPr>
              <a:t>1a</a:t>
            </a: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4" name="Group 68"/>
          <p:cNvGrpSpPr/>
          <p:nvPr/>
        </p:nvGrpSpPr>
        <p:grpSpPr bwMode="auto">
          <a:xfrm>
            <a:off x="6105525" y="5232400"/>
            <a:ext cx="471488" cy="396875"/>
            <a:chOff x="4320" y="1940"/>
            <a:chExt cx="323" cy="269"/>
          </a:xfrm>
        </p:grpSpPr>
        <p:sp>
          <p:nvSpPr>
            <p:cNvPr id="12393" name="Oval 69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94" name="Line 70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95" name="Line 71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96" name="Rectangle 72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97" name="Oval 73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98" name="Rectangle 74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99" name="Text Box 75"/>
            <p:cNvSpPr txBox="1">
              <a:spLocks noChangeArrowheads="1"/>
            </p:cNvSpPr>
            <p:nvPr/>
          </p:nvSpPr>
          <p:spPr bwMode="auto">
            <a:xfrm>
              <a:off x="4320" y="1940"/>
              <a:ext cx="3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0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2c</a:t>
              </a:r>
              <a:endParaRPr lang="en-US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" name="Group 76"/>
          <p:cNvGrpSpPr/>
          <p:nvPr/>
        </p:nvGrpSpPr>
        <p:grpSpPr bwMode="auto">
          <a:xfrm>
            <a:off x="6500813" y="5559425"/>
            <a:ext cx="492125" cy="396875"/>
            <a:chOff x="4590" y="2162"/>
            <a:chExt cx="337" cy="269"/>
          </a:xfrm>
        </p:grpSpPr>
        <p:sp>
          <p:nvSpPr>
            <p:cNvPr id="12386" name="Oval 77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87" name="Line 78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88" name="Line 79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89" name="Rectangle 80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90" name="Oval 81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91" name="Rectangle 82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92" name="Text Box 83"/>
            <p:cNvSpPr txBox="1">
              <a:spLocks noChangeArrowheads="1"/>
            </p:cNvSpPr>
            <p:nvPr/>
          </p:nvSpPr>
          <p:spPr bwMode="auto">
            <a:xfrm>
              <a:off x="4590" y="2162"/>
              <a:ext cx="3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0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2b</a:t>
              </a:r>
              <a:endParaRPr lang="en-US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" name="Group 84"/>
          <p:cNvGrpSpPr/>
          <p:nvPr/>
        </p:nvGrpSpPr>
        <p:grpSpPr bwMode="auto">
          <a:xfrm>
            <a:off x="4275138" y="6105525"/>
            <a:ext cx="461962" cy="396875"/>
            <a:chOff x="2016" y="1980"/>
            <a:chExt cx="316" cy="269"/>
          </a:xfrm>
        </p:grpSpPr>
        <p:sp>
          <p:nvSpPr>
            <p:cNvPr id="12378" name="Oval 8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79" name="Line 8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80" name="Line 8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81" name="Rectangle 8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82" name="Oval 8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oup 90"/>
            <p:cNvGrpSpPr/>
            <p:nvPr/>
          </p:nvGrpSpPr>
          <p:grpSpPr bwMode="auto">
            <a:xfrm>
              <a:off x="2021" y="1980"/>
              <a:ext cx="306" cy="269"/>
              <a:chOff x="2901" y="2429"/>
              <a:chExt cx="313" cy="269"/>
            </a:xfrm>
          </p:grpSpPr>
          <p:sp>
            <p:nvSpPr>
              <p:cNvPr id="12384" name="Rectangle 9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l-GR" sz="18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85" name="Text Box 92"/>
              <p:cNvSpPr txBox="1">
                <a:spLocks noChangeArrowheads="1"/>
              </p:cNvSpPr>
              <p:nvPr/>
            </p:nvSpPr>
            <p:spPr bwMode="auto">
              <a:xfrm>
                <a:off x="2901" y="2429"/>
                <a:ext cx="31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20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rPr>
                  <a:t>1b</a:t>
                </a:r>
                <a:endParaRPr lang="en-US" sz="18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93"/>
          <p:cNvGrpSpPr/>
          <p:nvPr/>
        </p:nvGrpSpPr>
        <p:grpSpPr bwMode="auto">
          <a:xfrm>
            <a:off x="1939925" y="4992688"/>
            <a:ext cx="469900" cy="396875"/>
            <a:chOff x="2014" y="1980"/>
            <a:chExt cx="321" cy="269"/>
          </a:xfrm>
        </p:grpSpPr>
        <p:sp>
          <p:nvSpPr>
            <p:cNvPr id="12370" name="Oval 94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71" name="Line 95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72" name="Line 96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73" name="Rectangle 97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74" name="Oval 98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" name="Group 99"/>
            <p:cNvGrpSpPr/>
            <p:nvPr/>
          </p:nvGrpSpPr>
          <p:grpSpPr bwMode="auto">
            <a:xfrm>
              <a:off x="2014" y="1980"/>
              <a:ext cx="321" cy="269"/>
              <a:chOff x="2893" y="2429"/>
              <a:chExt cx="328" cy="269"/>
            </a:xfrm>
          </p:grpSpPr>
          <p:sp>
            <p:nvSpPr>
              <p:cNvPr id="12376" name="Rectangle 10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l-GR" sz="18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77" name="Text Box 101"/>
              <p:cNvSpPr txBox="1">
                <a:spLocks noChangeArrowheads="1"/>
              </p:cNvSpPr>
              <p:nvPr/>
            </p:nvSpPr>
            <p:spPr bwMode="auto">
              <a:xfrm>
                <a:off x="2893" y="2429"/>
                <a:ext cx="32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20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rPr>
                  <a:t>3c</a:t>
                </a:r>
                <a:endParaRPr lang="en-US" sz="18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352" name="Line 102"/>
          <p:cNvSpPr>
            <a:spLocks noChangeShapeType="1"/>
          </p:cNvSpPr>
          <p:nvPr/>
        </p:nvSpPr>
        <p:spPr bwMode="auto">
          <a:xfrm flipH="1">
            <a:off x="1978025" y="5302250"/>
            <a:ext cx="90488" cy="157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53" name="Line 103"/>
          <p:cNvSpPr>
            <a:spLocks noChangeShapeType="1"/>
          </p:cNvSpPr>
          <p:nvPr/>
        </p:nvSpPr>
        <p:spPr bwMode="auto">
          <a:xfrm>
            <a:off x="1530350" y="5370513"/>
            <a:ext cx="21113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54" name="Line 104"/>
          <p:cNvSpPr>
            <a:spLocks noChangeShapeType="1"/>
          </p:cNvSpPr>
          <p:nvPr/>
        </p:nvSpPr>
        <p:spPr bwMode="auto">
          <a:xfrm flipH="1">
            <a:off x="2259013" y="4846638"/>
            <a:ext cx="198437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55" name="Line 105"/>
          <p:cNvSpPr>
            <a:spLocks noChangeShapeType="1"/>
          </p:cNvSpPr>
          <p:nvPr/>
        </p:nvSpPr>
        <p:spPr bwMode="auto">
          <a:xfrm>
            <a:off x="1851025" y="4833938"/>
            <a:ext cx="173038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56" name="Line 106"/>
          <p:cNvSpPr>
            <a:spLocks noChangeShapeType="1"/>
          </p:cNvSpPr>
          <p:nvPr/>
        </p:nvSpPr>
        <p:spPr bwMode="auto">
          <a:xfrm flipH="1">
            <a:off x="2814638" y="4970463"/>
            <a:ext cx="100012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57" name="Line 107"/>
          <p:cNvSpPr>
            <a:spLocks noChangeShapeType="1"/>
          </p:cNvSpPr>
          <p:nvPr/>
        </p:nvSpPr>
        <p:spPr bwMode="auto">
          <a:xfrm>
            <a:off x="6958013" y="5734050"/>
            <a:ext cx="322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58" name="Line 108"/>
          <p:cNvSpPr>
            <a:spLocks noChangeShapeType="1"/>
          </p:cNvSpPr>
          <p:nvPr/>
        </p:nvSpPr>
        <p:spPr bwMode="auto">
          <a:xfrm flipV="1">
            <a:off x="6872288" y="5272088"/>
            <a:ext cx="382587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59" name="Line 109"/>
          <p:cNvSpPr>
            <a:spLocks noChangeShapeType="1"/>
          </p:cNvSpPr>
          <p:nvPr/>
        </p:nvSpPr>
        <p:spPr bwMode="auto">
          <a:xfrm flipH="1" flipV="1">
            <a:off x="6067425" y="5021263"/>
            <a:ext cx="185738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60" name="Line 110"/>
          <p:cNvSpPr>
            <a:spLocks noChangeShapeType="1"/>
          </p:cNvSpPr>
          <p:nvPr/>
        </p:nvSpPr>
        <p:spPr bwMode="auto">
          <a:xfrm flipH="1" flipV="1">
            <a:off x="5611813" y="5172075"/>
            <a:ext cx="196850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61" name="Line 111"/>
          <p:cNvSpPr>
            <a:spLocks noChangeShapeType="1"/>
          </p:cNvSpPr>
          <p:nvPr/>
        </p:nvSpPr>
        <p:spPr bwMode="auto">
          <a:xfrm flipH="1">
            <a:off x="2852738" y="6270625"/>
            <a:ext cx="196850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62" name="Line 112"/>
          <p:cNvSpPr>
            <a:spLocks noChangeShapeType="1"/>
          </p:cNvSpPr>
          <p:nvPr/>
        </p:nvSpPr>
        <p:spPr bwMode="auto">
          <a:xfrm flipH="1" flipV="1">
            <a:off x="2803525" y="6121400"/>
            <a:ext cx="18573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63" name="Line 113"/>
          <p:cNvSpPr>
            <a:spLocks noChangeShapeType="1"/>
          </p:cNvSpPr>
          <p:nvPr/>
        </p:nvSpPr>
        <p:spPr bwMode="auto">
          <a:xfrm flipH="1">
            <a:off x="3198813" y="6521450"/>
            <a:ext cx="309562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64" name="Line 114"/>
          <p:cNvSpPr>
            <a:spLocks noChangeShapeType="1"/>
          </p:cNvSpPr>
          <p:nvPr/>
        </p:nvSpPr>
        <p:spPr bwMode="auto">
          <a:xfrm flipV="1">
            <a:off x="3903663" y="5845175"/>
            <a:ext cx="3349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65" name="Line 115"/>
          <p:cNvSpPr>
            <a:spLocks noChangeShapeType="1"/>
          </p:cNvSpPr>
          <p:nvPr/>
        </p:nvSpPr>
        <p:spPr bwMode="auto">
          <a:xfrm>
            <a:off x="4572000" y="6396038"/>
            <a:ext cx="17303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66" name="Line 116"/>
          <p:cNvSpPr>
            <a:spLocks noChangeShapeType="1"/>
          </p:cNvSpPr>
          <p:nvPr/>
        </p:nvSpPr>
        <p:spPr bwMode="auto">
          <a:xfrm>
            <a:off x="3867150" y="5957888"/>
            <a:ext cx="209550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67" name="Freeform 117"/>
          <p:cNvSpPr/>
          <p:nvPr/>
        </p:nvSpPr>
        <p:spPr bwMode="auto">
          <a:xfrm>
            <a:off x="3641725" y="4351338"/>
            <a:ext cx="973138" cy="79533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 fill="norm" stroke="1" extrusionOk="0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368" name="Text Box 118"/>
          <p:cNvSpPr txBox="1">
            <a:spLocks noChangeArrowheads="1"/>
          </p:cNvSpPr>
          <p:nvPr/>
        </p:nvSpPr>
        <p:spPr bwMode="auto">
          <a:xfrm>
            <a:off x="3963988" y="4514850"/>
            <a:ext cx="36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b="0" i="0" u="none" strike="noStrike" cap="none" spc="0">
                <a:ln>
                  <a:noFill/>
                </a:ln>
                <a:solidFill>
                  <a:prstClr val="white"/>
                </a:solidFill>
                <a:latin typeface="Arial"/>
                <a:ea typeface="+mn-ea"/>
                <a:cs typeface="+mn-cs"/>
              </a:rPr>
              <a:t>x</a:t>
            </a:r>
            <a:endParaRPr/>
          </a:p>
        </p:txBody>
      </p:sp>
      <p:sp>
        <p:nvSpPr>
          <p:cNvPr id="12369" name="Text Box 120"/>
          <p:cNvSpPr txBox="1">
            <a:spLocks noChangeArrowheads="1"/>
          </p:cNvSpPr>
          <p:nvPr/>
        </p:nvSpPr>
        <p:spPr bwMode="auto">
          <a:xfrm rot="-1061542">
            <a:off x="3009900" y="4241800"/>
            <a:ext cx="647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rPr>
              <a:t>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4" name="Rectangle 15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l-GR" sz="2800" b="1"/>
              <a:t>Παράδειγμα</a:t>
            </a:r>
            <a:r>
              <a:rPr lang="en-US" sz="2800" b="1"/>
              <a:t>: </a:t>
            </a:r>
            <a:r>
              <a:rPr lang="el-GR" sz="2800" b="1"/>
              <a:t>Επιλογή μεταξύ πολλαπλών </a:t>
            </a:r>
            <a:r>
              <a:rPr lang="en-US" sz="2800" b="1"/>
              <a:t>ASs</a:t>
            </a:r>
            <a:endParaRPr/>
          </a:p>
        </p:txBody>
      </p:sp>
      <p:sp>
        <p:nvSpPr>
          <p:cNvPr id="13315" name="Rectangle 16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l-GR"/>
              <a:t>έστω</a:t>
            </a:r>
            <a:r>
              <a:rPr lang="en-US"/>
              <a:t> AS1 </a:t>
            </a:r>
            <a:r>
              <a:rPr lang="el-GR"/>
              <a:t>μαθαίνει από το πρωτόκολλο</a:t>
            </a:r>
            <a:r>
              <a:rPr lang="en-US"/>
              <a:t> BGP </a:t>
            </a:r>
            <a:r>
              <a:rPr lang="el-GR"/>
              <a:t>ότι το υποδίκτυο</a:t>
            </a:r>
            <a:r>
              <a:rPr lang="en-US"/>
              <a:t> </a:t>
            </a:r>
            <a:r>
              <a:rPr lang="en-US" i="1">
                <a:solidFill>
                  <a:srgbClr val="FF0000"/>
                </a:solidFill>
              </a:rPr>
              <a:t>x</a:t>
            </a:r>
            <a:r>
              <a:rPr lang="en-US"/>
              <a:t> </a:t>
            </a:r>
            <a:r>
              <a:rPr lang="el-GR"/>
              <a:t>είναι διαθέσιμο μέσω</a:t>
            </a:r>
            <a:r>
              <a:rPr lang="en-US"/>
              <a:t> AS3 </a:t>
            </a:r>
            <a:r>
              <a:rPr lang="el-GR" i="1"/>
              <a:t>και</a:t>
            </a:r>
            <a:r>
              <a:rPr lang="en-US"/>
              <a:t> </a:t>
            </a:r>
            <a:r>
              <a:rPr lang="el-GR"/>
              <a:t>μέσω </a:t>
            </a:r>
            <a:r>
              <a:rPr lang="en-US"/>
              <a:t>AS2.</a:t>
            </a:r>
            <a:endParaRPr/>
          </a:p>
          <a:p>
            <a:pPr>
              <a:lnSpc>
                <a:spcPct val="80000"/>
              </a:lnSpc>
              <a:defRPr/>
            </a:pPr>
            <a:r>
              <a:rPr lang="el-GR"/>
              <a:t>για την ρύθμιση του</a:t>
            </a:r>
            <a:r>
              <a:rPr lang="en-US"/>
              <a:t> routing table</a:t>
            </a:r>
            <a:r>
              <a:rPr lang="el-GR"/>
              <a:t> ο </a:t>
            </a:r>
            <a:r>
              <a:rPr lang="en-US"/>
              <a:t>router 1d </a:t>
            </a:r>
            <a:r>
              <a:rPr lang="el-GR"/>
              <a:t>πρέπει να καθορίσει ποιο </a:t>
            </a:r>
            <a:r>
              <a:rPr lang="en-US"/>
              <a:t>gateway </a:t>
            </a:r>
            <a:r>
              <a:rPr lang="el-GR"/>
              <a:t>θα χρησιμοποιήσει για το προορισμό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/>
              <a:t>. </a:t>
            </a:r>
            <a:endParaRPr/>
          </a:p>
          <a:p>
            <a:pPr lvl="1">
              <a:lnSpc>
                <a:spcPct val="80000"/>
              </a:lnSpc>
              <a:defRPr/>
            </a:pPr>
            <a:r>
              <a:rPr lang="el-GR"/>
              <a:t> Αυτό είναι λειτουργία για το </a:t>
            </a:r>
            <a:r>
              <a:rPr lang="en-US"/>
              <a:t>iBGP</a:t>
            </a:r>
            <a:r>
              <a:rPr lang="en-US"/>
              <a:t> </a:t>
            </a:r>
            <a:r>
              <a:rPr lang="el-GR"/>
              <a:t>πρωτόκολλο δρομολόγησης</a:t>
            </a:r>
            <a:r>
              <a:rPr lang="en-US"/>
              <a:t>!</a:t>
            </a:r>
            <a:endParaRPr/>
          </a:p>
          <a:p>
            <a:pPr>
              <a:defRPr/>
            </a:pPr>
            <a:endParaRPr lang="en-US" sz="2400"/>
          </a:p>
        </p:txBody>
      </p:sp>
      <p:grpSp>
        <p:nvGrpSpPr>
          <p:cNvPr id="2" name="Group 120"/>
          <p:cNvGrpSpPr/>
          <p:nvPr/>
        </p:nvGrpSpPr>
        <p:grpSpPr bwMode="auto">
          <a:xfrm>
            <a:off x="1371600" y="4114800"/>
            <a:ext cx="6178550" cy="2314575"/>
            <a:chOff x="1298574" y="3746500"/>
            <a:chExt cx="6178550" cy="2314575"/>
          </a:xfrm>
        </p:grpSpPr>
        <p:grpSp>
          <p:nvGrpSpPr>
            <p:cNvPr id="3" name="Group 119"/>
            <p:cNvGrpSpPr/>
            <p:nvPr/>
          </p:nvGrpSpPr>
          <p:grpSpPr bwMode="auto">
            <a:xfrm>
              <a:off x="1298574" y="3811588"/>
              <a:ext cx="6178550" cy="2249487"/>
              <a:chOff x="1298574" y="3811588"/>
              <a:chExt cx="6178550" cy="2249487"/>
            </a:xfrm>
          </p:grpSpPr>
          <p:grpSp>
            <p:nvGrpSpPr>
              <p:cNvPr id="4" name="Group 17"/>
              <p:cNvGrpSpPr/>
              <p:nvPr/>
            </p:nvGrpSpPr>
            <p:grpSpPr bwMode="auto">
              <a:xfrm>
                <a:off x="1298574" y="3811588"/>
                <a:ext cx="6178550" cy="2249487"/>
                <a:chOff x="171" y="846"/>
                <a:chExt cx="3892" cy="1417"/>
              </a:xfrm>
            </p:grpSpPr>
            <p:sp>
              <p:nvSpPr>
                <p:cNvPr id="13323" name="Freeform 18"/>
                <p:cNvSpPr/>
                <p:nvPr/>
              </p:nvSpPr>
              <p:spPr bwMode="auto">
                <a:xfrm>
                  <a:off x="2581" y="1006"/>
                  <a:ext cx="1482" cy="952"/>
                </a:xfrm>
                <a:custGeom>
                  <a:avLst/>
                  <a:gdLst>
                    <a:gd name="T0" fmla="*/ 189 w 1162"/>
                    <a:gd name="T1" fmla="*/ 2684 h 543"/>
                    <a:gd name="T2" fmla="*/ 1241 w 1162"/>
                    <a:gd name="T3" fmla="*/ 237 h 543"/>
                    <a:gd name="T4" fmla="*/ 3172 w 1162"/>
                    <a:gd name="T5" fmla="*/ 1315 h 543"/>
                    <a:gd name="T6" fmla="*/ 3859 w 1162"/>
                    <a:gd name="T7" fmla="*/ 3962 h 543"/>
                    <a:gd name="T8" fmla="*/ 3538 w 1162"/>
                    <a:gd name="T9" fmla="*/ 7476 h 543"/>
                    <a:gd name="T10" fmla="*/ 1977 w 1162"/>
                    <a:gd name="T11" fmla="*/ 8957 h 543"/>
                    <a:gd name="T12" fmla="*/ 296 w 1162"/>
                    <a:gd name="T13" fmla="*/ 7276 h 543"/>
                    <a:gd name="T14" fmla="*/ 189 w 1162"/>
                    <a:gd name="T15" fmla="*/ 2684 h 5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62"/>
                    <a:gd name="T25" fmla="*/ 0 h 543"/>
                    <a:gd name="T26" fmla="*/ 1162 w 1162"/>
                    <a:gd name="T27" fmla="*/ 543 h 5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62" h="543" fill="norm" stroke="1" extrusionOk="0">
                      <a:moveTo>
                        <a:pt x="56" y="162"/>
                      </a:moveTo>
                      <a:cubicBezTo>
                        <a:pt x="115" y="100"/>
                        <a:pt x="221" y="28"/>
                        <a:pt x="368" y="14"/>
                      </a:cubicBezTo>
                      <a:cubicBezTo>
                        <a:pt x="515" y="0"/>
                        <a:pt x="811" y="42"/>
                        <a:pt x="940" y="79"/>
                      </a:cubicBezTo>
                      <a:cubicBezTo>
                        <a:pt x="1069" y="116"/>
                        <a:pt x="1126" y="177"/>
                        <a:pt x="1144" y="239"/>
                      </a:cubicBezTo>
                      <a:cubicBezTo>
                        <a:pt x="1162" y="301"/>
                        <a:pt x="1141" y="401"/>
                        <a:pt x="1048" y="451"/>
                      </a:cubicBezTo>
                      <a:cubicBezTo>
                        <a:pt x="955" y="501"/>
                        <a:pt x="746" y="543"/>
                        <a:pt x="586" y="541"/>
                      </a:cubicBezTo>
                      <a:cubicBezTo>
                        <a:pt x="426" y="539"/>
                        <a:pt x="176" y="502"/>
                        <a:pt x="88" y="439"/>
                      </a:cubicBezTo>
                      <a:cubicBezTo>
                        <a:pt x="0" y="376"/>
                        <a:pt x="63" y="220"/>
                        <a:pt x="56" y="162"/>
                      </a:cubicBezTo>
                      <a:close/>
                    </a:path>
                  </a:pathLst>
                </a:custGeom>
                <a:solidFill>
                  <a:srgbClr val="66C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24" name="Freeform 19"/>
                <p:cNvSpPr/>
                <p:nvPr/>
              </p:nvSpPr>
              <p:spPr bwMode="auto">
                <a:xfrm>
                  <a:off x="171" y="846"/>
                  <a:ext cx="1154" cy="944"/>
                </a:xfrm>
                <a:custGeom>
                  <a:avLst/>
                  <a:gdLst>
                    <a:gd name="T0" fmla="*/ 73 w 1198"/>
                    <a:gd name="T1" fmla="*/ 7274 h 451"/>
                    <a:gd name="T2" fmla="*/ 149 w 1198"/>
                    <a:gd name="T3" fmla="*/ 3567 h 451"/>
                    <a:gd name="T4" fmla="*/ 372 w 1198"/>
                    <a:gd name="T5" fmla="*/ 1980 h 451"/>
                    <a:gd name="T6" fmla="*/ 820 w 1198"/>
                    <a:gd name="T7" fmla="*/ 998 h 451"/>
                    <a:gd name="T8" fmla="*/ 980 w 1198"/>
                    <a:gd name="T9" fmla="*/ 7904 h 451"/>
                    <a:gd name="T10" fmla="*/ 738 w 1198"/>
                    <a:gd name="T11" fmla="*/ 16578 h 451"/>
                    <a:gd name="T12" fmla="*/ 255 w 1198"/>
                    <a:gd name="T13" fmla="*/ 17082 h 451"/>
                    <a:gd name="T14" fmla="*/ 31 w 1198"/>
                    <a:gd name="T15" fmla="*/ 13534 h 451"/>
                    <a:gd name="T16" fmla="*/ 73 w 1198"/>
                    <a:gd name="T17" fmla="*/ 7274 h 45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98"/>
                    <a:gd name="T28" fmla="*/ 0 h 451"/>
                    <a:gd name="T29" fmla="*/ 1198 w 1198"/>
                    <a:gd name="T30" fmla="*/ 451 h 45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98" h="451" fill="norm" stroke="1" extrusionOk="0">
                      <a:moveTo>
                        <a:pt x="88" y="181"/>
                      </a:moveTo>
                      <a:cubicBezTo>
                        <a:pt x="159" y="143"/>
                        <a:pt x="120" y="111"/>
                        <a:pt x="180" y="89"/>
                      </a:cubicBezTo>
                      <a:cubicBezTo>
                        <a:pt x="240" y="67"/>
                        <a:pt x="313" y="60"/>
                        <a:pt x="448" y="49"/>
                      </a:cubicBezTo>
                      <a:cubicBezTo>
                        <a:pt x="583" y="38"/>
                        <a:pt x="866" y="0"/>
                        <a:pt x="988" y="25"/>
                      </a:cubicBezTo>
                      <a:cubicBezTo>
                        <a:pt x="1110" y="50"/>
                        <a:pt x="1198" y="132"/>
                        <a:pt x="1181" y="197"/>
                      </a:cubicBezTo>
                      <a:cubicBezTo>
                        <a:pt x="1164" y="262"/>
                        <a:pt x="1034" y="375"/>
                        <a:pt x="889" y="413"/>
                      </a:cubicBezTo>
                      <a:cubicBezTo>
                        <a:pt x="744" y="451"/>
                        <a:pt x="449" y="438"/>
                        <a:pt x="307" y="425"/>
                      </a:cubicBezTo>
                      <a:cubicBezTo>
                        <a:pt x="165" y="412"/>
                        <a:pt x="72" y="378"/>
                        <a:pt x="36" y="337"/>
                      </a:cubicBezTo>
                      <a:cubicBezTo>
                        <a:pt x="0" y="296"/>
                        <a:pt x="77" y="213"/>
                        <a:pt x="88" y="181"/>
                      </a:cubicBezTo>
                      <a:close/>
                    </a:path>
                  </a:pathLst>
                </a:custGeom>
                <a:solidFill>
                  <a:srgbClr val="66C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25" name="Freeform 20"/>
                <p:cNvSpPr/>
                <p:nvPr/>
              </p:nvSpPr>
              <p:spPr bwMode="auto">
                <a:xfrm>
                  <a:off x="916" y="1527"/>
                  <a:ext cx="1846" cy="736"/>
                </a:xfrm>
                <a:custGeom>
                  <a:avLst/>
                  <a:gdLst>
                    <a:gd name="T0" fmla="*/ 335 w 1583"/>
                    <a:gd name="T1" fmla="*/ 328 h 682"/>
                    <a:gd name="T2" fmla="*/ 878 w 1583"/>
                    <a:gd name="T3" fmla="*/ 108 h 682"/>
                    <a:gd name="T4" fmla="*/ 1692 w 1583"/>
                    <a:gd name="T5" fmla="*/ 30 h 682"/>
                    <a:gd name="T6" fmla="*/ 2494 w 1583"/>
                    <a:gd name="T7" fmla="*/ 284 h 682"/>
                    <a:gd name="T8" fmla="*/ 3372 w 1583"/>
                    <a:gd name="T9" fmla="*/ 628 h 682"/>
                    <a:gd name="T10" fmla="*/ 2742 w 1583"/>
                    <a:gd name="T11" fmla="*/ 942 h 682"/>
                    <a:gd name="T12" fmla="*/ 1489 w 1583"/>
                    <a:gd name="T13" fmla="*/ 959 h 682"/>
                    <a:gd name="T14" fmla="*/ 191 w 1583"/>
                    <a:gd name="T15" fmla="*/ 872 h 682"/>
                    <a:gd name="T16" fmla="*/ 335 w 1583"/>
                    <a:gd name="T17" fmla="*/ 328 h 68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83"/>
                    <a:gd name="T28" fmla="*/ 0 h 682"/>
                    <a:gd name="T29" fmla="*/ 1583 w 1583"/>
                    <a:gd name="T30" fmla="*/ 682 h 68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83" h="682" fill="norm" stroke="1" extrusionOk="0">
                      <a:moveTo>
                        <a:pt x="155" y="224"/>
                      </a:moveTo>
                      <a:cubicBezTo>
                        <a:pt x="208" y="137"/>
                        <a:pt x="302" y="108"/>
                        <a:pt x="407" y="74"/>
                      </a:cubicBezTo>
                      <a:cubicBezTo>
                        <a:pt x="512" y="40"/>
                        <a:pt x="660" y="0"/>
                        <a:pt x="785" y="20"/>
                      </a:cubicBezTo>
                      <a:cubicBezTo>
                        <a:pt x="910" y="40"/>
                        <a:pt x="1027" y="126"/>
                        <a:pt x="1157" y="194"/>
                      </a:cubicBezTo>
                      <a:cubicBezTo>
                        <a:pt x="1287" y="262"/>
                        <a:pt x="1545" y="353"/>
                        <a:pt x="1564" y="428"/>
                      </a:cubicBezTo>
                      <a:cubicBezTo>
                        <a:pt x="1583" y="503"/>
                        <a:pt x="1417" y="606"/>
                        <a:pt x="1272" y="644"/>
                      </a:cubicBezTo>
                      <a:cubicBezTo>
                        <a:pt x="1127" y="682"/>
                        <a:pt x="887" y="664"/>
                        <a:pt x="690" y="656"/>
                      </a:cubicBezTo>
                      <a:cubicBezTo>
                        <a:pt x="493" y="648"/>
                        <a:pt x="178" y="668"/>
                        <a:pt x="89" y="596"/>
                      </a:cubicBezTo>
                      <a:cubicBezTo>
                        <a:pt x="0" y="524"/>
                        <a:pt x="102" y="311"/>
                        <a:pt x="155" y="224"/>
                      </a:cubicBezTo>
                      <a:close/>
                    </a:path>
                  </a:pathLst>
                </a:custGeom>
                <a:solidFill>
                  <a:srgbClr val="66C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26" name="Oval 21"/>
                <p:cNvSpPr>
                  <a:spLocks noChangeArrowheads="1"/>
                </p:cNvSpPr>
                <p:nvPr/>
              </p:nvSpPr>
              <p:spPr bwMode="auto">
                <a:xfrm>
                  <a:off x="411" y="1525"/>
                  <a:ext cx="288" cy="7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27" name="Line 22"/>
                <p:cNvSpPr>
                  <a:spLocks noChangeShapeType="1"/>
                </p:cNvSpPr>
                <p:nvPr/>
              </p:nvSpPr>
              <p:spPr bwMode="auto">
                <a:xfrm>
                  <a:off x="411" y="1519"/>
                  <a:ext cx="0" cy="4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28" name="Line 23"/>
                <p:cNvSpPr>
                  <a:spLocks noChangeShapeType="1"/>
                </p:cNvSpPr>
                <p:nvPr/>
              </p:nvSpPr>
              <p:spPr bwMode="auto">
                <a:xfrm>
                  <a:off x="699" y="1519"/>
                  <a:ext cx="0" cy="4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29" name="Rectangle 24"/>
                <p:cNvSpPr>
                  <a:spLocks noChangeArrowheads="1"/>
                </p:cNvSpPr>
                <p:nvPr/>
              </p:nvSpPr>
              <p:spPr bwMode="auto">
                <a:xfrm>
                  <a:off x="411" y="1519"/>
                  <a:ext cx="285" cy="4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30" name="Oval 25"/>
                <p:cNvSpPr>
                  <a:spLocks noChangeArrowheads="1"/>
                </p:cNvSpPr>
                <p:nvPr/>
              </p:nvSpPr>
              <p:spPr bwMode="auto">
                <a:xfrm>
                  <a:off x="408" y="1465"/>
                  <a:ext cx="288" cy="8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88" y="1477"/>
                  <a:ext cx="130" cy="115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3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02" y="1420"/>
                  <a:ext cx="30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sz="20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rPr>
                    <a:t>3b</a:t>
                  </a: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33" name="Oval 28"/>
                <p:cNvSpPr>
                  <a:spLocks noChangeArrowheads="1"/>
                </p:cNvSpPr>
                <p:nvPr/>
              </p:nvSpPr>
              <p:spPr bwMode="auto">
                <a:xfrm>
                  <a:off x="1531" y="2089"/>
                  <a:ext cx="288" cy="7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34" name="Line 29"/>
                <p:cNvSpPr>
                  <a:spLocks noChangeShapeType="1"/>
                </p:cNvSpPr>
                <p:nvPr/>
              </p:nvSpPr>
              <p:spPr bwMode="auto">
                <a:xfrm>
                  <a:off x="1531" y="2082"/>
                  <a:ext cx="0" cy="4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35" name="Line 30"/>
                <p:cNvSpPr>
                  <a:spLocks noChangeShapeType="1"/>
                </p:cNvSpPr>
                <p:nvPr/>
              </p:nvSpPr>
              <p:spPr bwMode="auto">
                <a:xfrm>
                  <a:off x="1819" y="2082"/>
                  <a:ext cx="0" cy="4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36" name="Rectangle 31"/>
                <p:cNvSpPr>
                  <a:spLocks noChangeArrowheads="1"/>
                </p:cNvSpPr>
                <p:nvPr/>
              </p:nvSpPr>
              <p:spPr bwMode="auto">
                <a:xfrm>
                  <a:off x="1531" y="2082"/>
                  <a:ext cx="285" cy="4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37" name="Oval 32"/>
                <p:cNvSpPr>
                  <a:spLocks noChangeArrowheads="1"/>
                </p:cNvSpPr>
                <p:nvPr/>
              </p:nvSpPr>
              <p:spPr bwMode="auto">
                <a:xfrm>
                  <a:off x="1528" y="2028"/>
                  <a:ext cx="288" cy="8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5" name="Group 33"/>
                <p:cNvGrpSpPr/>
                <p:nvPr/>
              </p:nvGrpSpPr>
              <p:grpSpPr bwMode="auto">
                <a:xfrm>
                  <a:off x="1537" y="1977"/>
                  <a:ext cx="282" cy="250"/>
                  <a:chOff x="2904" y="2429"/>
                  <a:chExt cx="309" cy="269"/>
                </a:xfrm>
              </p:grpSpPr>
              <p:sp>
                <p:nvSpPr>
                  <p:cNvPr id="134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l-GR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31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4" y="2429"/>
                    <a:ext cx="309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sz="2000" b="0" i="0" u="none" strike="noStrike" cap="none" spc="0">
                        <a:ln>
                          <a:noFill/>
                        </a:ln>
                        <a:solidFill>
                          <a:prstClr val="black"/>
                        </a:solidFill>
                        <a:latin typeface="Arial"/>
                        <a:ea typeface="+mn-ea"/>
                        <a:cs typeface="+mn-cs"/>
                      </a:rPr>
                      <a:t>1d</a:t>
                    </a:r>
                    <a:endParaRPr/>
                  </a:p>
                </p:txBody>
              </p:sp>
            </p:grpSp>
            <p:sp>
              <p:nvSpPr>
                <p:cNvPr id="13339" name="Oval 36"/>
                <p:cNvSpPr>
                  <a:spLocks noChangeArrowheads="1"/>
                </p:cNvSpPr>
                <p:nvPr/>
              </p:nvSpPr>
              <p:spPr bwMode="auto">
                <a:xfrm>
                  <a:off x="927" y="1403"/>
                  <a:ext cx="288" cy="7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40" name="Line 37"/>
                <p:cNvSpPr>
                  <a:spLocks noChangeShapeType="1"/>
                </p:cNvSpPr>
                <p:nvPr/>
              </p:nvSpPr>
              <p:spPr bwMode="auto">
                <a:xfrm>
                  <a:off x="927" y="1397"/>
                  <a:ext cx="0" cy="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41" name="Line 38"/>
                <p:cNvSpPr>
                  <a:spLocks noChangeShapeType="1"/>
                </p:cNvSpPr>
                <p:nvPr/>
              </p:nvSpPr>
              <p:spPr bwMode="auto">
                <a:xfrm>
                  <a:off x="1215" y="1397"/>
                  <a:ext cx="0" cy="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42" name="Rectangle 39"/>
                <p:cNvSpPr>
                  <a:spLocks noChangeArrowheads="1"/>
                </p:cNvSpPr>
                <p:nvPr/>
              </p:nvSpPr>
              <p:spPr bwMode="auto">
                <a:xfrm>
                  <a:off x="927" y="1397"/>
                  <a:ext cx="285" cy="45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43" name="Oval 40"/>
                <p:cNvSpPr>
                  <a:spLocks noChangeArrowheads="1"/>
                </p:cNvSpPr>
                <p:nvPr/>
              </p:nvSpPr>
              <p:spPr bwMode="auto">
                <a:xfrm>
                  <a:off x="924" y="1342"/>
                  <a:ext cx="288" cy="8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44" name="Rectangle 41"/>
                <p:cNvSpPr>
                  <a:spLocks noChangeArrowheads="1"/>
                </p:cNvSpPr>
                <p:nvPr/>
              </p:nvSpPr>
              <p:spPr bwMode="auto">
                <a:xfrm>
                  <a:off x="1004" y="1354"/>
                  <a:ext cx="131" cy="10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4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925" y="1297"/>
                  <a:ext cx="2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sz="20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rPr>
                    <a:t>3a</a:t>
                  </a: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46" name="Oval 43"/>
                <p:cNvSpPr>
                  <a:spLocks noChangeArrowheads="1"/>
                </p:cNvSpPr>
                <p:nvPr/>
              </p:nvSpPr>
              <p:spPr bwMode="auto">
                <a:xfrm>
                  <a:off x="1498" y="1721"/>
                  <a:ext cx="288" cy="7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47" name="Line 44"/>
                <p:cNvSpPr>
                  <a:spLocks noChangeShapeType="1"/>
                </p:cNvSpPr>
                <p:nvPr/>
              </p:nvSpPr>
              <p:spPr bwMode="auto">
                <a:xfrm>
                  <a:off x="1498" y="1715"/>
                  <a:ext cx="0" cy="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48" name="Line 45"/>
                <p:cNvSpPr>
                  <a:spLocks noChangeShapeType="1"/>
                </p:cNvSpPr>
                <p:nvPr/>
              </p:nvSpPr>
              <p:spPr bwMode="auto">
                <a:xfrm>
                  <a:off x="1786" y="1715"/>
                  <a:ext cx="0" cy="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49" name="Rectangle 46"/>
                <p:cNvSpPr>
                  <a:spLocks noChangeArrowheads="1"/>
                </p:cNvSpPr>
                <p:nvPr/>
              </p:nvSpPr>
              <p:spPr bwMode="auto">
                <a:xfrm>
                  <a:off x="1498" y="1715"/>
                  <a:ext cx="285" cy="45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50" name="Oval 47"/>
                <p:cNvSpPr>
                  <a:spLocks noChangeArrowheads="1"/>
                </p:cNvSpPr>
                <p:nvPr/>
              </p:nvSpPr>
              <p:spPr bwMode="auto">
                <a:xfrm>
                  <a:off x="1494" y="1660"/>
                  <a:ext cx="288" cy="8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6" name="Group 48"/>
                <p:cNvGrpSpPr/>
                <p:nvPr/>
              </p:nvGrpSpPr>
              <p:grpSpPr bwMode="auto">
                <a:xfrm>
                  <a:off x="1507" y="1609"/>
                  <a:ext cx="269" cy="249"/>
                  <a:chOff x="2907" y="2429"/>
                  <a:chExt cx="301" cy="269"/>
                </a:xfrm>
              </p:grpSpPr>
              <p:sp>
                <p:nvSpPr>
                  <p:cNvPr id="13428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l-GR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29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7" y="2429"/>
                    <a:ext cx="301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sz="2000" b="0" i="0" u="none" strike="noStrike" cap="none" spc="0">
                        <a:ln>
                          <a:noFill/>
                        </a:ln>
                        <a:solidFill>
                          <a:prstClr val="black"/>
                        </a:solidFill>
                        <a:latin typeface="Arial"/>
                        <a:ea typeface="+mn-ea"/>
                        <a:cs typeface="+mn-cs"/>
                      </a:rPr>
                      <a:t>1c</a:t>
                    </a:r>
                    <a:endParaRPr/>
                  </a:p>
                </p:txBody>
              </p:sp>
            </p:grpSp>
            <p:sp>
              <p:nvSpPr>
                <p:cNvPr id="13352" name="Line 51"/>
                <p:cNvSpPr>
                  <a:spLocks noChangeShapeType="1"/>
                </p:cNvSpPr>
                <p:nvPr/>
              </p:nvSpPr>
              <p:spPr bwMode="auto">
                <a:xfrm>
                  <a:off x="3149" y="1546"/>
                  <a:ext cx="283" cy="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53" name="Line 52"/>
                <p:cNvSpPr>
                  <a:spLocks noChangeShapeType="1"/>
                </p:cNvSpPr>
                <p:nvPr/>
              </p:nvSpPr>
              <p:spPr bwMode="auto">
                <a:xfrm>
                  <a:off x="3447" y="1476"/>
                  <a:ext cx="84" cy="1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54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086" y="1435"/>
                  <a:ext cx="105" cy="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55" name="Freeform 54"/>
                <p:cNvSpPr/>
                <p:nvPr/>
              </p:nvSpPr>
              <p:spPr bwMode="auto">
                <a:xfrm>
                  <a:off x="1817" y="2024"/>
                  <a:ext cx="243" cy="76"/>
                </a:xfrm>
                <a:custGeom>
                  <a:avLst/>
                  <a:gdLst>
                    <a:gd name="T0" fmla="*/ 0 w 264"/>
                    <a:gd name="T1" fmla="*/ 56 h 82"/>
                    <a:gd name="T2" fmla="*/ 175 w 264"/>
                    <a:gd name="T3" fmla="*/ 0 h 82"/>
                    <a:gd name="T4" fmla="*/ 0 60000 65536"/>
                    <a:gd name="T5" fmla="*/ 0 60000 65536"/>
                    <a:gd name="T6" fmla="*/ 0 w 264"/>
                    <a:gd name="T7" fmla="*/ 0 h 82"/>
                    <a:gd name="T8" fmla="*/ 264 w 264"/>
                    <a:gd name="T9" fmla="*/ 82 h 8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64" h="82" fill="norm" stroke="1" extrusionOk="0">
                      <a:moveTo>
                        <a:pt x="0" y="82"/>
                      </a:moveTo>
                      <a:lnTo>
                        <a:pt x="26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56" name="Freeform 55"/>
                <p:cNvSpPr/>
                <p:nvPr/>
              </p:nvSpPr>
              <p:spPr bwMode="auto">
                <a:xfrm>
                  <a:off x="1394" y="1990"/>
                  <a:ext cx="140" cy="110"/>
                </a:xfrm>
                <a:custGeom>
                  <a:avLst/>
                  <a:gdLst>
                    <a:gd name="T0" fmla="*/ 0 w 152"/>
                    <a:gd name="T1" fmla="*/ 0 h 118"/>
                    <a:gd name="T2" fmla="*/ 101 w 152"/>
                    <a:gd name="T3" fmla="*/ 83 h 118"/>
                    <a:gd name="T4" fmla="*/ 0 60000 65536"/>
                    <a:gd name="T5" fmla="*/ 0 60000 65536"/>
                    <a:gd name="T6" fmla="*/ 0 w 152"/>
                    <a:gd name="T7" fmla="*/ 0 h 118"/>
                    <a:gd name="T8" fmla="*/ 152 w 152"/>
                    <a:gd name="T9" fmla="*/ 118 h 11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2" h="118" fill="norm" stroke="1" extrusionOk="0">
                      <a:moveTo>
                        <a:pt x="0" y="0"/>
                      </a:moveTo>
                      <a:lnTo>
                        <a:pt x="152" y="11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57" name="Freeform 56"/>
                <p:cNvSpPr/>
                <p:nvPr/>
              </p:nvSpPr>
              <p:spPr bwMode="auto">
                <a:xfrm>
                  <a:off x="1508" y="1925"/>
                  <a:ext cx="519" cy="77"/>
                </a:xfrm>
                <a:custGeom>
                  <a:avLst/>
                  <a:gdLst>
                    <a:gd name="T0" fmla="*/ 0 w 564"/>
                    <a:gd name="T1" fmla="*/ 0 h 82"/>
                    <a:gd name="T2" fmla="*/ 373 w 564"/>
                    <a:gd name="T3" fmla="*/ 60 h 82"/>
                    <a:gd name="T4" fmla="*/ 0 60000 65536"/>
                    <a:gd name="T5" fmla="*/ 0 60000 65536"/>
                    <a:gd name="T6" fmla="*/ 0 w 564"/>
                    <a:gd name="T7" fmla="*/ 0 h 82"/>
                    <a:gd name="T8" fmla="*/ 564 w 564"/>
                    <a:gd name="T9" fmla="*/ 82 h 8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64" h="82" fill="norm" stroke="1" extrusionOk="0">
                      <a:moveTo>
                        <a:pt x="0" y="0"/>
                      </a:moveTo>
                      <a:lnTo>
                        <a:pt x="564" y="82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58" name="Freeform 57"/>
                <p:cNvSpPr/>
                <p:nvPr/>
              </p:nvSpPr>
              <p:spPr bwMode="auto">
                <a:xfrm>
                  <a:off x="1451" y="1775"/>
                  <a:ext cx="70" cy="87"/>
                </a:xfrm>
                <a:custGeom>
                  <a:avLst/>
                  <a:gdLst>
                    <a:gd name="T0" fmla="*/ 0 w 76"/>
                    <a:gd name="T1" fmla="*/ 64 h 94"/>
                    <a:gd name="T2" fmla="*/ 50 w 76"/>
                    <a:gd name="T3" fmla="*/ 0 h 94"/>
                    <a:gd name="T4" fmla="*/ 0 60000 65536"/>
                    <a:gd name="T5" fmla="*/ 0 60000 65536"/>
                    <a:gd name="T6" fmla="*/ 0 w 76"/>
                    <a:gd name="T7" fmla="*/ 0 h 94"/>
                    <a:gd name="T8" fmla="*/ 76 w 76"/>
                    <a:gd name="T9" fmla="*/ 94 h 9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6" h="94" fill="norm" stroke="1" extrusionOk="0">
                      <a:moveTo>
                        <a:pt x="0" y="94"/>
                      </a:moveTo>
                      <a:lnTo>
                        <a:pt x="76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59" name="Freeform 58"/>
                <p:cNvSpPr/>
                <p:nvPr/>
              </p:nvSpPr>
              <p:spPr bwMode="auto">
                <a:xfrm>
                  <a:off x="692" y="1426"/>
                  <a:ext cx="231" cy="106"/>
                </a:xfrm>
                <a:custGeom>
                  <a:avLst/>
                  <a:gdLst>
                    <a:gd name="T0" fmla="*/ 0 w 252"/>
                    <a:gd name="T1" fmla="*/ 80 h 114"/>
                    <a:gd name="T2" fmla="*/ 163 w 252"/>
                    <a:gd name="T3" fmla="*/ 0 h 114"/>
                    <a:gd name="T4" fmla="*/ 0 60000 65536"/>
                    <a:gd name="T5" fmla="*/ 0 60000 65536"/>
                    <a:gd name="T6" fmla="*/ 0 w 252"/>
                    <a:gd name="T7" fmla="*/ 0 h 114"/>
                    <a:gd name="T8" fmla="*/ 252 w 252"/>
                    <a:gd name="T9" fmla="*/ 114 h 11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52" h="114" fill="norm" stroke="1" extrusionOk="0">
                      <a:moveTo>
                        <a:pt x="0" y="114"/>
                      </a:moveTo>
                      <a:lnTo>
                        <a:pt x="252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60" name="Freeform 59"/>
                <p:cNvSpPr/>
                <p:nvPr/>
              </p:nvSpPr>
              <p:spPr bwMode="auto">
                <a:xfrm>
                  <a:off x="1092" y="1481"/>
                  <a:ext cx="409" cy="240"/>
                </a:xfrm>
                <a:custGeom>
                  <a:avLst/>
                  <a:gdLst>
                    <a:gd name="T0" fmla="*/ 0 w 444"/>
                    <a:gd name="T1" fmla="*/ 0 h 258"/>
                    <a:gd name="T2" fmla="*/ 295 w 444"/>
                    <a:gd name="T3" fmla="*/ 180 h 258"/>
                    <a:gd name="T4" fmla="*/ 0 60000 65536"/>
                    <a:gd name="T5" fmla="*/ 0 60000 65536"/>
                    <a:gd name="T6" fmla="*/ 0 w 444"/>
                    <a:gd name="T7" fmla="*/ 0 h 258"/>
                    <a:gd name="T8" fmla="*/ 444 w 444"/>
                    <a:gd name="T9" fmla="*/ 258 h 2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4" h="258" fill="norm" stroke="1" extrusionOk="0">
                      <a:moveTo>
                        <a:pt x="0" y="0"/>
                      </a:moveTo>
                      <a:lnTo>
                        <a:pt x="444" y="25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61" name="Freeform 60"/>
                <p:cNvSpPr/>
                <p:nvPr/>
              </p:nvSpPr>
              <p:spPr bwMode="auto">
                <a:xfrm>
                  <a:off x="2310" y="1591"/>
                  <a:ext cx="602" cy="390"/>
                </a:xfrm>
                <a:custGeom>
                  <a:avLst/>
                  <a:gdLst>
                    <a:gd name="T0" fmla="*/ 0 w 654"/>
                    <a:gd name="T1" fmla="*/ 290 h 420"/>
                    <a:gd name="T2" fmla="*/ 432 w 654"/>
                    <a:gd name="T3" fmla="*/ 0 h 420"/>
                    <a:gd name="T4" fmla="*/ 0 60000 65536"/>
                    <a:gd name="T5" fmla="*/ 0 60000 65536"/>
                    <a:gd name="T6" fmla="*/ 0 w 654"/>
                    <a:gd name="T7" fmla="*/ 0 h 420"/>
                    <a:gd name="T8" fmla="*/ 654 w 654"/>
                    <a:gd name="T9" fmla="*/ 420 h 4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54" h="420" fill="norm" stroke="1" extrusionOk="0">
                      <a:moveTo>
                        <a:pt x="0" y="420"/>
                      </a:moveTo>
                      <a:lnTo>
                        <a:pt x="65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62" name="Oval 61"/>
                <p:cNvSpPr>
                  <a:spLocks noChangeArrowheads="1"/>
                </p:cNvSpPr>
                <p:nvPr/>
              </p:nvSpPr>
              <p:spPr bwMode="auto">
                <a:xfrm>
                  <a:off x="2861" y="1532"/>
                  <a:ext cx="288" cy="7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63" name="Line 62"/>
                <p:cNvSpPr>
                  <a:spLocks noChangeShapeType="1"/>
                </p:cNvSpPr>
                <p:nvPr/>
              </p:nvSpPr>
              <p:spPr bwMode="auto">
                <a:xfrm>
                  <a:off x="2861" y="1525"/>
                  <a:ext cx="0" cy="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64" name="Line 63"/>
                <p:cNvSpPr>
                  <a:spLocks noChangeShapeType="1"/>
                </p:cNvSpPr>
                <p:nvPr/>
              </p:nvSpPr>
              <p:spPr bwMode="auto">
                <a:xfrm>
                  <a:off x="3149" y="1525"/>
                  <a:ext cx="0" cy="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65" name="Rectangle 64"/>
                <p:cNvSpPr>
                  <a:spLocks noChangeArrowheads="1"/>
                </p:cNvSpPr>
                <p:nvPr/>
              </p:nvSpPr>
              <p:spPr bwMode="auto">
                <a:xfrm>
                  <a:off x="2861" y="1525"/>
                  <a:ext cx="285" cy="4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66" name="Oval 65"/>
                <p:cNvSpPr>
                  <a:spLocks noChangeArrowheads="1"/>
                </p:cNvSpPr>
                <p:nvPr/>
              </p:nvSpPr>
              <p:spPr bwMode="auto">
                <a:xfrm>
                  <a:off x="2858" y="1470"/>
                  <a:ext cx="288" cy="8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67" name="Rectangle 66"/>
                <p:cNvSpPr>
                  <a:spLocks noChangeArrowheads="1"/>
                </p:cNvSpPr>
                <p:nvPr/>
              </p:nvSpPr>
              <p:spPr bwMode="auto">
                <a:xfrm>
                  <a:off x="2938" y="1482"/>
                  <a:ext cx="130" cy="11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68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858" y="1426"/>
                  <a:ext cx="2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sz="20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rPr>
                    <a:t>2a</a:t>
                  </a: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69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720" y="1507"/>
                  <a:ext cx="44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sz="20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rPr>
                    <a:t>AS3</a:t>
                  </a: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7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360" y="1931"/>
                  <a:ext cx="41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sz="20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rPr>
                    <a:t>AS1</a:t>
                  </a: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71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120" y="1693"/>
                  <a:ext cx="40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rPr>
                    <a:t>AS2</a:t>
                  </a:r>
                  <a:endParaRPr/>
                </a:p>
              </p:txBody>
            </p:sp>
            <p:sp>
              <p:nvSpPr>
                <p:cNvPr id="13372" name="Oval 71"/>
                <p:cNvSpPr>
                  <a:spLocks noChangeArrowheads="1"/>
                </p:cNvSpPr>
                <p:nvPr/>
              </p:nvSpPr>
              <p:spPr bwMode="auto">
                <a:xfrm>
                  <a:off x="1217" y="1916"/>
                  <a:ext cx="288" cy="7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73" name="Line 72"/>
                <p:cNvSpPr>
                  <a:spLocks noChangeShapeType="1"/>
                </p:cNvSpPr>
                <p:nvPr/>
              </p:nvSpPr>
              <p:spPr bwMode="auto">
                <a:xfrm>
                  <a:off x="1217" y="1910"/>
                  <a:ext cx="0" cy="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74" name="Line 73"/>
                <p:cNvSpPr>
                  <a:spLocks noChangeShapeType="1"/>
                </p:cNvSpPr>
                <p:nvPr/>
              </p:nvSpPr>
              <p:spPr bwMode="auto">
                <a:xfrm>
                  <a:off x="1505" y="1910"/>
                  <a:ext cx="0" cy="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75" name="Rectangle 74"/>
                <p:cNvSpPr>
                  <a:spLocks noChangeArrowheads="1"/>
                </p:cNvSpPr>
                <p:nvPr/>
              </p:nvSpPr>
              <p:spPr bwMode="auto">
                <a:xfrm>
                  <a:off x="1217" y="1910"/>
                  <a:ext cx="285" cy="45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76" name="Oval 75"/>
                <p:cNvSpPr>
                  <a:spLocks noChangeArrowheads="1"/>
                </p:cNvSpPr>
                <p:nvPr/>
              </p:nvSpPr>
              <p:spPr bwMode="auto">
                <a:xfrm>
                  <a:off x="1214" y="1859"/>
                  <a:ext cx="288" cy="8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77" name="Rectangle 76"/>
                <p:cNvSpPr>
                  <a:spLocks noChangeArrowheads="1"/>
                </p:cNvSpPr>
                <p:nvPr/>
              </p:nvSpPr>
              <p:spPr bwMode="auto">
                <a:xfrm>
                  <a:off x="1292" y="1884"/>
                  <a:ext cx="131" cy="8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l-GR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78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229" y="1808"/>
                  <a:ext cx="27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sz="20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rPr>
                    <a:t>1a</a:t>
                  </a: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7" name="Group 78"/>
                <p:cNvGrpSpPr/>
                <p:nvPr/>
              </p:nvGrpSpPr>
              <p:grpSpPr bwMode="auto">
                <a:xfrm>
                  <a:off x="3178" y="1320"/>
                  <a:ext cx="297" cy="250"/>
                  <a:chOff x="4320" y="1940"/>
                  <a:chExt cx="323" cy="269"/>
                </a:xfrm>
              </p:grpSpPr>
              <p:sp>
                <p:nvSpPr>
                  <p:cNvPr id="13421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323" y="2054"/>
                    <a:ext cx="313" cy="81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l-GR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2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4323" y="2047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23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4636" y="2047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24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4323" y="2047"/>
                    <a:ext cx="310" cy="49"/>
                  </a:xfrm>
                  <a:prstGeom prst="rect">
                    <a:avLst/>
                  </a:prstGeom>
                  <a:solidFill>
                    <a:schemeClr val="hlink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l-GR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25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1988"/>
                    <a:ext cx="313" cy="95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l-GR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26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407" y="2001"/>
                    <a:ext cx="141" cy="118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l-GR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27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1940"/>
                    <a:ext cx="323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sz="2000" b="0" i="0" u="none" strike="noStrike" cap="none" spc="0">
                        <a:ln>
                          <a:noFill/>
                        </a:ln>
                        <a:solidFill>
                          <a:prstClr val="black"/>
                        </a:solidFill>
                        <a:latin typeface="Arial"/>
                        <a:ea typeface="+mn-ea"/>
                        <a:cs typeface="+mn-cs"/>
                      </a:rPr>
                      <a:t>2c</a:t>
                    </a:r>
                    <a:endParaRPr lang="en-US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" name="Group 86"/>
                <p:cNvGrpSpPr/>
                <p:nvPr/>
              </p:nvGrpSpPr>
              <p:grpSpPr bwMode="auto">
                <a:xfrm>
                  <a:off x="3427" y="1525"/>
                  <a:ext cx="310" cy="250"/>
                  <a:chOff x="4590" y="2162"/>
                  <a:chExt cx="337" cy="269"/>
                </a:xfrm>
              </p:grpSpPr>
              <p:sp>
                <p:nvSpPr>
                  <p:cNvPr id="13414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4599" y="2276"/>
                    <a:ext cx="313" cy="81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l-GR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15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4599" y="2269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16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4912" y="2269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1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4599" y="2269"/>
                    <a:ext cx="310" cy="49"/>
                  </a:xfrm>
                  <a:prstGeom prst="rect">
                    <a:avLst/>
                  </a:prstGeom>
                  <a:solidFill>
                    <a:schemeClr val="hlink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l-GR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18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596" y="2210"/>
                    <a:ext cx="313" cy="95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l-GR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19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683" y="2223"/>
                    <a:ext cx="142" cy="110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l-GR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20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0" y="2162"/>
                    <a:ext cx="337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sz="2000" b="0" i="0" u="none" strike="noStrike" cap="none" spc="0">
                        <a:ln>
                          <a:noFill/>
                        </a:ln>
                        <a:solidFill>
                          <a:prstClr val="black"/>
                        </a:solidFill>
                        <a:latin typeface="Arial"/>
                        <a:ea typeface="+mn-ea"/>
                        <a:cs typeface="+mn-cs"/>
                      </a:rPr>
                      <a:t>2b</a:t>
                    </a:r>
                    <a:endParaRPr lang="en-US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" name="Group 94"/>
                <p:cNvGrpSpPr/>
                <p:nvPr/>
              </p:nvGrpSpPr>
              <p:grpSpPr bwMode="auto">
                <a:xfrm>
                  <a:off x="2025" y="1870"/>
                  <a:ext cx="291" cy="250"/>
                  <a:chOff x="2016" y="1980"/>
                  <a:chExt cx="316" cy="269"/>
                </a:xfrm>
              </p:grpSpPr>
              <p:sp>
                <p:nvSpPr>
                  <p:cNvPr id="13406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2019" y="2102"/>
                    <a:ext cx="313" cy="81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l-GR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07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2019" y="2095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08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2095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09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019" y="2095"/>
                    <a:ext cx="310" cy="49"/>
                  </a:xfrm>
                  <a:prstGeom prst="rect">
                    <a:avLst/>
                  </a:prstGeom>
                  <a:solidFill>
                    <a:schemeClr val="hlink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l-GR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10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036"/>
                    <a:ext cx="313" cy="95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l-GR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0" name="Group 100"/>
                  <p:cNvGrpSpPr/>
                  <p:nvPr/>
                </p:nvGrpSpPr>
                <p:grpSpPr bwMode="auto">
                  <a:xfrm>
                    <a:off x="2021" y="1980"/>
                    <a:ext cx="306" cy="269"/>
                    <a:chOff x="2901" y="2429"/>
                    <a:chExt cx="313" cy="269"/>
                  </a:xfrm>
                </p:grpSpPr>
                <p:sp>
                  <p:nvSpPr>
                    <p:cNvPr id="13412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2" y="2490"/>
                      <a:ext cx="144" cy="13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l-GR" sz="1800" b="0" i="0" u="none" strike="noStrike" cap="none" spc="0">
                        <a:ln>
                          <a:noFill/>
                        </a:ln>
                        <a:solidFill>
                          <a:prstClr val="black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13" name="Text Box 1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01" y="2429"/>
                      <a:ext cx="313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u="none" strike="noStrike" cap="none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Arial"/>
                          <a:ea typeface="+mn-ea"/>
                          <a:cs typeface="+mn-cs"/>
                        </a:rPr>
                        <a:t>1b</a:t>
                      </a:r>
                      <a:endParaRPr lang="en-US" sz="1800" b="0" i="0" u="none" strike="noStrike" cap="none" spc="0">
                        <a:ln>
                          <a:noFill/>
                        </a:ln>
                        <a:solidFill>
                          <a:prstClr val="black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1" name="Group 103"/>
                <p:cNvGrpSpPr/>
                <p:nvPr/>
              </p:nvGrpSpPr>
              <p:grpSpPr bwMode="auto">
                <a:xfrm>
                  <a:off x="554" y="1169"/>
                  <a:ext cx="296" cy="250"/>
                  <a:chOff x="2014" y="1980"/>
                  <a:chExt cx="321" cy="269"/>
                </a:xfrm>
              </p:grpSpPr>
              <p:sp>
                <p:nvSpPr>
                  <p:cNvPr id="13398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2019" y="2102"/>
                    <a:ext cx="313" cy="81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l-GR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99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019" y="2095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00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2095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01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019" y="2095"/>
                    <a:ext cx="310" cy="49"/>
                  </a:xfrm>
                  <a:prstGeom prst="rect">
                    <a:avLst/>
                  </a:prstGeom>
                  <a:solidFill>
                    <a:schemeClr val="hlink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l-GR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02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036"/>
                    <a:ext cx="313" cy="95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l-GR" sz="1800" b="0" i="0" u="none" strike="noStrike" cap="none" spc="0">
                      <a:ln>
                        <a:noFill/>
                      </a:ln>
                      <a:solidFill>
                        <a:prstClr val="black"/>
                      </a:solidFill>
                      <a:latin typeface="Arial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2" name="Group 109"/>
                  <p:cNvGrpSpPr/>
                  <p:nvPr/>
                </p:nvGrpSpPr>
                <p:grpSpPr bwMode="auto">
                  <a:xfrm>
                    <a:off x="2014" y="1980"/>
                    <a:ext cx="321" cy="269"/>
                    <a:chOff x="2893" y="2429"/>
                    <a:chExt cx="328" cy="269"/>
                  </a:xfrm>
                </p:grpSpPr>
                <p:sp>
                  <p:nvSpPr>
                    <p:cNvPr id="13404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2" y="2490"/>
                      <a:ext cx="144" cy="13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l-GR" sz="1800" b="0" i="0" u="none" strike="noStrike" cap="none" spc="0">
                        <a:ln>
                          <a:noFill/>
                        </a:ln>
                        <a:solidFill>
                          <a:prstClr val="black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05" name="Text Box 1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93" y="2429"/>
                      <a:ext cx="328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u="none" strike="noStrike" cap="none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Arial"/>
                          <a:ea typeface="+mn-ea"/>
                          <a:cs typeface="+mn-cs"/>
                        </a:rPr>
                        <a:t>3c</a:t>
                      </a:r>
                      <a:endParaRPr lang="en-US" sz="1800" b="0" i="0" u="none" strike="noStrike" cap="none" spc="0">
                        <a:ln>
                          <a:noFill/>
                        </a:ln>
                        <a:solidFill>
                          <a:prstClr val="black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3383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578" y="1364"/>
                  <a:ext cx="57" cy="9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84" name="Line 113"/>
                <p:cNvSpPr>
                  <a:spLocks noChangeShapeType="1"/>
                </p:cNvSpPr>
                <p:nvPr/>
              </p:nvSpPr>
              <p:spPr bwMode="auto">
                <a:xfrm>
                  <a:off x="296" y="1407"/>
                  <a:ext cx="133" cy="1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85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755" y="1077"/>
                  <a:ext cx="125" cy="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86" name="Line 115"/>
                <p:cNvSpPr>
                  <a:spLocks noChangeShapeType="1"/>
                </p:cNvSpPr>
                <p:nvPr/>
              </p:nvSpPr>
              <p:spPr bwMode="auto">
                <a:xfrm>
                  <a:off x="498" y="1069"/>
                  <a:ext cx="109" cy="1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87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105" y="1155"/>
                  <a:ext cx="63" cy="1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88" name="Line 117"/>
                <p:cNvSpPr>
                  <a:spLocks noChangeShapeType="1"/>
                </p:cNvSpPr>
                <p:nvPr/>
              </p:nvSpPr>
              <p:spPr bwMode="auto">
                <a:xfrm>
                  <a:off x="3715" y="1636"/>
                  <a:ext cx="20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89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3661" y="1345"/>
                  <a:ext cx="241" cy="2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90" name="Line 119"/>
                <p:cNvSpPr>
                  <a:spLocks noChangeShapeType="1"/>
                </p:cNvSpPr>
                <p:nvPr/>
              </p:nvSpPr>
              <p:spPr bwMode="auto">
                <a:xfrm flipH="1" flipV="1">
                  <a:off x="3154" y="1187"/>
                  <a:ext cx="117" cy="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91" name="Line 120"/>
                <p:cNvSpPr>
                  <a:spLocks noChangeShapeType="1"/>
                </p:cNvSpPr>
                <p:nvPr/>
              </p:nvSpPr>
              <p:spPr bwMode="auto">
                <a:xfrm flipH="1" flipV="1">
                  <a:off x="2867" y="1282"/>
                  <a:ext cx="124" cy="1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92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1129" y="1974"/>
                  <a:ext cx="124" cy="1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93" name="Line 122"/>
                <p:cNvSpPr>
                  <a:spLocks noChangeShapeType="1"/>
                </p:cNvSpPr>
                <p:nvPr/>
              </p:nvSpPr>
              <p:spPr bwMode="auto">
                <a:xfrm flipH="1" flipV="1">
                  <a:off x="1098" y="1880"/>
                  <a:ext cx="117" cy="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94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347" y="2132"/>
                  <a:ext cx="195" cy="1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95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1791" y="1706"/>
                  <a:ext cx="211" cy="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96" name="Line 125"/>
                <p:cNvSpPr>
                  <a:spLocks noChangeShapeType="1"/>
                </p:cNvSpPr>
                <p:nvPr/>
              </p:nvSpPr>
              <p:spPr bwMode="auto">
                <a:xfrm>
                  <a:off x="2212" y="2053"/>
                  <a:ext cx="109" cy="1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97" name="Line 126"/>
                <p:cNvSpPr>
                  <a:spLocks noChangeShapeType="1"/>
                </p:cNvSpPr>
                <p:nvPr/>
              </p:nvSpPr>
              <p:spPr bwMode="auto">
                <a:xfrm>
                  <a:off x="1768" y="1777"/>
                  <a:ext cx="132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en-US" sz="18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321" name="Freeform 127"/>
              <p:cNvSpPr/>
              <p:nvPr/>
            </p:nvSpPr>
            <p:spPr bwMode="auto">
              <a:xfrm>
                <a:off x="3641725" y="3856038"/>
                <a:ext cx="973138" cy="795337"/>
              </a:xfrm>
              <a:custGeom>
                <a:avLst/>
                <a:gdLst>
                  <a:gd name="T0" fmla="*/ 2147483647 w 1198"/>
                  <a:gd name="T1" fmla="*/ 2147483647 h 451"/>
                  <a:gd name="T2" fmla="*/ 2147483647 w 1198"/>
                  <a:gd name="T3" fmla="*/ 2147483647 h 451"/>
                  <a:gd name="T4" fmla="*/ 2147483647 w 1198"/>
                  <a:gd name="T5" fmla="*/ 2147483647 h 451"/>
                  <a:gd name="T6" fmla="*/ 2147483647 w 1198"/>
                  <a:gd name="T7" fmla="*/ 2147483647 h 451"/>
                  <a:gd name="T8" fmla="*/ 2147483647 w 1198"/>
                  <a:gd name="T9" fmla="*/ 2147483647 h 451"/>
                  <a:gd name="T10" fmla="*/ 2147483647 w 1198"/>
                  <a:gd name="T11" fmla="*/ 2147483647 h 451"/>
                  <a:gd name="T12" fmla="*/ 2147483647 w 1198"/>
                  <a:gd name="T13" fmla="*/ 2147483647 h 451"/>
                  <a:gd name="T14" fmla="*/ 2147483647 w 1198"/>
                  <a:gd name="T15" fmla="*/ 2147483647 h 451"/>
                  <a:gd name="T16" fmla="*/ 2147483647 w 1198"/>
                  <a:gd name="T17" fmla="*/ 2147483647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 fill="norm" stroke="1" extrusionOk="0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322" name="Text Box 128"/>
              <p:cNvSpPr txBox="1">
                <a:spLocks noChangeArrowheads="1"/>
              </p:cNvSpPr>
              <p:nvPr/>
            </p:nvSpPr>
            <p:spPr bwMode="auto">
              <a:xfrm>
                <a:off x="3963988" y="4019550"/>
                <a:ext cx="363537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800" b="0" i="0" u="none" strike="noStrike" cap="none" spc="0">
                    <a:ln>
                      <a:noFill/>
                    </a:ln>
                    <a:solidFill>
                      <a:prstClr val="white"/>
                    </a:solidFill>
                    <a:latin typeface="Arial"/>
                    <a:ea typeface="+mn-ea"/>
                    <a:cs typeface="+mn-cs"/>
                  </a:rPr>
                  <a:t>x</a:t>
                </a:r>
                <a:endParaRPr/>
              </a:p>
            </p:txBody>
          </p:sp>
        </p:grpSp>
        <p:sp>
          <p:nvSpPr>
            <p:cNvPr id="13318" name="Text Box 129"/>
            <p:cNvSpPr txBox="1">
              <a:spLocks noChangeArrowheads="1"/>
            </p:cNvSpPr>
            <p:nvPr/>
          </p:nvSpPr>
          <p:spPr bwMode="auto">
            <a:xfrm rot="-1061542">
              <a:off x="3009900" y="3746500"/>
              <a:ext cx="6477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5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…</a:t>
              </a:r>
              <a:endParaRPr/>
            </a:p>
          </p:txBody>
        </p:sp>
        <p:sp>
          <p:nvSpPr>
            <p:cNvPr id="13319" name="Text Box 133"/>
            <p:cNvSpPr txBox="1">
              <a:spLocks noChangeArrowheads="1"/>
            </p:cNvSpPr>
            <p:nvPr/>
          </p:nvSpPr>
          <p:spPr bwMode="auto">
            <a:xfrm rot="1644044">
              <a:off x="4684713" y="3773488"/>
              <a:ext cx="6477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5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…</a:t>
              </a:r>
              <a:endParaRPr/>
            </a:p>
          </p:txBody>
        </p:sp>
      </p:grpSp>
      <p:grpSp>
        <p:nvGrpSpPr>
          <p:cNvPr id="120" name="Group 17"/>
          <p:cNvGrpSpPr/>
          <p:nvPr/>
        </p:nvGrpSpPr>
        <p:grpSpPr bwMode="auto">
          <a:xfrm>
            <a:off x="30874" y="4520617"/>
            <a:ext cx="8960726" cy="1654175"/>
            <a:chOff x="113" y="1399"/>
            <a:chExt cx="5474" cy="1042"/>
          </a:xfrm>
        </p:grpSpPr>
        <p:sp>
          <p:nvSpPr>
            <p:cNvPr id="121" name="Rectangle 2"/>
            <p:cNvSpPr>
              <a:spLocks noChangeArrowheads="1"/>
            </p:cNvSpPr>
            <p:nvPr/>
          </p:nvSpPr>
          <p:spPr bwMode="auto">
            <a:xfrm>
              <a:off x="177" y="1431"/>
              <a:ext cx="1296" cy="9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Text Box 3"/>
            <p:cNvSpPr txBox="1">
              <a:spLocks noChangeArrowheads="1"/>
            </p:cNvSpPr>
            <p:nvPr/>
          </p:nvSpPr>
          <p:spPr bwMode="auto">
            <a:xfrm>
              <a:off x="411" y="152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Text Box 4"/>
            <p:cNvSpPr txBox="1">
              <a:spLocks noChangeArrowheads="1"/>
            </p:cNvSpPr>
            <p:nvPr/>
          </p:nvSpPr>
          <p:spPr bwMode="auto">
            <a:xfrm>
              <a:off x="113" y="1492"/>
              <a:ext cx="139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l-GR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Ενημέρωση </a:t>
              </a: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iBGP</a:t>
              </a: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 </a:t>
              </a:r>
              <a:endParaRPr/>
            </a:p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protocol </a:t>
              </a:r>
              <a:r>
                <a:rPr lang="el-GR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ότι υποδίκτυο</a:t>
              </a: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 </a:t>
              </a:r>
              <a:endParaRPr/>
            </a:p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x </a:t>
              </a:r>
              <a:r>
                <a:rPr lang="el-GR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είναι προσβάσιμο μέσω</a:t>
              </a:r>
              <a:endParaRPr lang="en-US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l-GR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πολλαπλών </a:t>
              </a: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gateways</a:t>
              </a:r>
              <a:endParaRPr/>
            </a:p>
          </p:txBody>
        </p:sp>
        <p:sp>
          <p:nvSpPr>
            <p:cNvPr id="124" name="Rectangle 5"/>
            <p:cNvSpPr>
              <a:spLocks noChangeArrowheads="1"/>
            </p:cNvSpPr>
            <p:nvPr/>
          </p:nvSpPr>
          <p:spPr bwMode="auto">
            <a:xfrm>
              <a:off x="2958" y="1408"/>
              <a:ext cx="1134" cy="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Rectangle 6"/>
            <p:cNvSpPr>
              <a:spLocks noChangeArrowheads="1"/>
            </p:cNvSpPr>
            <p:nvPr/>
          </p:nvSpPr>
          <p:spPr bwMode="auto">
            <a:xfrm>
              <a:off x="1574" y="1415"/>
              <a:ext cx="1195" cy="9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Rectangle 7"/>
            <p:cNvSpPr>
              <a:spLocks noChangeArrowheads="1"/>
            </p:cNvSpPr>
            <p:nvPr/>
          </p:nvSpPr>
          <p:spPr bwMode="auto">
            <a:xfrm>
              <a:off x="4341" y="1399"/>
              <a:ext cx="1134" cy="8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l-GR" sz="1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Text Box 8"/>
            <p:cNvSpPr txBox="1">
              <a:spLocks noChangeArrowheads="1"/>
            </p:cNvSpPr>
            <p:nvPr/>
          </p:nvSpPr>
          <p:spPr bwMode="auto">
            <a:xfrm>
              <a:off x="1555" y="1432"/>
              <a:ext cx="1164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l-GR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Χρήση</a:t>
              </a: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 routing info</a:t>
              </a:r>
              <a:endParaRPr/>
            </a:p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l-GR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από το</a:t>
              </a: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 IGP </a:t>
              </a:r>
              <a:endParaRPr/>
            </a:p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l-GR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για τον καθορισμό του κόστους των πολ/πλων διαδρομών προς κάθε </a:t>
              </a: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gateway</a:t>
              </a:r>
              <a:endParaRPr/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2964" y="1493"/>
              <a:ext cx="113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l-GR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Επιλογή του</a:t>
              </a: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 gateway</a:t>
              </a:r>
              <a:endParaRPr/>
            </a:p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l-GR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με το μικρότερο κόστος</a:t>
              </a:r>
              <a:endParaRPr lang="en-US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Text Box 10"/>
            <p:cNvSpPr txBox="1">
              <a:spLocks noChangeArrowheads="1"/>
            </p:cNvSpPr>
            <p:nvPr/>
          </p:nvSpPr>
          <p:spPr bwMode="auto">
            <a:xfrm>
              <a:off x="4276" y="1423"/>
              <a:ext cx="1311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l-GR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Καθορισμός από το</a:t>
              </a:r>
              <a:endParaRPr lang="en-US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forwarding table </a:t>
              </a:r>
              <a:r>
                <a:rPr lang="el-GR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του</a:t>
              </a: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 </a:t>
              </a:r>
              <a:endParaRPr/>
            </a:p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interface I </a:t>
              </a:r>
              <a:r>
                <a:rPr lang="el-GR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που οδηγεί</a:t>
              </a: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 </a:t>
              </a:r>
              <a:endParaRPr/>
            </a:p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l-GR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στο</a:t>
              </a: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 least-cost gateway. </a:t>
              </a:r>
              <a:endParaRPr/>
            </a:p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l-GR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Εισαγωγή</a:t>
              </a: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 (</a:t>
              </a: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x,I</a:t>
              </a: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) </a:t>
              </a:r>
              <a:r>
                <a:rPr lang="el-GR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 στο</a:t>
              </a: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 </a:t>
              </a:r>
              <a:endParaRPr/>
            </a:p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forwarding table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l-GR" sz="2800" b="1"/>
              <a:t>Εργαλεία </a:t>
            </a:r>
            <a:r>
              <a:rPr lang="en-US" sz="2800" b="1"/>
              <a:t>Looking Glass</a:t>
            </a:r>
            <a:endParaRPr lang="en-GB" sz="2800" b="1"/>
          </a:p>
        </p:txBody>
      </p:sp>
      <p:sp>
        <p:nvSpPr>
          <p:cNvPr id="109571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2400"/>
              <a:t>Web-Based </a:t>
            </a:r>
            <a:r>
              <a:rPr lang="el-GR" sz="2400"/>
              <a:t>εργαλεία διαχείρισης</a:t>
            </a:r>
            <a:endParaRPr/>
          </a:p>
          <a:p>
            <a:pPr lvl="1">
              <a:defRPr/>
            </a:pPr>
            <a:r>
              <a:rPr lang="el-GR" sz="2000"/>
              <a:t>Δίνουν ελεγχόμενη πρόσβαση και πληροφορίες από το εσωτερικό του δικτύου.</a:t>
            </a:r>
            <a:endParaRPr/>
          </a:p>
          <a:p>
            <a:pPr lvl="1">
              <a:defRPr/>
            </a:pPr>
            <a:r>
              <a:rPr lang="el-GR" sz="2000"/>
              <a:t>Διευκολύνουν την διάγνωση προβλημάτων επιτρέποντας επισκόπηση της κατάστασης και τρέξιμο εντολών σε απομακρυσμένους κόμβους (π.χ., </a:t>
            </a:r>
            <a:r>
              <a:rPr lang="en-US" sz="2000"/>
              <a:t>ping, </a:t>
            </a:r>
            <a:r>
              <a:rPr lang="en-US" sz="2000"/>
              <a:t>traceroute</a:t>
            </a:r>
            <a:r>
              <a:rPr lang="en-US" sz="2000"/>
              <a:t>, </a:t>
            </a:r>
            <a:r>
              <a:rPr lang="en-US" sz="2000"/>
              <a:t>whois</a:t>
            </a:r>
            <a:r>
              <a:rPr lang="en-US" sz="2000"/>
              <a:t>, show </a:t>
            </a:r>
            <a:r>
              <a:rPr lang="en-US" sz="2000"/>
              <a:t>bgp</a:t>
            </a:r>
            <a:r>
              <a:rPr lang="en-US" sz="2000"/>
              <a:t>,</a:t>
            </a:r>
            <a:r>
              <a:rPr lang="el-GR" sz="2000"/>
              <a:t> </a:t>
            </a:r>
            <a:r>
              <a:rPr lang="en-US" sz="2000"/>
              <a:t>show route, </a:t>
            </a:r>
            <a:r>
              <a:rPr lang="el-GR" sz="2000"/>
              <a:t>κλπ.)</a:t>
            </a:r>
            <a:endParaRPr/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l-GR" sz="2400"/>
              <a:t>Παραδείγματα</a:t>
            </a:r>
            <a:endParaRPr lang="en-US" sz="2400"/>
          </a:p>
          <a:p>
            <a:pPr lvl="1">
              <a:defRPr/>
            </a:pPr>
            <a:r>
              <a:rPr lang="en-US"/>
              <a:t>GRNET: </a:t>
            </a:r>
            <a:r>
              <a:rPr lang="en-US" u="sng">
                <a:hlinkClick r:id="rId2" tooltip="https://mon.grnet.gr/lg/"/>
              </a:rPr>
              <a:t>https://mon.grnet.gr/lg/</a:t>
            </a:r>
            <a:r>
              <a:rPr lang="en-US"/>
              <a:t> </a:t>
            </a:r>
            <a:endParaRPr lang="el-GR"/>
          </a:p>
          <a:p>
            <a:pPr marL="514350" marR="0" lvl="1" indent="-17145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/>
              <a:t>GEANT</a:t>
            </a:r>
            <a:r>
              <a:rPr lang="el-GR"/>
              <a:t>: </a:t>
            </a:r>
            <a:r>
              <a:rPr lang="en-US"/>
              <a:t> </a:t>
            </a:r>
            <a:r>
              <a:rPr lang="en-US" sz="18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3" tooltip="https://lg.geant.org/"/>
              </a:rPr>
              <a:t>https://lg.geant.org/</a:t>
            </a:r>
            <a:endParaRPr lang="en-US" sz="1800" b="0" i="0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2">
              <a:defRPr/>
            </a:pPr>
            <a:r>
              <a:rPr lang="el-GR" sz="1800"/>
              <a:t>εντολή </a:t>
            </a:r>
            <a:r>
              <a:rPr lang="en-US" sz="1400">
                <a:latin typeface="Consolas"/>
                <a:cs typeface="Consolas"/>
              </a:rPr>
              <a:t>show prefix</a:t>
            </a:r>
            <a:r>
              <a:rPr lang="el-GR" sz="1400">
                <a:latin typeface="Consolas"/>
                <a:cs typeface="Consolas"/>
              </a:rPr>
              <a:t> [/</a:t>
            </a:r>
            <a:r>
              <a:rPr lang="el-GR" sz="1400">
                <a:latin typeface="Consolas"/>
                <a:cs typeface="Consolas"/>
              </a:rPr>
              <a:t>netmask</a:t>
            </a:r>
            <a:r>
              <a:rPr lang="el-GR" sz="1400">
                <a:latin typeface="Consolas"/>
                <a:cs typeface="Consolas"/>
              </a:rPr>
              <a:t>] </a:t>
            </a:r>
            <a:r>
              <a:rPr lang="el-GR" sz="1800"/>
              <a:t> με όρισμα </a:t>
            </a:r>
            <a:r>
              <a:rPr lang="el-GR" sz="1400">
                <a:latin typeface="Consolas"/>
                <a:cs typeface="Consolas"/>
              </a:rPr>
              <a:t>147.102.0.0/16 </a:t>
            </a:r>
            <a:r>
              <a:rPr lang="el-GR" sz="1800"/>
              <a:t> στο δρομολογητή </a:t>
            </a:r>
            <a:r>
              <a:rPr lang="en-US" sz="1800"/>
              <a:t>mx1.ath.gr.geant.net</a:t>
            </a:r>
            <a:endParaRPr lang="en-GB" sz="180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609600" y="1774213"/>
            <a:ext cx="7848600" cy="234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l-GR" sz="2800" b="1"/>
              <a:t>Εργαλεία ελέγχου δικτύων – </a:t>
            </a:r>
            <a:r>
              <a:rPr lang="en-US" sz="2800" b="1"/>
              <a:t>whois</a:t>
            </a:r>
            <a:endParaRPr lang="el-GR" sz="28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/>
        <p:txBody>
          <a:bodyPr>
            <a:noAutofit/>
          </a:bodyPr>
          <a:lstStyle/>
          <a:p>
            <a:pPr marL="171450" lvl="1">
              <a:lnSpc>
                <a:spcPct val="80000"/>
              </a:lnSpc>
              <a:spcBef>
                <a:spcPts val="750"/>
              </a:spcBef>
              <a:defRPr/>
            </a:pPr>
            <a:r>
              <a:rPr lang="el-GR" sz="2000"/>
              <a:t>Πρωτόκολλο (</a:t>
            </a:r>
            <a:r>
              <a:rPr lang="en-US" sz="2000"/>
              <a:t>RFC 3912</a:t>
            </a:r>
            <a:r>
              <a:rPr lang="el-GR" sz="2000"/>
              <a:t>) για την εκτέλεση ερωτήσεων (</a:t>
            </a:r>
            <a:r>
              <a:rPr lang="en-US" sz="2000"/>
              <a:t>queries</a:t>
            </a:r>
            <a:r>
              <a:rPr lang="el-GR" sz="2000"/>
              <a:t>)</a:t>
            </a:r>
            <a:r>
              <a:rPr lang="en-US" sz="2000"/>
              <a:t> </a:t>
            </a:r>
            <a:r>
              <a:rPr lang="el-GR" sz="2000"/>
              <a:t>και τη λήψη απαντήσεων (</a:t>
            </a:r>
            <a:r>
              <a:rPr lang="en-US" sz="2000"/>
              <a:t>responses</a:t>
            </a:r>
            <a:r>
              <a:rPr lang="el-GR" sz="2000"/>
              <a:t>)</a:t>
            </a:r>
            <a:r>
              <a:rPr lang="en-US" sz="2000"/>
              <a:t> </a:t>
            </a:r>
            <a:r>
              <a:rPr lang="el-GR" sz="2000"/>
              <a:t>πρός/από δημόσιους διακοσμιστές (</a:t>
            </a:r>
            <a:r>
              <a:rPr lang="en-US" sz="2000" b="1"/>
              <a:t>whois</a:t>
            </a:r>
            <a:r>
              <a:rPr lang="en-US" sz="2000" b="1"/>
              <a:t> servers</a:t>
            </a:r>
            <a:r>
              <a:rPr lang="el-GR" sz="2000"/>
              <a:t>)</a:t>
            </a:r>
            <a:r>
              <a:rPr lang="en-US" sz="2000"/>
              <a:t> </a:t>
            </a:r>
            <a:r>
              <a:rPr lang="el-GR" sz="2000"/>
              <a:t>που περιέχουν καταχωρήσεις</a:t>
            </a:r>
            <a:r>
              <a:rPr lang="en-US" sz="2000"/>
              <a:t> </a:t>
            </a:r>
            <a:r>
              <a:rPr lang="el-GR" sz="2000"/>
              <a:t>σχετικά με</a:t>
            </a:r>
            <a:r>
              <a:rPr lang="en-US" sz="2000"/>
              <a:t> internet resources</a:t>
            </a:r>
            <a:r>
              <a:rPr lang="el-GR" sz="2000"/>
              <a:t>,</a:t>
            </a:r>
            <a:r>
              <a:rPr lang="en-US" sz="2000"/>
              <a:t> </a:t>
            </a:r>
            <a:r>
              <a:rPr lang="el-GR" sz="2000"/>
              <a:t>όπως συσχετίσεις μεταξύ </a:t>
            </a:r>
            <a:r>
              <a:rPr lang="en-US" sz="2000"/>
              <a:t>block</a:t>
            </a:r>
            <a:r>
              <a:rPr lang="el-GR" sz="2000"/>
              <a:t> </a:t>
            </a:r>
            <a:r>
              <a:rPr lang="en-US" sz="2000"/>
              <a:t>IP </a:t>
            </a:r>
            <a:r>
              <a:rPr lang="el-GR" sz="2000"/>
              <a:t>διευθύνσεων και</a:t>
            </a:r>
            <a:r>
              <a:rPr lang="en-US" sz="2000"/>
              <a:t> ASNs,</a:t>
            </a:r>
            <a:r>
              <a:rPr lang="el-GR" sz="2000"/>
              <a:t> ανακοινώσεις πολιτικών δρομολόγησης, κλπ.</a:t>
            </a:r>
            <a:endParaRPr/>
          </a:p>
          <a:p>
            <a:pPr marL="0" lvl="1" indent="0">
              <a:lnSpc>
                <a:spcPct val="80000"/>
              </a:lnSpc>
              <a:spcBef>
                <a:spcPts val="750"/>
              </a:spcBef>
              <a:buNone/>
              <a:defRPr/>
            </a:pPr>
            <a:endParaRPr lang="el-GR" sz="2000"/>
          </a:p>
          <a:p>
            <a:pPr>
              <a:lnSpc>
                <a:spcPct val="80000"/>
              </a:lnSpc>
              <a:defRPr/>
            </a:pPr>
            <a:r>
              <a:rPr lang="el-GR" sz="2000"/>
              <a:t>Υλοποίηση αναζητήσεων </a:t>
            </a:r>
            <a:r>
              <a:rPr lang="en-US" sz="2000"/>
              <a:t>whois</a:t>
            </a:r>
            <a:r>
              <a:rPr lang="en-US" sz="2000"/>
              <a:t> </a:t>
            </a:r>
            <a:r>
              <a:rPr lang="el-GR" sz="2000"/>
              <a:t>μέσω γραμμής εντολών ή με τη βοήθεια </a:t>
            </a:r>
            <a:r>
              <a:rPr lang="en-US" sz="2000"/>
              <a:t>web-based </a:t>
            </a:r>
            <a:r>
              <a:rPr lang="el-GR" sz="2000"/>
              <a:t>εργαλείων</a:t>
            </a:r>
            <a:endParaRPr lang="en-US" sz="2000"/>
          </a:p>
          <a:p>
            <a:pPr lvl="1">
              <a:lnSpc>
                <a:spcPct val="80000"/>
              </a:lnSpc>
              <a:defRPr/>
            </a:pPr>
            <a:r>
              <a:rPr lang="el-GR" sz="1700"/>
              <a:t>Για παράδειγμα, </a:t>
            </a:r>
            <a:r>
              <a:rPr lang="en-US" sz="1600" u="sng">
                <a:hlinkClick r:id="rId2" tooltip="http://old.ntua.gr/nmc/nettest/whois.html"/>
              </a:rPr>
              <a:t>http://old.ntua.gr/nmc/nettest/whois.html</a:t>
            </a:r>
            <a:endParaRPr lang="el-GR" sz="1700"/>
          </a:p>
          <a:p>
            <a:pPr marL="171450" lvl="1">
              <a:lnSpc>
                <a:spcPct val="80000"/>
              </a:lnSpc>
              <a:spcBef>
                <a:spcPts val="750"/>
              </a:spcBef>
              <a:defRPr/>
            </a:pPr>
            <a:endParaRPr lang="en-US" sz="2000"/>
          </a:p>
          <a:p>
            <a:pPr marL="171450" lvl="1">
              <a:lnSpc>
                <a:spcPct val="80000"/>
              </a:lnSpc>
              <a:spcBef>
                <a:spcPts val="750"/>
              </a:spcBef>
              <a:defRPr/>
            </a:pPr>
            <a:r>
              <a:rPr lang="el-GR" sz="2000"/>
              <a:t>Παραδείγματα </a:t>
            </a:r>
            <a:r>
              <a:rPr lang="en-US" sz="2000"/>
              <a:t>whois</a:t>
            </a:r>
            <a:r>
              <a:rPr lang="en-US" sz="2000"/>
              <a:t> servers: </a:t>
            </a:r>
            <a:r>
              <a:rPr lang="el-GR" sz="2000"/>
              <a:t> </a:t>
            </a:r>
            <a:endParaRPr/>
          </a:p>
          <a:p>
            <a:pPr marL="514350" lvl="2">
              <a:lnSpc>
                <a:spcPct val="80000"/>
              </a:lnSpc>
              <a:spcBef>
                <a:spcPts val="750"/>
              </a:spcBef>
              <a:defRPr/>
            </a:pPr>
            <a:r>
              <a:rPr lang="en-US" sz="1700"/>
              <a:t>whois.ripe.net, whois.apnic.net,</a:t>
            </a:r>
            <a:r>
              <a:rPr lang="el-GR" sz="1700"/>
              <a:t> κλπ. (</a:t>
            </a:r>
            <a:r>
              <a:rPr lang="en-US" sz="1700"/>
              <a:t>Regional Internet Registries </a:t>
            </a:r>
            <a:r>
              <a:rPr lang="el-GR" sz="1700"/>
              <a:t>- </a:t>
            </a:r>
            <a:r>
              <a:rPr lang="en-US" sz="1700"/>
              <a:t>RIRs</a:t>
            </a:r>
            <a:r>
              <a:rPr lang="el-GR" sz="1700"/>
              <a:t>)</a:t>
            </a:r>
            <a:endParaRPr/>
          </a:p>
          <a:p>
            <a:pPr marL="514350" lvl="2">
              <a:lnSpc>
                <a:spcPct val="80000"/>
              </a:lnSpc>
              <a:spcBef>
                <a:spcPts val="750"/>
              </a:spcBef>
              <a:defRPr/>
            </a:pPr>
            <a:r>
              <a:rPr lang="en-US" sz="1700"/>
              <a:t>whois.nic.net</a:t>
            </a:r>
            <a:r>
              <a:rPr lang="el-GR" sz="1700"/>
              <a:t>, </a:t>
            </a:r>
            <a:r>
              <a:rPr lang="en-US" sz="1700"/>
              <a:t>whois.cnnic.cn, whois.cira.ca, whois.aunic.net, </a:t>
            </a:r>
            <a:r>
              <a:rPr lang="el-GR" sz="1700"/>
              <a:t>κ.α.</a:t>
            </a:r>
            <a:endParaRPr lang="en-US" sz="1700"/>
          </a:p>
          <a:p>
            <a:pPr marL="171450" lvl="1">
              <a:lnSpc>
                <a:spcPct val="80000"/>
              </a:lnSpc>
              <a:spcBef>
                <a:spcPts val="750"/>
              </a:spcBef>
              <a:defRPr/>
            </a:pPr>
            <a:endParaRPr lang="el-GR" sz="2000"/>
          </a:p>
          <a:p>
            <a:pPr marL="0" lvl="1" indent="0">
              <a:lnSpc>
                <a:spcPct val="80000"/>
              </a:lnSpc>
              <a:spcBef>
                <a:spcPts val="750"/>
              </a:spcBef>
              <a:buNone/>
              <a:defRPr/>
            </a:pPr>
            <a:endParaRPr lang="el-GR" sz="2000"/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2000"/>
          </a:p>
          <a:p>
            <a:pPr>
              <a:lnSpc>
                <a:spcPct val="80000"/>
              </a:lnSpc>
              <a:defRPr/>
            </a:pPr>
            <a:endParaRPr lang="en-US" sz="200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5BE0B8-34E7-4F9C-97AB-270BB22372A0}" type="slidenum">
              <a:rPr lang="el-GR" sz="900" b="0" i="0" u="none" strike="noStrike" cap="none" spc="0">
                <a:ln>
                  <a:noFill/>
                </a:ln>
                <a:solidFill>
                  <a:prstClr val="black">
                    <a:tint val="75000"/>
                  </a:prstClr>
                </a:solidFill>
                <a:latin typeface="Arial"/>
                <a:ea typeface="+mn-ea"/>
                <a:cs typeface="+mn-cs"/>
              </a:rPr>
              <a:t/>
            </a:fld>
            <a:endParaRPr lang="el-GR" sz="900" b="0" i="0" u="none" strike="noStrike" cap="none" spc="0">
              <a:ln>
                <a:noFill/>
              </a:ln>
              <a:solidFill>
                <a:prstClr val="black">
                  <a:tint val="75000"/>
                </a:prstClr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l-GR" sz="2800" b="1"/>
              <a:t>Άλλα εργαλεία παρακολούθησης -</a:t>
            </a:r>
            <a:r>
              <a:rPr lang="en-US" sz="2800" b="1"/>
              <a:t> </a:t>
            </a:r>
            <a:r>
              <a:rPr lang="en-US" sz="2800" b="1"/>
              <a:t>BGPlay</a:t>
            </a:r>
            <a:r>
              <a:rPr lang="el-GR" sz="2800" b="1"/>
              <a:t> 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l-GR"/>
              <a:t>Γραφική απεικόνιση των </a:t>
            </a:r>
            <a:r>
              <a:rPr lang="en-US"/>
              <a:t>BGP updates </a:t>
            </a:r>
            <a:r>
              <a:rPr lang="el-GR"/>
              <a:t>για ένα συγκεκριμένο πρόθεμα (π.χ., 147.102.0.0/16)</a:t>
            </a:r>
            <a:r>
              <a:rPr lang="en-US"/>
              <a:t> </a:t>
            </a:r>
            <a:r>
              <a:rPr lang="el-GR"/>
              <a:t>για συγκεκριμένο χρονικό διάστημα.</a:t>
            </a:r>
            <a:endParaRPr/>
          </a:p>
          <a:p>
            <a:pPr>
              <a:defRPr/>
            </a:pPr>
            <a:endParaRPr lang="el-GR"/>
          </a:p>
          <a:p>
            <a:pPr>
              <a:defRPr/>
            </a:pPr>
            <a:r>
              <a:rPr lang="el-GR"/>
              <a:t>Απεικονίζει τις αλλαγές του AS-PATH  (δηλ. της αλυσίδας των AS)  για ένα </a:t>
            </a:r>
            <a:r>
              <a:rPr lang="el-GR" b="1"/>
              <a:t>υπο-εξέταση AS</a:t>
            </a:r>
            <a:r>
              <a:rPr lang="el-GR"/>
              <a:t> οπως φαίνονται από  διαφορετικά σημεία του </a:t>
            </a:r>
            <a:r>
              <a:rPr lang="en-US"/>
              <a:t>Internet</a:t>
            </a:r>
            <a:r>
              <a:rPr lang="el-GR"/>
              <a:t>.</a:t>
            </a:r>
            <a:endParaRPr/>
          </a:p>
          <a:p>
            <a:pPr>
              <a:defRPr/>
            </a:pPr>
            <a:endParaRPr lang="el-GR"/>
          </a:p>
          <a:p>
            <a:pPr>
              <a:defRPr/>
            </a:pPr>
            <a:r>
              <a:rPr lang="el-GR"/>
              <a:t>Παράδειγμα: </a:t>
            </a:r>
            <a:r>
              <a:rPr lang="en-US" u="sng">
                <a:hlinkClick r:id="rId2" tooltip="https://stat.ripe.net/widget/bgplay"/>
              </a:rPr>
              <a:t>https://stat.ripe.net/widget/bgplay</a:t>
            </a:r>
            <a:r>
              <a:rPr lang="el-GR"/>
              <a:t>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5E2BA18-8A88-41BE-80B2-F5D10AA3FBD2}" type="slidenum">
              <a:rPr lang="el-GR" sz="900" b="0" i="0" u="none" strike="noStrike" cap="none" spc="0">
                <a:ln>
                  <a:noFill/>
                </a:ln>
                <a:solidFill>
                  <a:prstClr val="black">
                    <a:tint val="75000"/>
                  </a:prstClr>
                </a:solidFill>
                <a:latin typeface="Arial"/>
                <a:ea typeface="+mn-ea"/>
                <a:cs typeface="+mn-cs"/>
              </a:rPr>
              <a:t/>
            </a:fld>
            <a:endParaRPr lang="el-GR" sz="900" b="0" i="0" u="none" strike="noStrike" cap="none" spc="0">
              <a:ln>
                <a:noFill/>
              </a:ln>
              <a:solidFill>
                <a:prstClr val="black">
                  <a:tint val="75000"/>
                </a:prstClr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81000" y="105764"/>
            <a:ext cx="78867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/>
              <a:t>Facebook Outage</a:t>
            </a:r>
            <a:r>
              <a:rPr lang="el-GR" sz="2800" b="1"/>
              <a:t>, </a:t>
            </a:r>
            <a:r>
              <a:rPr lang="en-US" sz="2800" b="1"/>
              <a:t>4/10/2021</a:t>
            </a:r>
            <a:r>
              <a:rPr lang="el-GR" sz="2800" b="1"/>
              <a:t> (1)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04800" y="1905000"/>
            <a:ext cx="8686800" cy="42296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l-GR"/>
              <a:t>Λάθη στο </a:t>
            </a:r>
            <a:r>
              <a:rPr lang="en-US"/>
              <a:t>configuration </a:t>
            </a:r>
            <a:r>
              <a:rPr lang="el-GR"/>
              <a:t>του </a:t>
            </a:r>
            <a:r>
              <a:rPr lang="en-US" b="1"/>
              <a:t>BGP</a:t>
            </a:r>
            <a:r>
              <a:rPr lang="en-US"/>
              <a:t> </a:t>
            </a:r>
            <a:r>
              <a:rPr lang="el-GR"/>
              <a:t>από τους μηχανικούς της εταιρείας </a:t>
            </a:r>
            <a:r>
              <a:rPr lang="en-US"/>
              <a:t>Facebook </a:t>
            </a:r>
            <a:r>
              <a:rPr lang="el-GR"/>
              <a:t>οδήγησε στην αποκοπή του </a:t>
            </a:r>
            <a:r>
              <a:rPr lang="en-US"/>
              <a:t>AS 32934 </a:t>
            </a:r>
            <a:r>
              <a:rPr lang="el-GR"/>
              <a:t>από το υπόλοιπο </a:t>
            </a:r>
            <a:r>
              <a:rPr lang="en-US"/>
              <a:t>Internet</a:t>
            </a:r>
            <a:r>
              <a:rPr lang="el-GR"/>
              <a:t> για περισσότερες από 6 ώρες</a:t>
            </a:r>
            <a:endParaRPr/>
          </a:p>
          <a:p>
            <a:pPr>
              <a:defRPr/>
            </a:pPr>
            <a:endParaRPr lang="el-GR"/>
          </a:p>
          <a:p>
            <a:pPr>
              <a:defRPr/>
            </a:pPr>
            <a:r>
              <a:rPr lang="el-GR" b="1"/>
              <a:t>Αποτέλεσμα:</a:t>
            </a:r>
            <a:r>
              <a:rPr lang="el-GR"/>
              <a:t> </a:t>
            </a:r>
            <a:endParaRPr lang="en-US"/>
          </a:p>
          <a:p>
            <a:pPr marL="0" indent="0">
              <a:buNone/>
              <a:defRPr/>
            </a:pPr>
            <a:r>
              <a:rPr lang="en-US"/>
              <a:t>   -  </a:t>
            </a:r>
            <a:r>
              <a:rPr lang="el-GR"/>
              <a:t>Οι πλατφόρμες κοινωνικής δικτύωσης </a:t>
            </a:r>
            <a:r>
              <a:rPr lang="en-US"/>
              <a:t>Facebook, Instagram </a:t>
            </a:r>
            <a:r>
              <a:rPr lang="el-GR"/>
              <a:t>και 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WhatsApp </a:t>
            </a:r>
            <a:r>
              <a:rPr lang="el-GR"/>
              <a:t>ήταν μη προσβάσιμες από τους χρήστες τους σε όλο τον </a:t>
            </a:r>
            <a:br>
              <a:rPr lang="en-US"/>
            </a:br>
            <a:r>
              <a:rPr lang="en-US"/>
              <a:t>      </a:t>
            </a:r>
            <a:r>
              <a:rPr lang="el-GR"/>
              <a:t>κόσμο</a:t>
            </a:r>
            <a:endParaRPr lang="en-US"/>
          </a:p>
          <a:p>
            <a:pPr marL="0" indent="0">
              <a:buNone/>
              <a:defRPr/>
            </a:pPr>
            <a:r>
              <a:rPr lang="en-US"/>
              <a:t>   -  </a:t>
            </a:r>
            <a:r>
              <a:rPr lang="el-GR"/>
              <a:t>Απώλεια πολλών δισεκατομμυρίων δολλαρίων</a:t>
            </a:r>
            <a:endParaRPr/>
          </a:p>
          <a:p>
            <a:pPr marL="0" indent="0">
              <a:buNone/>
              <a:defRPr/>
            </a:pPr>
            <a:endParaRPr lang="el-GR"/>
          </a:p>
          <a:p>
            <a:pPr>
              <a:defRPr/>
            </a:pPr>
            <a:r>
              <a:rPr lang="el-GR"/>
              <a:t>Η βλάβη στο </a:t>
            </a:r>
            <a:r>
              <a:rPr lang="en-US"/>
              <a:t>configuration </a:t>
            </a:r>
            <a:r>
              <a:rPr lang="el-GR"/>
              <a:t>του πρωτοκόλλου </a:t>
            </a:r>
            <a:r>
              <a:rPr lang="en-US"/>
              <a:t>BGP </a:t>
            </a:r>
            <a:r>
              <a:rPr lang="el-GR"/>
              <a:t>φαίνεται και από την έξοδο του εργαλείου </a:t>
            </a:r>
            <a:r>
              <a:rPr lang="en-US"/>
              <a:t>BGPlay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5E2BA18-8A88-41BE-80B2-F5D10AA3FBD2}" type="slidenum">
              <a:rPr lang="el-GR" sz="900" b="0" i="0" u="none" strike="noStrike" cap="none" spc="0">
                <a:ln>
                  <a:noFill/>
                </a:ln>
                <a:solidFill>
                  <a:prstClr val="black">
                    <a:tint val="75000"/>
                  </a:prstClr>
                </a:solidFill>
                <a:latin typeface="Arial"/>
                <a:ea typeface="+mn-ea"/>
                <a:cs typeface="+mn-cs"/>
              </a:rPr>
              <a:t/>
            </a:fld>
            <a:endParaRPr lang="el-GR" sz="900" b="0" i="0" u="none" strike="noStrike" cap="none" spc="0">
              <a:ln>
                <a:noFill/>
              </a:ln>
              <a:solidFill>
                <a:prstClr val="black">
                  <a:tint val="75000"/>
                </a:prstClr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81000" y="105764"/>
            <a:ext cx="78867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/>
              <a:t>Facebook Outage</a:t>
            </a:r>
            <a:r>
              <a:rPr lang="el-GR" sz="2800" b="1"/>
              <a:t>, </a:t>
            </a:r>
            <a:r>
              <a:rPr lang="en-US" sz="2800" b="1"/>
              <a:t>4/10/2021</a:t>
            </a:r>
            <a:r>
              <a:rPr lang="el-GR" sz="2800" b="1"/>
              <a:t> (</a:t>
            </a:r>
            <a:r>
              <a:rPr lang="en-US" sz="2800" b="1"/>
              <a:t>2</a:t>
            </a:r>
            <a:r>
              <a:rPr lang="el-GR" sz="2800" b="1"/>
              <a:t>)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92331" y="3570288"/>
            <a:ext cx="3659430" cy="10668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l-GR" b="1">
                <a:solidFill>
                  <a:srgbClr val="FF0000"/>
                </a:solidFill>
              </a:rPr>
              <a:t>Έξοδος </a:t>
            </a:r>
            <a:r>
              <a:rPr lang="en-US" b="1">
                <a:solidFill>
                  <a:srgbClr val="FF0000"/>
                </a:solidFill>
              </a:rPr>
              <a:t>BGPlay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l-GR" b="1">
                <a:solidFill>
                  <a:srgbClr val="FF0000"/>
                </a:solidFill>
              </a:rPr>
              <a:t>πριν τη βλάβη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5E2BA18-8A88-41BE-80B2-F5D10AA3FBD2}" type="slidenum">
              <a:rPr lang="el-GR" sz="900" b="0" i="0" u="none" strike="noStrike" cap="none" spc="0">
                <a:ln>
                  <a:noFill/>
                </a:ln>
                <a:solidFill>
                  <a:prstClr val="black">
                    <a:tint val="75000"/>
                  </a:prstClr>
                </a:solidFill>
                <a:latin typeface="Arial"/>
                <a:ea typeface="+mn-ea"/>
                <a:cs typeface="+mn-cs"/>
              </a:rPr>
              <a:t/>
            </a:fld>
            <a:endParaRPr lang="el-GR" sz="900" b="0" i="0" u="none" strike="noStrike" cap="none" spc="0">
              <a:ln>
                <a:noFill/>
              </a:ln>
              <a:solidFill>
                <a:prstClr val="black">
                  <a:tint val="75000"/>
                </a:prstClr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0" t="0" r="0" b="20000"/>
          <a:stretch/>
        </p:blipFill>
        <p:spPr bwMode="auto">
          <a:xfrm>
            <a:off x="3581400" y="1966738"/>
            <a:ext cx="5443498" cy="4408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81000" y="105764"/>
            <a:ext cx="78867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/>
              <a:t>Facebook Outage</a:t>
            </a:r>
            <a:r>
              <a:rPr lang="el-GR" sz="2800" b="1"/>
              <a:t>, </a:t>
            </a:r>
            <a:r>
              <a:rPr lang="en-US" sz="2800" b="1"/>
              <a:t>4/10/2021</a:t>
            </a:r>
            <a:r>
              <a:rPr lang="el-GR" sz="2800" b="1"/>
              <a:t> (3)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52400" y="3360439"/>
            <a:ext cx="3659430" cy="1066800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l-GR" b="1">
                <a:solidFill>
                  <a:srgbClr val="FF0000"/>
                </a:solidFill>
              </a:rPr>
              <a:t>Έξοδος </a:t>
            </a:r>
            <a:r>
              <a:rPr lang="en-US" b="1">
                <a:solidFill>
                  <a:srgbClr val="FF0000"/>
                </a:solidFill>
              </a:rPr>
              <a:t>BGPlay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l-GR" b="1">
                <a:solidFill>
                  <a:srgbClr val="FF0000"/>
                </a:solidFill>
              </a:rPr>
              <a:t>μετά τη βλάβη: Το </a:t>
            </a:r>
            <a:r>
              <a:rPr lang="en-US" b="1">
                <a:solidFill>
                  <a:srgbClr val="FF0000"/>
                </a:solidFill>
              </a:rPr>
              <a:t>AS 32934 </a:t>
            </a:r>
            <a:r>
              <a:rPr lang="el-GR" b="1">
                <a:solidFill>
                  <a:srgbClr val="FF0000"/>
                </a:solidFill>
              </a:rPr>
              <a:t>αποκόβεται σταδιακά από το υπόλοιπο </a:t>
            </a:r>
            <a:r>
              <a:rPr lang="en-US" b="1">
                <a:solidFill>
                  <a:srgbClr val="FF0000"/>
                </a:solidFill>
              </a:rPr>
              <a:t>Internet</a:t>
            </a:r>
            <a:endParaRPr lang="el-GR" b="1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5E2BA18-8A88-41BE-80B2-F5D10AA3FBD2}" type="slidenum">
              <a:rPr lang="el-GR" sz="900" b="0" i="0" u="none" strike="noStrike" cap="none" spc="0">
                <a:ln>
                  <a:noFill/>
                </a:ln>
                <a:solidFill>
                  <a:prstClr val="black">
                    <a:tint val="75000"/>
                  </a:prstClr>
                </a:solidFill>
                <a:latin typeface="Arial"/>
                <a:ea typeface="+mn-ea"/>
                <a:cs typeface="+mn-cs"/>
              </a:rPr>
              <a:t/>
            </a:fld>
            <a:endParaRPr lang="el-GR" sz="900" b="0" i="0" u="none" strike="noStrike" cap="none" spc="0">
              <a:ln>
                <a:noFill/>
              </a:ln>
              <a:solidFill>
                <a:prstClr val="black">
                  <a:tint val="75000"/>
                </a:prstClr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0" t="0" r="0" b="20000"/>
          <a:stretch/>
        </p:blipFill>
        <p:spPr bwMode="auto">
          <a:xfrm>
            <a:off x="3657600" y="1828800"/>
            <a:ext cx="5410200" cy="42649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l-GR" sz="2800" b="1"/>
              <a:t>Περιεχόμενα</a:t>
            </a:r>
            <a:endParaRPr lang="el-GR" sz="28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>
          <a:xfrm>
            <a:off x="628650" y="1752599"/>
            <a:ext cx="7886700" cy="5029200"/>
          </a:xfrm>
        </p:spPr>
        <p:txBody>
          <a:bodyPr>
            <a:noAutofit/>
          </a:bodyPr>
          <a:lstStyle/>
          <a:p>
            <a:pPr>
              <a:buClr>
                <a:schemeClr val="accent1"/>
              </a:buClr>
              <a:buFont typeface="Wingdings"/>
              <a:buChar char="ü"/>
              <a:defRPr/>
            </a:pPr>
            <a:r>
              <a:rPr lang="el-GR" sz="2400"/>
              <a:t>Ανάλυση καθυστέρησης σε δίκτυα υπολογιστών</a:t>
            </a:r>
            <a:endParaRPr lang="en-US" sz="2400"/>
          </a:p>
          <a:p>
            <a:pPr>
              <a:buClr>
                <a:schemeClr val="accent1"/>
              </a:buClr>
              <a:buFont typeface="Wingdings"/>
              <a:buChar char="ü"/>
              <a:defRPr/>
            </a:pPr>
            <a:endParaRPr lang="el-GR" sz="800"/>
          </a:p>
          <a:p>
            <a:pPr>
              <a:buClr>
                <a:schemeClr val="accent1"/>
              </a:buClr>
              <a:buFont typeface="Wingdings"/>
              <a:buChar char="ü"/>
              <a:defRPr/>
            </a:pPr>
            <a:r>
              <a:rPr lang="el-GR" sz="2400"/>
              <a:t>Στοίβα πρωτοκόλλων </a:t>
            </a:r>
            <a:r>
              <a:rPr lang="en-US" sz="2400"/>
              <a:t>TCP/IP</a:t>
            </a:r>
            <a:endParaRPr/>
          </a:p>
          <a:p>
            <a:pPr lvl="1">
              <a:buFont typeface="Wingdings"/>
              <a:buChar char="Ø"/>
              <a:defRPr/>
            </a:pPr>
            <a:r>
              <a:rPr lang="el-GR" sz="2000"/>
              <a:t>Πρωτόκολλο </a:t>
            </a:r>
            <a:r>
              <a:rPr lang="en-US" sz="2000"/>
              <a:t>IP</a:t>
            </a:r>
            <a:endParaRPr/>
          </a:p>
          <a:p>
            <a:pPr lvl="1">
              <a:buFont typeface="Wingdings"/>
              <a:buChar char="Ø"/>
              <a:defRPr/>
            </a:pPr>
            <a:r>
              <a:rPr lang="el-GR" sz="2000"/>
              <a:t>Πρωτόκολλο </a:t>
            </a:r>
            <a:r>
              <a:rPr lang="en-US" sz="2000"/>
              <a:t>ICMP</a:t>
            </a:r>
            <a:endParaRPr/>
          </a:p>
          <a:p>
            <a:pPr lvl="1">
              <a:buFont typeface="Wingdings"/>
              <a:buChar char="Ø"/>
              <a:defRPr/>
            </a:pPr>
            <a:endParaRPr lang="el-GR" sz="800"/>
          </a:p>
          <a:p>
            <a:pPr>
              <a:buClr>
                <a:schemeClr val="accent1"/>
              </a:buClr>
              <a:buFont typeface="Wingdings"/>
              <a:buChar char="ü"/>
              <a:defRPr/>
            </a:pPr>
            <a:r>
              <a:rPr lang="el-GR" sz="2400"/>
              <a:t>Αυτόνομα συστήματα –</a:t>
            </a:r>
            <a:r>
              <a:rPr lang="en-US" sz="2400"/>
              <a:t> </a:t>
            </a:r>
            <a:r>
              <a:rPr lang="el-GR" sz="2400"/>
              <a:t>Δρομολόγηση σε δίκτυα υπολογιστών</a:t>
            </a:r>
            <a:endParaRPr lang="en-US" sz="2400"/>
          </a:p>
          <a:p>
            <a:pPr lvl="1">
              <a:buFont typeface="Wingdings"/>
              <a:buChar char="Ø"/>
              <a:defRPr/>
            </a:pPr>
            <a:r>
              <a:rPr lang="el-GR" sz="2000"/>
              <a:t>Προώθηση </a:t>
            </a:r>
            <a:r>
              <a:rPr lang="en-US" sz="2000"/>
              <a:t>vs. </a:t>
            </a:r>
            <a:r>
              <a:rPr lang="el-GR" sz="2000"/>
              <a:t>Δρομολόγηση</a:t>
            </a:r>
            <a:endParaRPr/>
          </a:p>
          <a:p>
            <a:pPr lvl="1">
              <a:buFont typeface="Wingdings"/>
              <a:buChar char="Ø"/>
              <a:defRPr/>
            </a:pPr>
            <a:r>
              <a:rPr lang="en-US" sz="2000"/>
              <a:t>Intra-AS vs. Inter-AS</a:t>
            </a:r>
            <a:endParaRPr lang="en-US" sz="2400"/>
          </a:p>
          <a:p>
            <a:pPr>
              <a:buClr>
                <a:schemeClr val="accent1"/>
              </a:buClr>
              <a:buFont typeface="Wingdings"/>
              <a:buChar char="ü"/>
              <a:defRPr/>
            </a:pPr>
            <a:endParaRPr lang="el-GR" sz="800"/>
          </a:p>
          <a:p>
            <a:pPr>
              <a:buClr>
                <a:schemeClr val="accent1"/>
              </a:buClr>
              <a:buFont typeface="Wingdings"/>
              <a:buChar char="ü"/>
              <a:defRPr/>
            </a:pPr>
            <a:r>
              <a:rPr lang="el-GR" sz="2400"/>
              <a:t>Εργαλεία ελέγχου</a:t>
            </a:r>
            <a:r>
              <a:rPr lang="en-US" sz="2400"/>
              <a:t> </a:t>
            </a:r>
            <a:r>
              <a:rPr lang="el-GR" sz="2400"/>
              <a:t>και παρακολούθησης δικτύων</a:t>
            </a:r>
            <a:endParaRPr/>
          </a:p>
          <a:p>
            <a:pPr lvl="1">
              <a:buFont typeface="Wingdings"/>
              <a:buChar char="Ø"/>
              <a:defRPr/>
            </a:pPr>
            <a:r>
              <a:rPr lang="en-US" sz="2000"/>
              <a:t>ping, traceroute, </a:t>
            </a:r>
            <a:r>
              <a:rPr lang="en-US" sz="2000"/>
              <a:t>whois</a:t>
            </a:r>
            <a:r>
              <a:rPr lang="el-GR" sz="2000"/>
              <a:t>, </a:t>
            </a:r>
            <a:endParaRPr/>
          </a:p>
          <a:p>
            <a:pPr lvl="1">
              <a:buFont typeface="Wingdings"/>
              <a:buChar char="Ø"/>
              <a:defRPr/>
            </a:pPr>
            <a:r>
              <a:rPr lang="el-GR" sz="2000"/>
              <a:t>Εργαλεία </a:t>
            </a:r>
            <a:r>
              <a:rPr lang="en-US" sz="2000"/>
              <a:t>looking glass</a:t>
            </a:r>
            <a:endParaRPr lang="el-GR" sz="2000"/>
          </a:p>
          <a:p>
            <a:pPr lvl="1">
              <a:buFont typeface="Wingdings"/>
              <a:buChar char="Ø"/>
              <a:defRPr/>
            </a:pPr>
            <a:r>
              <a:rPr lang="el-GR" sz="2000"/>
              <a:t>Άλλα εργαλεία παρακολούθησης (</a:t>
            </a:r>
            <a:r>
              <a:rPr lang="en-US" sz="2000"/>
              <a:t>bgplay</a:t>
            </a:r>
            <a:r>
              <a:rPr lang="el-GR" sz="2000"/>
              <a:t>)</a:t>
            </a:r>
            <a:endParaRPr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905BE0B8-34E7-4F9C-97AB-270BB22372A0}" type="slidenum">
              <a:rPr lang="el-GR"/>
              <a:t/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81000" y="105764"/>
            <a:ext cx="78867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/>
              <a:t>Facebook Outage</a:t>
            </a:r>
            <a:r>
              <a:rPr lang="el-GR" sz="2800" b="1"/>
              <a:t>, </a:t>
            </a:r>
            <a:r>
              <a:rPr lang="en-US" sz="2800" b="1"/>
              <a:t>4/10/2021</a:t>
            </a:r>
            <a:r>
              <a:rPr lang="el-GR" sz="2800" b="1"/>
              <a:t> (</a:t>
            </a:r>
            <a:r>
              <a:rPr lang="en-US" sz="2800" b="1"/>
              <a:t>4</a:t>
            </a:r>
            <a:r>
              <a:rPr lang="el-GR" sz="2800" b="1"/>
              <a:t>)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43164" y="2590800"/>
            <a:ext cx="3429000" cy="106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l-GR" b="1">
                <a:solidFill>
                  <a:srgbClr val="FF0000"/>
                </a:solidFill>
              </a:rPr>
              <a:t>Έξοδος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BGPlay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l-GR" b="1">
                <a:solidFill>
                  <a:srgbClr val="FF0000"/>
                </a:solidFill>
              </a:rPr>
              <a:t>μετά τη βλάβη: Το </a:t>
            </a:r>
            <a:r>
              <a:rPr lang="en-US" b="1">
                <a:solidFill>
                  <a:srgbClr val="FF0000"/>
                </a:solidFill>
              </a:rPr>
              <a:t>AS 32934 </a:t>
            </a:r>
            <a:r>
              <a:rPr lang="el-GR" b="1">
                <a:solidFill>
                  <a:srgbClr val="FF0000"/>
                </a:solidFill>
              </a:rPr>
              <a:t>είναι πια αποκομμένο από το υπόλοιπο </a:t>
            </a:r>
            <a:r>
              <a:rPr lang="en-US" b="1">
                <a:solidFill>
                  <a:srgbClr val="FF0000"/>
                </a:solidFill>
              </a:rPr>
              <a:t>Internet</a:t>
            </a:r>
            <a:endParaRPr lang="el-GR" b="1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5E2BA18-8A88-41BE-80B2-F5D10AA3FBD2}" type="slidenum">
              <a:rPr lang="el-GR" sz="900" b="0" i="0" u="none" strike="noStrike" cap="none" spc="0">
                <a:ln>
                  <a:noFill/>
                </a:ln>
                <a:solidFill>
                  <a:prstClr val="black">
                    <a:tint val="75000"/>
                  </a:prstClr>
                </a:solidFill>
                <a:latin typeface="Arial"/>
                <a:ea typeface="+mn-ea"/>
                <a:cs typeface="+mn-cs"/>
              </a:rPr>
              <a:t/>
            </a:fld>
            <a:endParaRPr lang="el-GR" sz="900" b="0" i="0" u="none" strike="noStrike" cap="none" spc="0">
              <a:ln>
                <a:noFill/>
              </a:ln>
              <a:solidFill>
                <a:prstClr val="black">
                  <a:tint val="75000"/>
                </a:prstClr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0" t="1364" r="0" b="18888"/>
          <a:stretch/>
        </p:blipFill>
        <p:spPr bwMode="auto">
          <a:xfrm>
            <a:off x="3553691" y="1524000"/>
            <a:ext cx="5521231" cy="4456820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 bwMode="auto">
          <a:xfrm>
            <a:off x="2341613" y="6344662"/>
            <a:ext cx="6705600" cy="3768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n-US" b="1"/>
              <a:t>Video</a:t>
            </a:r>
            <a:r>
              <a:rPr lang="el-GR" b="1"/>
              <a:t>: </a:t>
            </a:r>
            <a:r>
              <a:rPr lang="en-US" b="1" u="sng">
                <a:hlinkClick r:id="rId3" tooltip="https://youtu.be/vNAZZJvs6u0"/>
              </a:rPr>
              <a:t>https://youtu.be/vNAZZJvs6u0</a:t>
            </a:r>
            <a:r>
              <a:rPr lang="el-GR" b="1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l-GR" sz="2800" b="1"/>
              <a:t>Καθυστέρηση σε </a:t>
            </a:r>
            <a:r>
              <a:rPr lang="en-US" sz="2800" b="1"/>
              <a:t>packet-switched networks</a:t>
            </a:r>
            <a:r>
              <a:rPr lang="el-GR" sz="2800" b="1"/>
              <a:t> -</a:t>
            </a:r>
            <a:br>
              <a:rPr lang="en-US" sz="2800" b="1"/>
            </a:br>
            <a:r>
              <a:rPr lang="el-GR" sz="2800" b="1"/>
              <a:t>Αιτίες Καθυστέρησης Πακέτων</a:t>
            </a:r>
            <a:endParaRPr lang="el-GR" sz="2800" b="1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 bwMode="auto"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/>
            </a:pPr>
            <a:r>
              <a:rPr lang="el-GR" sz="1800">
                <a:solidFill>
                  <a:schemeClr val="accent1"/>
                </a:solidFill>
              </a:rPr>
              <a:t>Επεξεργασία κόμβου</a:t>
            </a:r>
            <a:endParaRPr lang="en-US" sz="180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US" sz="1800">
                <a:solidFill>
                  <a:schemeClr val="accent1"/>
                </a:solidFill>
              </a:rPr>
              <a:t>   </a:t>
            </a:r>
            <a:r>
              <a:rPr lang="el-GR" sz="1800">
                <a:solidFill>
                  <a:schemeClr val="accent1"/>
                </a:solidFill>
              </a:rPr>
              <a:t>(</a:t>
            </a:r>
            <a:r>
              <a:rPr lang="en-US" sz="1800">
                <a:solidFill>
                  <a:schemeClr val="accent1"/>
                </a:solidFill>
              </a:rPr>
              <a:t>Nodal Processing</a:t>
            </a:r>
            <a:r>
              <a:rPr lang="el-GR" sz="1800">
                <a:solidFill>
                  <a:schemeClr val="accent1"/>
                </a:solidFill>
              </a:rPr>
              <a:t>)</a:t>
            </a:r>
            <a:r>
              <a:rPr lang="en-US" sz="1800">
                <a:solidFill>
                  <a:schemeClr val="accent1"/>
                </a:solidFill>
              </a:rPr>
              <a:t>:</a:t>
            </a:r>
            <a:endParaRPr lang="el-GR" sz="1800">
              <a:solidFill>
                <a:schemeClr val="accent1"/>
              </a:solidFill>
            </a:endParaRPr>
          </a:p>
          <a:p>
            <a:pPr lvl="1">
              <a:defRPr/>
            </a:pPr>
            <a:r>
              <a:rPr lang="el-GR" sz="1400"/>
              <a:t>Έλεγχος </a:t>
            </a:r>
            <a:r>
              <a:rPr lang="en-US" sz="1400"/>
              <a:t>bit errors</a:t>
            </a:r>
            <a:endParaRPr/>
          </a:p>
          <a:p>
            <a:pPr lvl="1">
              <a:defRPr/>
            </a:pPr>
            <a:r>
              <a:rPr lang="el-GR" sz="1400"/>
              <a:t>Καθορισμός </a:t>
            </a:r>
            <a:r>
              <a:rPr lang="en-US" sz="1400"/>
              <a:t>output link</a:t>
            </a:r>
            <a:endParaRPr lang="el-GR" sz="1400"/>
          </a:p>
          <a:p>
            <a:pPr marL="0" indent="0">
              <a:buClr>
                <a:schemeClr val="accent1"/>
              </a:buClr>
              <a:buNone/>
              <a:defRPr/>
            </a:pPr>
            <a:r>
              <a:rPr lang="el-GR" sz="1800"/>
              <a:t>	</a:t>
            </a:r>
            <a:endParaRPr/>
          </a:p>
          <a:p>
            <a:pPr marL="0" indent="0">
              <a:buClr>
                <a:schemeClr val="accent1"/>
              </a:buClr>
              <a:buNone/>
              <a:defRPr/>
            </a:pPr>
            <a:r>
              <a:rPr lang="el-GR" sz="1800"/>
              <a:t>	</a:t>
            </a:r>
            <a:endParaRPr lang="en-US" sz="1800"/>
          </a:p>
          <a:p>
            <a:pPr marL="0" indent="0">
              <a:buClr>
                <a:schemeClr val="accent1"/>
              </a:buClr>
              <a:buNone/>
              <a:defRPr/>
            </a:pPr>
            <a:endParaRPr lang="en-US" sz="18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1290432"/>
          </a:xfrm>
        </p:spPr>
        <p:txBody>
          <a:bodyPr/>
          <a:lstStyle/>
          <a:p>
            <a:pPr>
              <a:defRPr/>
            </a:pPr>
            <a:r>
              <a:rPr lang="en-US" sz="1800">
                <a:solidFill>
                  <a:schemeClr val="accent1"/>
                </a:solidFill>
              </a:rPr>
              <a:t>Queueing Delay:</a:t>
            </a:r>
            <a:endParaRPr/>
          </a:p>
          <a:p>
            <a:pPr lvl="1">
              <a:defRPr/>
            </a:pPr>
            <a:r>
              <a:rPr lang="el-GR" sz="1400"/>
              <a:t>Χρόνος περιμένοντας το </a:t>
            </a:r>
            <a:r>
              <a:rPr lang="en-US" sz="1400"/>
              <a:t>output link </a:t>
            </a:r>
            <a:r>
              <a:rPr lang="el-GR" sz="1400"/>
              <a:t>για μετάδοση</a:t>
            </a:r>
            <a:endParaRPr/>
          </a:p>
          <a:p>
            <a:pPr lvl="1">
              <a:defRPr/>
            </a:pPr>
            <a:r>
              <a:rPr lang="el-GR" sz="1400"/>
              <a:t>Εξαρτάται από τη συμφόρηση (</a:t>
            </a:r>
            <a:r>
              <a:rPr lang="en-US" sz="1400"/>
              <a:t>congestion</a:t>
            </a:r>
            <a:r>
              <a:rPr lang="el-GR" sz="1400"/>
              <a:t>)</a:t>
            </a:r>
            <a:r>
              <a:rPr lang="en-US" sz="1400"/>
              <a:t> </a:t>
            </a:r>
            <a:r>
              <a:rPr lang="el-GR" sz="1400"/>
              <a:t>του δρομολογητή</a:t>
            </a:r>
            <a:endParaRPr lang="en-US" sz="140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905BE0B8-34E7-4F9C-97AB-270BB22372A0}" type="slidenum">
              <a:rPr lang="el-GR"/>
              <a:t/>
            </a:fld>
            <a:endParaRPr lang="el-G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499030"/>
            <a:ext cx="6496940" cy="2358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5105400" y="6225968"/>
            <a:ext cx="243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/>
              <a:t>source: “</a:t>
            </a:r>
            <a:r>
              <a:rPr lang="en-US" sz="1000" i="1"/>
              <a:t>Computer Networking: A Top Down Approach”,</a:t>
            </a:r>
            <a:r>
              <a:rPr lang="en-US" sz="1000"/>
              <a:t> 6</a:t>
            </a:r>
            <a:r>
              <a:rPr lang="en-US" sz="1000" baseline="30000"/>
              <a:t>th</a:t>
            </a:r>
            <a:r>
              <a:rPr lang="en-US" sz="1000"/>
              <a:t> edition, J. Kurose, K. Ross, Addison-Wesley, March 2012</a:t>
            </a:r>
            <a:r>
              <a:rPr lang="en-US" sz="1000"/>
              <a:t> </a:t>
            </a:r>
            <a:endParaRPr lang="en-US" sz="1200"/>
          </a:p>
        </p:txBody>
      </p:sp>
      <p:sp>
        <p:nvSpPr>
          <p:cNvPr id="8" name="Content Placeholder 1"/>
          <p:cNvSpPr txBox="1"/>
          <p:nvPr/>
        </p:nvSpPr>
        <p:spPr bwMode="auto">
          <a:xfrm>
            <a:off x="609600" y="2971800"/>
            <a:ext cx="3886200" cy="2129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l-GR" sz="1800">
                <a:solidFill>
                  <a:schemeClr val="accent1"/>
                </a:solidFill>
              </a:rPr>
              <a:t>Καθυστέρηση μετάδοσης</a:t>
            </a:r>
            <a:endParaRPr lang="en-US" sz="180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 lang="en-US" sz="1800">
                <a:solidFill>
                  <a:schemeClr val="accent1"/>
                </a:solidFill>
              </a:rPr>
              <a:t>   </a:t>
            </a:r>
            <a:r>
              <a:rPr lang="el-GR" sz="1800">
                <a:solidFill>
                  <a:schemeClr val="accent1"/>
                </a:solidFill>
              </a:rPr>
              <a:t>(</a:t>
            </a:r>
            <a:r>
              <a:rPr lang="en-US" sz="1800">
                <a:solidFill>
                  <a:schemeClr val="accent1"/>
                </a:solidFill>
              </a:rPr>
              <a:t>Transmission Delay</a:t>
            </a:r>
            <a:r>
              <a:rPr lang="el-GR" sz="1800">
                <a:solidFill>
                  <a:schemeClr val="accent1"/>
                </a:solidFill>
              </a:rPr>
              <a:t>)</a:t>
            </a:r>
            <a:r>
              <a:rPr lang="en-US" sz="1800">
                <a:solidFill>
                  <a:schemeClr val="accent1"/>
                </a:solidFill>
              </a:rPr>
              <a:t>:</a:t>
            </a:r>
            <a:endParaRPr lang="el-GR" sz="1800">
              <a:solidFill>
                <a:schemeClr val="accent1"/>
              </a:solidFill>
            </a:endParaRPr>
          </a:p>
          <a:p>
            <a:pPr lvl="1">
              <a:spcAft>
                <a:spcPts val="0"/>
              </a:spcAft>
              <a:defRPr/>
            </a:pPr>
            <a:r>
              <a:rPr lang="en-US" sz="1400"/>
              <a:t>R = link bandwidth (bps)</a:t>
            </a:r>
            <a:endParaRPr/>
          </a:p>
          <a:p>
            <a:pPr lvl="1">
              <a:spcAft>
                <a:spcPts val="0"/>
              </a:spcAft>
              <a:defRPr/>
            </a:pPr>
            <a:r>
              <a:rPr lang="en-US" sz="1400"/>
              <a:t>L = packet length (bits)</a:t>
            </a:r>
            <a:endParaRPr/>
          </a:p>
          <a:p>
            <a:pPr lvl="1">
              <a:spcAft>
                <a:spcPts val="0"/>
              </a:spcAft>
              <a:defRPr/>
            </a:pPr>
            <a:r>
              <a:rPr lang="el-GR" sz="1400"/>
              <a:t>Χρόνος αποστολής </a:t>
            </a:r>
            <a:r>
              <a:rPr lang="en-US" sz="1400"/>
              <a:t>bits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600" i="1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m:rPr/>
                            <a:rPr lang="en-US" sz="1600" i="1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l-GR" sz="1400"/>
          </a:p>
          <a:p>
            <a:pPr marL="0" indent="0"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 lang="el-GR" sz="1800"/>
              <a:t>	</a:t>
            </a:r>
            <a:endParaRPr/>
          </a:p>
          <a:p>
            <a:pPr marL="0" indent="0"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 lang="el-GR" sz="1800"/>
              <a:t>	</a:t>
            </a:r>
            <a:endParaRPr lang="en-US" sz="1800"/>
          </a:p>
          <a:p>
            <a:pPr marL="0" indent="0"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endParaRPr lang="en-US" sz="1800"/>
          </a:p>
        </p:txBody>
      </p:sp>
      <p:sp>
        <p:nvSpPr>
          <p:cNvPr id="9" name="Content Placeholder 5"/>
          <p:cNvSpPr txBox="1"/>
          <p:nvPr/>
        </p:nvSpPr>
        <p:spPr bwMode="auto">
          <a:xfrm>
            <a:off x="4648200" y="3048000"/>
            <a:ext cx="3886200" cy="175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l-GR" sz="1800">
                <a:solidFill>
                  <a:schemeClr val="accent1"/>
                </a:solidFill>
              </a:rPr>
              <a:t>Καθυστέρηση διάδοσης</a:t>
            </a:r>
            <a:endParaRPr lang="en-US" sz="180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 lang="en-US" sz="1800">
                <a:solidFill>
                  <a:schemeClr val="accent1"/>
                </a:solidFill>
              </a:rPr>
              <a:t>   </a:t>
            </a:r>
            <a:r>
              <a:rPr lang="el-GR" sz="1800">
                <a:solidFill>
                  <a:schemeClr val="accent1"/>
                </a:solidFill>
              </a:rPr>
              <a:t>(</a:t>
            </a:r>
            <a:r>
              <a:rPr lang="en-US" sz="1800">
                <a:solidFill>
                  <a:schemeClr val="accent1"/>
                </a:solidFill>
              </a:rPr>
              <a:t>Propagation Delay</a:t>
            </a:r>
            <a:r>
              <a:rPr lang="el-GR" sz="1800">
                <a:solidFill>
                  <a:schemeClr val="accent1"/>
                </a:solidFill>
              </a:rPr>
              <a:t>)</a:t>
            </a:r>
            <a:r>
              <a:rPr lang="en-US" sz="1800">
                <a:solidFill>
                  <a:schemeClr val="accent1"/>
                </a:solidFill>
              </a:rPr>
              <a:t>:</a:t>
            </a:r>
            <a:endParaRPr/>
          </a:p>
          <a:p>
            <a:pPr lvl="1">
              <a:spcAft>
                <a:spcPts val="0"/>
              </a:spcAft>
              <a:defRPr/>
            </a:pPr>
            <a:r>
              <a:rPr lang="en-US" sz="1400"/>
              <a:t>d = </a:t>
            </a:r>
            <a:r>
              <a:rPr lang="el-GR" sz="1400"/>
              <a:t>μήκος του φυσικού μέσου</a:t>
            </a:r>
            <a:endParaRPr/>
          </a:p>
          <a:p>
            <a:pPr lvl="1">
              <a:spcAft>
                <a:spcPts val="0"/>
              </a:spcAft>
              <a:defRPr/>
            </a:pPr>
            <a:r>
              <a:rPr lang="en-US" sz="1400"/>
              <a:t>s = </a:t>
            </a:r>
            <a:r>
              <a:rPr lang="el-GR" sz="1400"/>
              <a:t>ταχύτητα διάδοσης στο μέσο  (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l-GR" sz="1400" i="1">
                          <a:latin typeface="Cambria Math"/>
                          <a:ea typeface="Cambria Math"/>
                        </a:rPr>
                        <m:t>~ 2×</m:t>
                      </m:r>
                      <m:sSup>
                        <m:sSupPr>
                          <m:ctrlPr>
                            <a:rPr lang="el-GR" sz="1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l-GR" sz="1400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m:rPr/>
                            <a:rPr lang="el-GR" sz="1400" i="1">
                              <a:latin typeface="Cambria Math"/>
                              <a:ea typeface="Cambria Math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l-GR" sz="1400"/>
              <a:t> </a:t>
            </a:r>
            <a:r>
              <a:rPr lang="en-US" sz="1400"/>
              <a:t>m/sec)</a:t>
            </a:r>
            <a:endParaRPr/>
          </a:p>
          <a:p>
            <a:pPr lvl="1">
              <a:spcAft>
                <a:spcPts val="0"/>
              </a:spcAft>
              <a:defRPr/>
            </a:pPr>
            <a:r>
              <a:rPr lang="el-GR" sz="1400"/>
              <a:t>Καθυστέρηση διάδοσης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l-GR"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m:rPr/>
                            <a:rPr lang="en-US" sz="1600" i="1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l-GR" sz="2800" b="1"/>
              <a:t>Σχεδιάγραμμα της στοίβας </a:t>
            </a:r>
            <a:r>
              <a:rPr lang="en-US" sz="2800" b="1"/>
              <a:t>TCP/IP</a:t>
            </a:r>
            <a:endParaRPr lang="el-GR" sz="28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/>
        <p:txBody>
          <a:bodyPr>
            <a:noAutofit/>
          </a:bodyPr>
          <a:lstStyle/>
          <a:p>
            <a:pPr lvl="2">
              <a:defRPr/>
            </a:pPr>
            <a:endParaRPr lang="en-US"/>
          </a:p>
          <a:p>
            <a:pPr>
              <a:defRPr/>
            </a:pPr>
            <a:endParaRPr lang="en-US" sz="240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905BE0B8-34E7-4F9C-97AB-270BB22372A0}" type="slidenum">
              <a:rPr lang="el-GR"/>
              <a:t/>
            </a:fld>
            <a:endParaRPr lang="el-G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64533" y="1510771"/>
            <a:ext cx="7850817" cy="4845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2398083" y="6248400"/>
            <a:ext cx="6117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/>
              <a:t>source: Barr, Michael. "TCP/IP or Not TCP/IP?," Embedded Systems Programming, April 2000 , pp. 49-52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l-GR" sz="2800" b="1"/>
              <a:t>Προώθηση πακέτων στο </a:t>
            </a:r>
            <a:r>
              <a:rPr lang="en-US" sz="2800" b="1"/>
              <a:t>IP</a:t>
            </a:r>
            <a:endParaRPr lang="el-GR" sz="2800" b="1"/>
          </a:p>
        </p:txBody>
      </p:sp>
      <p:pic>
        <p:nvPicPr>
          <p:cNvPr id="3" name="Content Placeholder 2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52400" y="1527970"/>
            <a:ext cx="4191000" cy="2442523"/>
          </a:xfrm>
          <a:prstGeom prst="rect">
            <a:avLst/>
          </a:prstGeom>
        </p:spPr>
      </p:pic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905BE0B8-34E7-4F9C-97AB-270BB22372A0}" type="slidenum">
              <a:rPr lang="el-GR"/>
              <a:t/>
            </a:fld>
            <a:endParaRPr lang="el-GR"/>
          </a:p>
        </p:txBody>
      </p:sp>
      <p:pic>
        <p:nvPicPr>
          <p:cNvPr id="6" name="Picture 5" descr="tcp2_0106"/>
          <p:cNvPicPr>
            <a:picLocks noChangeAspect="1" noChangeArrowheads="1"/>
          </p:cNvPicPr>
          <p:nvPr/>
        </p:nvPicPr>
        <p:blipFill>
          <a:blip r:embed="rId3"/>
          <a:srcRect l="7629" t="0" r="9079" b="2512"/>
          <a:stretch/>
        </p:blipFill>
        <p:spPr bwMode="auto">
          <a:xfrm>
            <a:off x="3733800" y="3657600"/>
            <a:ext cx="4911716" cy="254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2800" b="1"/>
              <a:t>ICMP</a:t>
            </a:r>
            <a:r>
              <a:rPr lang="el-GR" sz="2800" b="1"/>
              <a:t> (</a:t>
            </a:r>
            <a:r>
              <a:rPr lang="en-US" sz="2800" b="1"/>
              <a:t>Internet Control Message Protocol</a:t>
            </a:r>
            <a:r>
              <a:rPr lang="el-GR" sz="2800" b="1"/>
              <a:t>) – </a:t>
            </a:r>
            <a:r>
              <a:rPr lang="en-US" sz="2800" b="1"/>
              <a:t>RFC 792</a:t>
            </a:r>
            <a:r>
              <a:rPr lang="el-GR" sz="2800" b="1"/>
              <a:t> </a:t>
            </a:r>
            <a:endParaRPr lang="el-GR" sz="28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el-GR"/>
              <a:t>Αποτελεί το μηχανισμό αποστολής μηνυμάτων ελέγχου και αναφοράς λαθών για τη  λειτουργία ενός δικτύου</a:t>
            </a:r>
            <a:r>
              <a:rPr lang="en-US"/>
              <a:t> IP</a:t>
            </a:r>
            <a:endParaRPr/>
          </a:p>
          <a:p>
            <a:pPr>
              <a:defRPr/>
            </a:pPr>
            <a:endParaRPr lang="el-GR"/>
          </a:p>
          <a:p>
            <a:pPr>
              <a:defRPr/>
            </a:pPr>
            <a:r>
              <a:rPr lang="en-US"/>
              <a:t>ICMP </a:t>
            </a:r>
            <a:r>
              <a:rPr lang="el-GR"/>
              <a:t>πακέτα</a:t>
            </a:r>
            <a:r>
              <a:rPr lang="en-US"/>
              <a:t>: IP </a:t>
            </a:r>
            <a:r>
              <a:rPr lang="el-GR"/>
              <a:t>πακέτα ειδικού τύπου (χωρίς </a:t>
            </a:r>
            <a:r>
              <a:rPr lang="en-US"/>
              <a:t>L4 payload)</a:t>
            </a:r>
            <a:endParaRPr/>
          </a:p>
          <a:p>
            <a:pPr lvl="1">
              <a:defRPr/>
            </a:pPr>
            <a:r>
              <a:rPr lang="en-US"/>
              <a:t>Echo_request</a:t>
            </a:r>
            <a:r>
              <a:rPr lang="en-US"/>
              <a:t> – </a:t>
            </a:r>
            <a:r>
              <a:rPr lang="en-US"/>
              <a:t>Echo_reply</a:t>
            </a:r>
            <a:endParaRPr lang="en-US"/>
          </a:p>
          <a:p>
            <a:pPr lvl="1">
              <a:defRPr/>
            </a:pPr>
            <a:r>
              <a:rPr lang="en-US"/>
              <a:t>Time_exceeded</a:t>
            </a:r>
            <a:r>
              <a:rPr lang="en-US"/>
              <a:t> </a:t>
            </a:r>
            <a:endParaRPr/>
          </a:p>
          <a:p>
            <a:pPr lvl="1">
              <a:defRPr/>
            </a:pPr>
            <a:r>
              <a:rPr lang="en-US"/>
              <a:t>Host_unreachable</a:t>
            </a:r>
            <a:r>
              <a:rPr lang="en-US"/>
              <a:t> </a:t>
            </a:r>
            <a:endParaRPr/>
          </a:p>
          <a:p>
            <a:pPr lvl="1">
              <a:defRPr/>
            </a:pPr>
            <a:r>
              <a:rPr lang="en-US"/>
              <a:t>Port_unreachable</a:t>
            </a:r>
            <a:endParaRPr lang="el-GR"/>
          </a:p>
          <a:p>
            <a:pPr>
              <a:defRPr/>
            </a:pPr>
            <a:endParaRPr lang="en-US" sz="240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905BE0B8-34E7-4F9C-97AB-270BB22372A0}" type="slidenum">
              <a:rPr lang="el-GR"/>
              <a:t/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l-GR" sz="2800" b="1"/>
              <a:t>Εργαλεία ελέγχου δικτύων – Το πρόγραμμα </a:t>
            </a:r>
            <a:r>
              <a:rPr lang="en-US" sz="2800" b="1"/>
              <a:t>ping</a:t>
            </a:r>
            <a:endParaRPr lang="el-GR" sz="28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el-GR"/>
              <a:t>Ελέγχει τη συνδεσιμότητα και την ποιότητα της</a:t>
            </a:r>
            <a:r>
              <a:rPr lang="en-US"/>
              <a:t> </a:t>
            </a:r>
            <a:r>
              <a:rPr lang="el-GR"/>
              <a:t>σύνδεσης με τον υπό εξέταση κόμβο του δικτύου</a:t>
            </a:r>
            <a:endParaRPr lang="en-US"/>
          </a:p>
          <a:p>
            <a:pPr>
              <a:defRPr/>
            </a:pPr>
            <a:endParaRPr lang="el-GR"/>
          </a:p>
          <a:p>
            <a:pPr>
              <a:defRPr/>
            </a:pPr>
            <a:r>
              <a:rPr lang="el-GR"/>
              <a:t>Πληροφορίες που παρέχει:</a:t>
            </a:r>
            <a:endParaRPr/>
          </a:p>
          <a:p>
            <a:pPr lvl="1">
              <a:defRPr/>
            </a:pPr>
            <a:r>
              <a:rPr lang="el-GR"/>
              <a:t>Αν υπάρχει επικοινωνία με τον κόμβο</a:t>
            </a:r>
            <a:endParaRPr/>
          </a:p>
          <a:p>
            <a:pPr lvl="1">
              <a:defRPr/>
            </a:pPr>
            <a:r>
              <a:rPr lang="el-GR"/>
              <a:t>Καθυστέρηση για αποστολή και επιστροφή ενός πακέτου</a:t>
            </a:r>
            <a:endParaRPr/>
          </a:p>
          <a:p>
            <a:pPr lvl="1">
              <a:defRPr/>
            </a:pPr>
            <a:r>
              <a:rPr lang="el-GR"/>
              <a:t>Ρυθμοί απωλειών στη σύνδεση</a:t>
            </a:r>
            <a:endParaRPr lang="en-US"/>
          </a:p>
          <a:p>
            <a:pPr lvl="1">
              <a:defRPr/>
            </a:pPr>
            <a:endParaRPr lang="el-GR"/>
          </a:p>
          <a:p>
            <a:pPr>
              <a:defRPr/>
            </a:pPr>
            <a:r>
              <a:rPr lang="el-GR"/>
              <a:t>Στέλνει</a:t>
            </a:r>
            <a:r>
              <a:rPr lang="en-GB"/>
              <a:t> </a:t>
            </a:r>
            <a:r>
              <a:rPr lang="el-GR"/>
              <a:t>πακέτα </a:t>
            </a:r>
            <a:r>
              <a:rPr lang="en-GB"/>
              <a:t>ICMP ECHO_REQUEST </a:t>
            </a:r>
            <a:r>
              <a:rPr lang="el-GR"/>
              <a:t>στον υπό εξέταση κόμβο</a:t>
            </a:r>
            <a:endParaRPr lang="en-US"/>
          </a:p>
          <a:p>
            <a:pPr>
              <a:defRPr/>
            </a:pPr>
            <a:endParaRPr lang="el-GR"/>
          </a:p>
          <a:p>
            <a:pPr>
              <a:defRPr/>
            </a:pPr>
            <a:r>
              <a:rPr lang="el-GR"/>
              <a:t>Ο υπό εξέταση κόμβος απαντά με </a:t>
            </a:r>
            <a:r>
              <a:rPr lang="en-GB"/>
              <a:t>ICMP ECHO_RE</a:t>
            </a:r>
            <a:r>
              <a:rPr lang="en-US"/>
              <a:t>PLY</a:t>
            </a:r>
            <a:endParaRPr lang="en-GB"/>
          </a:p>
          <a:p>
            <a:pPr>
              <a:defRPr/>
            </a:pPr>
            <a:endParaRPr lang="en-US" sz="240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905BE0B8-34E7-4F9C-97AB-270BB22372A0}" type="slidenum">
              <a:rPr lang="el-GR"/>
              <a:t/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l-GR" sz="2800" b="1"/>
              <a:t>Εργαλεία ελέγχου δικτύων – Το πρόγραμμα </a:t>
            </a:r>
            <a:r>
              <a:rPr lang="en-US" sz="2800" b="1"/>
              <a:t>traceroute</a:t>
            </a:r>
            <a:endParaRPr lang="el-GR" sz="28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el-GR" sz="2000"/>
              <a:t>Χρησιμοποιείται για την ανίχνευση της διαδρομής (κόμβων </a:t>
            </a:r>
            <a:r>
              <a:rPr lang="en-US" sz="2000"/>
              <a:t>IP</a:t>
            </a:r>
            <a:r>
              <a:rPr lang="el-GR" sz="2000"/>
              <a:t>) που ακολουθούν τα πακέτα μεταξύ δύο σημείων στο δίκτυο</a:t>
            </a:r>
            <a:endParaRPr/>
          </a:p>
          <a:p>
            <a:pPr>
              <a:defRPr/>
            </a:pPr>
            <a:endParaRPr lang="el-GR" sz="2000"/>
          </a:p>
          <a:p>
            <a:pPr>
              <a:defRPr/>
            </a:pPr>
            <a:r>
              <a:rPr lang="el-GR" sz="2000"/>
              <a:t>Στέλνει πακέτα </a:t>
            </a:r>
            <a:r>
              <a:rPr lang="en-US" sz="2000"/>
              <a:t>UDP</a:t>
            </a:r>
            <a:r>
              <a:rPr lang="el-GR" sz="2000"/>
              <a:t> </a:t>
            </a:r>
            <a:r>
              <a:rPr lang="en-US" sz="2000"/>
              <a:t>(</a:t>
            </a:r>
            <a:r>
              <a:rPr lang="el-GR" sz="2000"/>
              <a:t>ή </a:t>
            </a:r>
            <a:r>
              <a:rPr lang="en-US" sz="2000"/>
              <a:t>ICMP) </a:t>
            </a:r>
            <a:r>
              <a:rPr lang="el-GR" sz="2000"/>
              <a:t>με διεύθυνση προορισμού αυτή που μας ενδιαφέρει και </a:t>
            </a:r>
            <a:r>
              <a:rPr lang="en-US" sz="2000"/>
              <a:t>Time to Live (TTL) </a:t>
            </a:r>
            <a:r>
              <a:rPr lang="el-GR" sz="2000"/>
              <a:t>αυξανόμενο κατά 1 σε κάθε βήμα</a:t>
            </a:r>
            <a:endParaRPr/>
          </a:p>
          <a:p>
            <a:pPr>
              <a:defRPr/>
            </a:pPr>
            <a:endParaRPr lang="el-GR" sz="2000"/>
          </a:p>
          <a:p>
            <a:pPr>
              <a:defRPr/>
            </a:pPr>
            <a:r>
              <a:rPr lang="el-GR" sz="2000"/>
              <a:t>Από κάθε κόμβο όπου εξαντλείται το </a:t>
            </a:r>
            <a:r>
              <a:rPr lang="en-US" sz="2000"/>
              <a:t>TTL </a:t>
            </a:r>
            <a:r>
              <a:rPr lang="el-GR" sz="2000"/>
              <a:t>λαμβάνει </a:t>
            </a:r>
            <a:r>
              <a:rPr lang="en-GB" sz="2000"/>
              <a:t>ICMP </a:t>
            </a:r>
            <a:r>
              <a:rPr lang="en-US" sz="2000"/>
              <a:t>Time_Exceeded</a:t>
            </a:r>
            <a:endParaRPr lang="el-GR" sz="2000"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l-GR" sz="2000"/>
              <a:t>Ποιοτικά χαρακτηριστικά για κάθε κόμβο αντίστοιχα με αυτά του </a:t>
            </a:r>
            <a:r>
              <a:rPr lang="en-US" sz="2000"/>
              <a:t>ping</a:t>
            </a:r>
            <a:endParaRPr/>
          </a:p>
          <a:p>
            <a:pPr lvl="1">
              <a:defRPr/>
            </a:pPr>
            <a:r>
              <a:rPr lang="el-GR" sz="1600"/>
              <a:t>Καθυστερήσεις</a:t>
            </a:r>
            <a:endParaRPr/>
          </a:p>
          <a:p>
            <a:pPr lvl="1">
              <a:defRPr/>
            </a:pPr>
            <a:r>
              <a:rPr lang="el-GR" sz="1600"/>
              <a:t>Ρυθμούς Απωλειών</a:t>
            </a:r>
            <a:endParaRPr lang="en-GB" sz="1600"/>
          </a:p>
          <a:p>
            <a:pPr>
              <a:defRPr/>
            </a:pPr>
            <a:endParaRPr lang="en-US" sz="240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905BE0B8-34E7-4F9C-97AB-270BB22372A0}" type="slidenum">
              <a:rPr lang="el-GR"/>
              <a:t/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l-GR" sz="2800" b="1"/>
              <a:t>Εργαλεία ελέγχου δικτύων – Το πρόγραμμα </a:t>
            </a:r>
            <a:r>
              <a:rPr lang="en-US" sz="2800" b="1"/>
              <a:t>traceroute</a:t>
            </a:r>
            <a:r>
              <a:rPr lang="el-GR" sz="2800" b="1"/>
              <a:t> (συνέχεια)</a:t>
            </a:r>
            <a:endParaRPr lang="en-GB" sz="2800">
              <a:solidFill>
                <a:srgbClr val="0070C0"/>
              </a:solidFill>
            </a:endParaRPr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509588" y="1585913"/>
          <a:ext cx="8258175" cy="4814887"/>
        </p:xfrm>
        <a:graphic>
          <a:graphicData uri="http://schemas.openxmlformats.org/presentationml/2006/ole">
            <p:oleObj name="oleObj" r:id="rId3" imgW="6130925" imgH="3571240" progId="Visio.Drawing.11">
              <p:embed/>
              <p:pic>
                <p:nvPicPr>
                  <p:cNvPr id="0" name="Picture 7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09588" y="1585913"/>
                    <a:ext cx="8258175" cy="4814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10598" name="Line 6"/>
          <p:cNvSpPr>
            <a:spLocks noChangeShapeType="1"/>
          </p:cNvSpPr>
          <p:nvPr/>
        </p:nvSpPr>
        <p:spPr bwMode="auto">
          <a:xfrm>
            <a:off x="1679575" y="3657600"/>
            <a:ext cx="1347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>
            <a:off x="1682750" y="3481388"/>
            <a:ext cx="404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>
            <a:off x="1685925" y="3273425"/>
            <a:ext cx="602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602" name="Line 10"/>
          <p:cNvSpPr>
            <a:spLocks noChangeShapeType="1"/>
          </p:cNvSpPr>
          <p:nvPr/>
        </p:nvSpPr>
        <p:spPr bwMode="auto">
          <a:xfrm flipH="1">
            <a:off x="1676400" y="4102100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603" name="Line 11"/>
          <p:cNvSpPr>
            <a:spLocks noChangeShapeType="1"/>
          </p:cNvSpPr>
          <p:nvPr/>
        </p:nvSpPr>
        <p:spPr bwMode="auto">
          <a:xfrm flipH="1">
            <a:off x="1692275" y="4324350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604" name="Line 12"/>
          <p:cNvSpPr>
            <a:spLocks noChangeShapeType="1"/>
          </p:cNvSpPr>
          <p:nvPr/>
        </p:nvSpPr>
        <p:spPr bwMode="auto">
          <a:xfrm flipH="1">
            <a:off x="1706563" y="454342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563563" y="4437063"/>
            <a:ext cx="703262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r">
              <a:defRPr/>
            </a:pPr>
            <a:r>
              <a:rPr lang="en-US" sz="1400">
                <a:latin typeface="Arial"/>
              </a:rPr>
              <a:t>G1</a:t>
            </a:r>
            <a:endParaRPr lang="en-GB" sz="1400">
              <a:latin typeface="Arial"/>
            </a:endParaRP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550863" y="4762500"/>
            <a:ext cx="703262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r">
              <a:defRPr/>
            </a:pPr>
            <a:r>
              <a:rPr lang="en-US" sz="1400">
                <a:latin typeface="Arial"/>
              </a:rPr>
              <a:t>G2</a:t>
            </a:r>
            <a:endParaRPr lang="en-GB" sz="1400">
              <a:latin typeface="Arial"/>
            </a:endParaRP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550863" y="5076825"/>
            <a:ext cx="693737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r">
              <a:defRPr/>
            </a:pPr>
            <a:r>
              <a:rPr lang="en-US" sz="1400">
                <a:latin typeface="Arial"/>
              </a:rPr>
              <a:t>C1</a:t>
            </a:r>
            <a:endParaRPr lang="en-GB" sz="140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>NTUA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Εισαγωγή στα δίκτυα τεχνολογίας Internet</dc:title>
  <dc:subject/>
  <dc:creator>Panagiotis Astithas</dc:creator>
  <cp:keywords/>
  <dc:description/>
  <dc:identifier/>
  <dc:language/>
  <cp:lastModifiedBy/>
  <cp:revision>242</cp:revision>
  <dcterms:created xsi:type="dcterms:W3CDTF">1999-06-20T17:12:43Z</dcterms:created>
  <dcterms:modified xsi:type="dcterms:W3CDTF">2023-10-23T08:16:27Z</dcterms:modified>
  <cp:category/>
  <cp:contentStatus/>
  <cp:version/>
</cp:coreProperties>
</file>