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305" r:id="rId2"/>
    <p:sldId id="310" r:id="rId3"/>
    <p:sldId id="257" r:id="rId4"/>
    <p:sldId id="282" r:id="rId5"/>
    <p:sldId id="289" r:id="rId6"/>
    <p:sldId id="292" r:id="rId7"/>
    <p:sldId id="306" r:id="rId8"/>
    <p:sldId id="293" r:id="rId9"/>
    <p:sldId id="309" r:id="rId10"/>
    <p:sldId id="307" r:id="rId11"/>
    <p:sldId id="308" r:id="rId12"/>
    <p:sldId id="294" r:id="rId13"/>
    <p:sldId id="304" r:id="rId14"/>
    <p:sldId id="303" r:id="rId15"/>
    <p:sldId id="295" r:id="rId16"/>
    <p:sldId id="290" r:id="rId17"/>
    <p:sldId id="297" r:id="rId18"/>
    <p:sldId id="296" r:id="rId19"/>
    <p:sldId id="311" r:id="rId20"/>
    <p:sldId id="259" r:id="rId21"/>
    <p:sldId id="260" r:id="rId22"/>
    <p:sldId id="261" r:id="rId23"/>
    <p:sldId id="268" r:id="rId24"/>
    <p:sldId id="269" r:id="rId25"/>
    <p:sldId id="262" r:id="rId26"/>
    <p:sldId id="263" r:id="rId27"/>
    <p:sldId id="264" r:id="rId28"/>
    <p:sldId id="267" r:id="rId2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0066"/>
    <a:srgbClr val="FF9900"/>
    <a:srgbClr val="EFF4CA"/>
    <a:srgbClr val="E2F0BA"/>
    <a:srgbClr val="B4EAD5"/>
    <a:srgbClr val="00FF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9" autoAdjust="0"/>
    <p:restoredTop sz="77030" autoAdjust="0"/>
  </p:normalViewPr>
  <p:slideViewPr>
    <p:cSldViewPr snapToGrid="0">
      <p:cViewPr varScale="1">
        <p:scale>
          <a:sx n="88" d="100"/>
          <a:sy n="88" d="100"/>
        </p:scale>
        <p:origin x="25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B802A5-738F-4D1F-B81A-46571056950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7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02A5-738F-4D1F-B81A-46571056950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3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9977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22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02A5-738F-4D1F-B81A-46571056950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4F714-32F0-4B36-9725-56B89CA521BD}" type="slidenum">
              <a:rPr lang="en-GB"/>
              <a:pPr/>
              <a:t>15</a:t>
            </a:fld>
            <a:endParaRPr lang="en-GB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5541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02A5-738F-4D1F-B81A-46571056950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6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159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880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305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294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3A53D-AF4B-4039-A8C2-8BBA9F765799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204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0A07A-E41E-4881-8E14-FF5B1C5BB501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3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1B76A-CB67-4CDD-A8C0-8432E6A5B2CF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8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FEECF-397F-4095-A2E1-E1EC9FA20237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8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2BA18-8A88-41BE-80B2-F5D10AA3FBD2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0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5EB84-18BF-4225-BA5E-944BA0A31870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B724-4C8D-461C-B627-4B7F494E70CC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C122D-A971-4BE5-A53F-C3A55993CC90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3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946B6-C364-49E4-A3F6-38133D20C50B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EFA07B-899F-4E0F-846C-EF4FA993FE71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3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D4797-06AD-4945-BA38-B763875849F9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2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00621B-0B7E-4984-929E-47FA376E3457}" type="slidenum">
              <a:rPr lang="el-G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2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l-GR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E6D69C-CC2E-4C62-B4EC-0BDF0FEA3004}" type="slidenum">
              <a:rPr lang="el-GR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>
                <a:defRPr/>
              </a:pPr>
              <a:t>‹#›</a:t>
            </a:fld>
            <a:endParaRPr lang="el-GR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gio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gitalocean/netbox" TargetMode="External"/><Relationship Id="rId5" Type="http://schemas.openxmlformats.org/officeDocument/2006/relationships/hyperlink" Target="https://www.librenms.org/" TargetMode="External"/><Relationship Id="rId4" Type="http://schemas.openxmlformats.org/officeDocument/2006/relationships/hyperlink" Target="http://www.opennms.org/index.php/Main_P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985" y="1765042"/>
            <a:ext cx="8966030" cy="22330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Διαχείριση Δικτύων με τη χρήση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SNMP</a:t>
            </a:r>
            <a:br>
              <a:rPr lang="el-GR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l-GR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&amp; </a:t>
            </a:r>
            <a:b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l-GR" altLang="el-GR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Ολοκληρωμένα Εργαλεία Διαχείρισης</a:t>
            </a:r>
            <a:b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(3</a:t>
            </a:r>
            <a:r>
              <a:rPr lang="el-GR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η</a:t>
            </a:r>
            <a:r>
              <a:rPr lang="el-G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άσκηση</a:t>
            </a: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l-GR" sz="1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86350"/>
            <a:ext cx="6400800" cy="914400"/>
          </a:xfrm>
        </p:spPr>
        <p:txBody>
          <a:bodyPr>
            <a:normAutofit/>
          </a:bodyPr>
          <a:lstStyle/>
          <a:p>
            <a:r>
              <a:rPr lang="el-GR" sz="2400" dirty="0"/>
              <a:t>Διαχείριση Δικτύων - Ευφυή Δίκτυα</a:t>
            </a:r>
            <a:r>
              <a:rPr lang="en-US" sz="2400" dirty="0"/>
              <a:t>, </a:t>
            </a:r>
            <a:endParaRPr lang="el-GR" sz="2400" dirty="0"/>
          </a:p>
          <a:p>
            <a:r>
              <a:rPr lang="el-GR" sz="2400" dirty="0"/>
              <a:t>9</a:t>
            </a:r>
            <a:r>
              <a:rPr lang="el-GR" sz="2400" baseline="30000" dirty="0"/>
              <a:t>ο</a:t>
            </a:r>
            <a:r>
              <a:rPr lang="el-GR" sz="2400" dirty="0"/>
              <a:t> Εξάμηνο, Νοέμβριος 202</a:t>
            </a:r>
            <a:r>
              <a:rPr lang="en-US" sz="2400" dirty="0"/>
              <a:t>3</a:t>
            </a:r>
            <a:endParaRPr lang="en-US" sz="2800" b="1" dirty="0"/>
          </a:p>
          <a:p>
            <a:pPr eaLnBrk="1" hangingPunct="1">
              <a:lnSpc>
                <a:spcPct val="90000"/>
              </a:lnSpc>
            </a:pPr>
            <a:endParaRPr lang="el-GR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6140195"/>
            <a:ext cx="3048000" cy="7178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"/>
            <a:ext cx="114003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8600" y="88262"/>
          <a:ext cx="914400" cy="100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66825" imgH="1752600" progId="">
                  <p:embed/>
                </p:oleObj>
              </mc:Choice>
              <mc:Fallback>
                <p:oleObj r:id="rId3" imgW="1266825" imgH="17526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8245" t="24455" r="24159" b="27753"/>
                      <a:stretch>
                        <a:fillRect/>
                      </a:stretch>
                    </p:blipFill>
                    <p:spPr bwMode="auto">
                      <a:xfrm>
                        <a:off x="228600" y="88262"/>
                        <a:ext cx="914400" cy="10094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295400" y="116710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20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ΕΘΝΙΚΟ ΜΕΤΣΟΒΙΟ ΠΟΛΥΤΕΧΝΕΙΟ - ΕΜΠ</a:t>
            </a:r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ΣΧΟΛΗ ΗΛΕΚΤΡΟΛΟΓΩΝ ΜΗΧΑΝΙΚΩΝ &amp; ΜΗΧ. ΥΠΟΛΟΓΙΣΤΩΝ</a:t>
            </a:r>
            <a:endParaRPr lang="en-US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Τομέας Επικοινωνιών, Ηλεκτρονικής &amp; Συστημάτων Πληροφορικής</a:t>
            </a:r>
            <a:endParaRPr lang="en-US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l-G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Εργαστήριο Διαχείρισης &amp; Βελτίστου Σχεδιασμού Δικτύων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Τηλεματικής  -  </a:t>
            </a:r>
            <a:r>
              <a:rPr lang="en-GB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NETMODE</a:t>
            </a:r>
            <a:endParaRPr lang="en-US" sz="105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0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9311F0-E95D-4CA4-9CA9-364BB9D1E894}" type="slidenum">
              <a:rPr lang="el-GR"/>
              <a:pPr/>
              <a:t>10</a:t>
            </a:fld>
            <a:endParaRPr lang="el-GR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ΣΥΝΤΑΞΗ ΑΝΤΙΚΕΙΜΕΝΩΝ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ΤΗΣ ΜΙΒ-ΙΙ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l-GR" sz="2400" b="1" dirty="0"/>
              <a:t>Τα διαχειριζόμενα αντικείμενα κωδικοποιούνται στη μορφή 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SNMPv2 SMI</a:t>
            </a:r>
            <a:r>
              <a:rPr lang="en-US" sz="2400" b="1" dirty="0"/>
              <a:t>)</a:t>
            </a:r>
            <a:r>
              <a:rPr lang="el-GR" sz="2400" b="1" dirty="0"/>
              <a:t>:</a:t>
            </a:r>
            <a:endParaRPr lang="en-GB" sz="2400" b="1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l-GR" sz="14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1600" dirty="0">
                <a:latin typeface="Courier New" pitchFamily="49" charset="0"/>
              </a:rPr>
              <a:t>&lt;όνομα&gt; </a:t>
            </a:r>
            <a:r>
              <a:rPr lang="en-US" sz="1600" b="1" dirty="0">
                <a:latin typeface="Courier New" pitchFamily="49" charset="0"/>
              </a:rPr>
              <a:t>OBJECT-TYPE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SYNTAX</a:t>
            </a:r>
            <a:r>
              <a:rPr lang="en-US" sz="1600" dirty="0">
                <a:latin typeface="Courier New" pitchFamily="49" charset="0"/>
              </a:rPr>
              <a:t> &lt;</a:t>
            </a:r>
            <a:r>
              <a:rPr lang="el-GR" sz="1600" dirty="0">
                <a:latin typeface="Courier New" pitchFamily="49" charset="0"/>
              </a:rPr>
              <a:t>τύπος αντικειμένου&gt;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MAX-ACCESS</a:t>
            </a:r>
            <a:r>
              <a:rPr lang="en-US" sz="1600" dirty="0">
                <a:latin typeface="Courier New" pitchFamily="49" charset="0"/>
              </a:rPr>
              <a:t> &lt;"not-accessible" | "accessible-for-notify" | "read-only" | "read-write" | "read-create"&gt;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STATUS</a:t>
            </a:r>
            <a:r>
              <a:rPr lang="en-US" sz="1600" dirty="0">
                <a:latin typeface="Courier New" pitchFamily="49" charset="0"/>
              </a:rPr>
              <a:t> &lt;"current" | "deprecated" | "obsolete"&gt;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DESCRIPTION</a:t>
            </a:r>
            <a:r>
              <a:rPr lang="en-US" sz="1600" dirty="0">
                <a:latin typeface="Courier New" pitchFamily="49" charset="0"/>
              </a:rPr>
              <a:t> &lt;</a:t>
            </a:r>
            <a:r>
              <a:rPr lang="el-GR" sz="1600" dirty="0">
                <a:latin typeface="Courier New" pitchFamily="49" charset="0"/>
              </a:rPr>
              <a:t>κείμενο&gt;</a:t>
            </a:r>
            <a:endParaRPr lang="en-US" sz="1600" dirty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INDEX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{</a:t>
            </a:r>
            <a:r>
              <a:rPr lang="el-GR" sz="1600" dirty="0">
                <a:latin typeface="Courier New" pitchFamily="49" charset="0"/>
              </a:rPr>
              <a:t>για πίνακες</a:t>
            </a: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DEFVAL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{&lt;</a:t>
            </a:r>
            <a:r>
              <a:rPr lang="en-US" sz="1600" dirty="0">
                <a:latin typeface="Courier New" pitchFamily="49" charset="0"/>
              </a:rPr>
              <a:t>default value&gt;</a:t>
            </a:r>
            <a:r>
              <a:rPr lang="en-US" sz="1600" b="1" dirty="0">
                <a:latin typeface="Courier New" pitchFamily="49" charset="0"/>
              </a:rPr>
              <a:t>}</a:t>
            </a:r>
            <a:endParaRPr lang="el-GR" sz="1600" b="1" dirty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1600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::= {</a:t>
            </a:r>
            <a:r>
              <a:rPr lang="en-US" sz="1600" dirty="0">
                <a:latin typeface="Courier New" pitchFamily="49" charset="0"/>
              </a:rPr>
              <a:t>&lt;</a:t>
            </a:r>
            <a:r>
              <a:rPr lang="el-GR" sz="1600" dirty="0">
                <a:latin typeface="Courier New" pitchFamily="49" charset="0"/>
              </a:rPr>
              <a:t>προηγούμενος κόμβος/αντικείμενο στο δένδρο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1600" dirty="0">
                <a:latin typeface="Courier New" pitchFamily="49" charset="0"/>
              </a:rPr>
              <a:t>        της </a:t>
            </a:r>
            <a:r>
              <a:rPr lang="en-US" sz="1600" dirty="0">
                <a:latin typeface="Courier New" pitchFamily="49" charset="0"/>
              </a:rPr>
              <a:t>MIB-II</a:t>
            </a:r>
            <a:r>
              <a:rPr lang="el-GR" sz="1600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l-GR" sz="1600" dirty="0">
                <a:latin typeface="Courier New" pitchFamily="49" charset="0"/>
              </a:rPr>
              <a:t>&lt;αριθμός νέου αντικειμένου&gt;</a:t>
            </a:r>
            <a:r>
              <a:rPr lang="el-GR" sz="1600" b="1" dirty="0">
                <a:latin typeface="Courier New" pitchFamily="49" charset="0"/>
              </a:rPr>
              <a:t>}</a:t>
            </a:r>
            <a:r>
              <a:rPr lang="en-US" sz="1600" dirty="0">
                <a:latin typeface="Courier New" pitchFamily="49" charset="0"/>
              </a:rPr>
              <a:t> </a:t>
            </a:r>
            <a:endParaRPr lang="en-GB" sz="1600" dirty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l-GR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Παράδειγμα Ορισμού Αντικειμένου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MIB-II: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sysUpTime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OBJECT-TYPE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SYNTAX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TimeTicks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ACCESS  read-only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STATUS  mandatory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DESCRIPTION</a:t>
            </a:r>
          </a:p>
          <a:p>
            <a:pPr marL="34798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"The time (in hundredths of a second) since the             network management portion of the system was last                       re-initialized."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::= { system 3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(</a:t>
            </a:r>
            <a:r>
              <a:rPr lang="el-GR" sz="1800" dirty="0">
                <a:cs typeface="Courier New" panose="02070309020205020404" pitchFamily="49" charset="0"/>
              </a:rPr>
              <a:t>Το αντικείμενο</a:t>
            </a:r>
            <a:r>
              <a:rPr lang="el-G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sysUpTime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l-GR" sz="1800" dirty="0">
                <a:cs typeface="Courier New" panose="02070309020205020404" pitchFamily="49" charset="0"/>
              </a:rPr>
              <a:t>είναι το 3</a:t>
            </a:r>
            <a:r>
              <a:rPr lang="el-GR" sz="1800" baseline="30000" dirty="0">
                <a:cs typeface="Courier New" panose="02070309020205020404" pitchFamily="49" charset="0"/>
              </a:rPr>
              <a:t>ο</a:t>
            </a:r>
            <a:r>
              <a:rPr lang="el-GR" sz="1800" dirty="0">
                <a:cs typeface="Courier New" panose="02070309020205020404" pitchFamily="49" charset="0"/>
              </a:rPr>
              <a:t> κάτω από τον κόμβο </a:t>
            </a:r>
            <a:r>
              <a:rPr lang="en-US" sz="1800" dirty="0">
                <a:cs typeface="Courier New" panose="02070309020205020404" pitchFamily="49" charset="0"/>
              </a:rPr>
              <a:t>system</a:t>
            </a:r>
            <a:r>
              <a:rPr lang="el-GR" sz="1800" dirty="0">
                <a:cs typeface="Courier New" panose="02070309020205020404" pitchFamily="49" charset="0"/>
              </a:rPr>
              <a:t> της </a:t>
            </a:r>
            <a:r>
              <a:rPr lang="en-US" sz="1800" dirty="0">
                <a:cs typeface="Courier New" panose="02070309020205020404" pitchFamily="49" charset="0"/>
              </a:rPr>
              <a:t>MIB-II) 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E4832-F2F8-4602-ADEB-C3DCBFEC6E09}" type="slidenum">
              <a:rPr lang="el-GR" smtClean="0"/>
              <a:pPr>
                <a:defRPr/>
              </a:pPr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896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1227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Ορισμός Πινάκων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(1/3)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l-GR" sz="2000" dirty="0">
                <a:latin typeface="Calibri" pitchFamily="34" charset="0"/>
              </a:rPr>
              <a:t>Η </a:t>
            </a:r>
            <a:r>
              <a:rPr lang="en-US" sz="2000" b="1" dirty="0">
                <a:latin typeface="Calibri" pitchFamily="34" charset="0"/>
              </a:rPr>
              <a:t>SMI</a:t>
            </a:r>
            <a:r>
              <a:rPr lang="el-GR" sz="2000" dirty="0">
                <a:latin typeface="Calibri" pitchFamily="34" charset="0"/>
              </a:rPr>
              <a:t> υποστηρίζει μόνο μια μορφή </a:t>
            </a:r>
            <a:r>
              <a:rPr lang="el-GR" sz="2000" b="1" dirty="0">
                <a:latin typeface="Calibri" pitchFamily="34" charset="0"/>
              </a:rPr>
              <a:t>δομημένων</a:t>
            </a:r>
            <a:r>
              <a:rPr lang="el-GR" sz="2000" dirty="0">
                <a:latin typeface="Calibri" pitchFamily="34" charset="0"/>
              </a:rPr>
              <a:t> δεδομένων,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και πιο συγκεκριμένα έναν απλό </a:t>
            </a:r>
            <a:r>
              <a:rPr lang="el-GR" sz="2000" b="1" dirty="0">
                <a:latin typeface="Calibri" pitchFamily="34" charset="0"/>
              </a:rPr>
              <a:t>πίνακα</a:t>
            </a:r>
            <a:r>
              <a:rPr lang="el-GR" sz="2000" dirty="0">
                <a:latin typeface="Calibri" pitchFamily="34" charset="0"/>
              </a:rPr>
              <a:t> δύο διαστάσεων με βαθμωτές τιμές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(π.χ. ο πίνακας δρομολόγησης, ο πίνακας των συνδέσεων του πρωτοκόλλου TCP)</a:t>
            </a:r>
            <a:r>
              <a:rPr lang="en-US" sz="2000" dirty="0">
                <a:latin typeface="Calibri" pitchFamily="34" charset="0"/>
              </a:rPr>
              <a:t>.</a:t>
            </a:r>
          </a:p>
          <a:p>
            <a:pPr algn="just"/>
            <a:endParaRPr lang="en-US" sz="2000" dirty="0">
              <a:latin typeface="Calibri" pitchFamily="34" charset="0"/>
            </a:endParaRPr>
          </a:p>
          <a:p>
            <a:pPr algn="just"/>
            <a:r>
              <a:rPr lang="el-GR" sz="2000" dirty="0">
                <a:latin typeface="Calibri" pitchFamily="34" charset="0"/>
              </a:rPr>
              <a:t>Ένας πίνακας είναι ένα μόνο αντικείμενο και επομένως χρειαζόμαστε κάποιο </a:t>
            </a:r>
            <a:r>
              <a:rPr lang="el-GR" sz="2000" b="1" dirty="0">
                <a:latin typeface="Calibri" pitchFamily="34" charset="0"/>
              </a:rPr>
              <a:t>δείκτη </a:t>
            </a:r>
            <a:r>
              <a:rPr lang="el-GR" sz="2000" dirty="0">
                <a:latin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</a:rPr>
              <a:t>index)</a:t>
            </a:r>
            <a:r>
              <a:rPr lang="el-GR" sz="2000" b="1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για να καταλήξουμε σε μια συγκεκριμένη γραμμή του.</a:t>
            </a:r>
          </a:p>
          <a:p>
            <a:pPr algn="just"/>
            <a:endParaRPr lang="el-GR" sz="2000" dirty="0">
              <a:latin typeface="Calibri" pitchFamily="34" charset="0"/>
            </a:endParaRPr>
          </a:p>
          <a:p>
            <a:pPr algn="just"/>
            <a:r>
              <a:rPr lang="el-GR" sz="2000" dirty="0">
                <a:latin typeface="Calibri" pitchFamily="34" charset="0"/>
              </a:rPr>
              <a:t>Η </a:t>
            </a:r>
            <a:r>
              <a:rPr lang="en-US" sz="2000" b="1" dirty="0">
                <a:latin typeface="Calibri" pitchFamily="34" charset="0"/>
              </a:rPr>
              <a:t>SMI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δεν επιτρέπει το φώλιασμα δεδομένων, δηλαδή ένα στοιχείο του πίνακα να είναι πίνακας.</a:t>
            </a:r>
          </a:p>
          <a:p>
            <a:pPr algn="just"/>
            <a:endParaRPr lang="el-GR" sz="2000" dirty="0">
              <a:latin typeface="Calibri" pitchFamily="34" charset="0"/>
            </a:endParaRPr>
          </a:p>
          <a:p>
            <a:pPr algn="just"/>
            <a:r>
              <a:rPr lang="el-GR" sz="2000" dirty="0">
                <a:latin typeface="Calibri" pitchFamily="34" charset="0"/>
              </a:rPr>
              <a:t>Για τη δημιουργία ενός πίνακα χρησιμοποιείται ο τύπος </a:t>
            </a:r>
            <a:r>
              <a:rPr lang="en-US" sz="2000" b="1" dirty="0">
                <a:latin typeface="Calibri" pitchFamily="34" charset="0"/>
              </a:rPr>
              <a:t>SEQUENCE</a:t>
            </a:r>
            <a:r>
              <a:rPr lang="el-GR" sz="2000" b="1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</a:rPr>
              <a:t>OF</a:t>
            </a:r>
            <a:r>
              <a:rPr lang="el-GR" sz="2000" b="1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(ταξινομημένη λίστα στοιχείων ίδιου τύπου).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1227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Ορισμός Πινάκων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(2/3)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251284"/>
            <a:ext cx="8229600" cy="478856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l-GR" sz="1800" dirty="0">
                <a:latin typeface="Calibri" pitchFamily="34" charset="0"/>
              </a:rPr>
              <a:t>Παράδειγμα ορισμού πίνακα από την </a:t>
            </a:r>
            <a:r>
              <a:rPr lang="el-GR" sz="1800" b="1" dirty="0">
                <a:latin typeface="Calibri" pitchFamily="34" charset="0"/>
              </a:rPr>
              <a:t>ΜΙΒ</a:t>
            </a:r>
            <a:r>
              <a:rPr lang="en-US" sz="1800" b="1" dirty="0">
                <a:latin typeface="Calibri" pitchFamily="34" charset="0"/>
              </a:rPr>
              <a:t>-II</a:t>
            </a:r>
            <a:r>
              <a:rPr lang="el-GR" sz="1800" b="1" dirty="0">
                <a:latin typeface="Calibri" pitchFamily="34" charset="0"/>
              </a:rPr>
              <a:t> </a:t>
            </a:r>
            <a:r>
              <a:rPr lang="en-US" sz="1800" b="1" dirty="0">
                <a:latin typeface="Calibri" pitchFamily="34" charset="0"/>
              </a:rPr>
              <a:t>RFC 1213 (SMIv1)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>
              <a:latin typeface="Calibri" pitchFamily="34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err="1">
                <a:latin typeface="Courier New" pitchFamily="49" charset="0"/>
              </a:rPr>
              <a:t>ifTable</a:t>
            </a:r>
            <a:r>
              <a:rPr lang="en-US" sz="1400" dirty="0">
                <a:latin typeface="Courier New" pitchFamily="49" charset="0"/>
              </a:rPr>
              <a:t>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SYNTAX  SEQUENCE OF </a:t>
            </a:r>
            <a:r>
              <a:rPr lang="en-US" sz="1400" b="1" dirty="0" err="1">
                <a:latin typeface="Courier New" pitchFamily="49" charset="0"/>
              </a:rPr>
              <a:t>IfEntry</a:t>
            </a:r>
            <a:endParaRPr lang="en-US" sz="1400" b="1" dirty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::= { interfaces 2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endParaRPr lang="en-US" sz="1400" dirty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 err="1">
                <a:latin typeface="Courier New" pitchFamily="49" charset="0"/>
              </a:rPr>
              <a:t>ifEntry</a:t>
            </a:r>
            <a:r>
              <a:rPr lang="en-US" sz="1400" dirty="0">
                <a:latin typeface="Courier New" pitchFamily="49" charset="0"/>
              </a:rPr>
              <a:t>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SYNTAX  </a:t>
            </a:r>
            <a:r>
              <a:rPr lang="en-US" sz="1400" b="1" dirty="0" err="1">
                <a:latin typeface="Courier New" pitchFamily="49" charset="0"/>
              </a:rPr>
              <a:t>IfEntry</a:t>
            </a:r>
            <a:endParaRPr lang="en-US" sz="1400" b="1" dirty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INDEX   { ifIndex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::= { </a:t>
            </a:r>
            <a:r>
              <a:rPr lang="en-US" sz="1400" dirty="0" err="1">
                <a:latin typeface="Courier New" pitchFamily="49" charset="0"/>
              </a:rPr>
              <a:t>ifTable</a:t>
            </a:r>
            <a:r>
              <a:rPr lang="en-US" sz="1400" dirty="0">
                <a:latin typeface="Courier New" pitchFamily="49" charset="0"/>
              </a:rPr>
              <a:t> 1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endParaRPr lang="en-US" sz="1400" dirty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b="1" dirty="0" err="1">
                <a:latin typeface="Courier New" pitchFamily="49" charset="0"/>
              </a:rPr>
              <a:t>IfEntry</a:t>
            </a:r>
            <a:r>
              <a:rPr lang="en-US" sz="1400" dirty="0">
                <a:latin typeface="Courier New" pitchFamily="49" charset="0"/>
              </a:rPr>
              <a:t> ::=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SEQUENCE {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ifIndex </a:t>
            </a:r>
            <a:r>
              <a:rPr lang="en-US" sz="1400" b="1" dirty="0">
                <a:latin typeface="Courier New" pitchFamily="49" charset="0"/>
              </a:rPr>
              <a:t>INTEGER</a:t>
            </a:r>
            <a:r>
              <a:rPr lang="en-US" sz="1400" dirty="0">
                <a:latin typeface="Courier New" pitchFamily="49" charset="0"/>
              </a:rPr>
              <a:t>,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ifType </a:t>
            </a:r>
            <a:r>
              <a:rPr lang="en-US" sz="1400" b="1" dirty="0">
                <a:latin typeface="Courier New" pitchFamily="49" charset="0"/>
              </a:rPr>
              <a:t>INTEGER</a:t>
            </a:r>
            <a:r>
              <a:rPr lang="en-US" sz="1400" dirty="0">
                <a:latin typeface="Courier New" pitchFamily="49" charset="0"/>
              </a:rPr>
              <a:t>,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ifInOctets </a:t>
            </a:r>
            <a:r>
              <a:rPr lang="en-US" sz="1400" b="1" dirty="0">
                <a:latin typeface="Courier New" pitchFamily="49" charset="0"/>
              </a:rPr>
              <a:t>Counter</a:t>
            </a:r>
            <a:r>
              <a:rPr lang="en-US" sz="1400" dirty="0">
                <a:latin typeface="Courier New" pitchFamily="49" charset="0"/>
              </a:rPr>
              <a:t>,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ifOutOctets </a:t>
            </a:r>
            <a:r>
              <a:rPr lang="en-US" sz="1400" b="1" dirty="0">
                <a:latin typeface="Courier New" pitchFamily="49" charset="0"/>
              </a:rPr>
              <a:t>Counter</a:t>
            </a:r>
            <a:r>
              <a:rPr lang="en-US" sz="1400" dirty="0">
                <a:latin typeface="Courier New" pitchFamily="49" charset="0"/>
              </a:rPr>
              <a:t>}</a:t>
            </a:r>
          </a:p>
          <a:p>
            <a:pPr algn="just">
              <a:buFont typeface="Wingdings" pitchFamily="2" charset="2"/>
              <a:buChar char="v"/>
            </a:pPr>
            <a:endParaRPr lang="el-GR" sz="2000" dirty="0">
              <a:latin typeface="Calibri" pitchFamily="34" charset="0"/>
            </a:endParaRPr>
          </a:p>
        </p:txBody>
      </p:sp>
      <p:sp>
        <p:nvSpPr>
          <p:cNvPr id="8" name="7 - Ορθογώνιο"/>
          <p:cNvSpPr/>
          <p:nvPr/>
        </p:nvSpPr>
        <p:spPr>
          <a:xfrm>
            <a:off x="3525254" y="2129590"/>
            <a:ext cx="794084" cy="33688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10 - Ορθογώνιο"/>
          <p:cNvSpPr/>
          <p:nvPr/>
        </p:nvSpPr>
        <p:spPr>
          <a:xfrm>
            <a:off x="2233863" y="3352800"/>
            <a:ext cx="858253" cy="28073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11 - Ορθογώνιο"/>
          <p:cNvSpPr/>
          <p:nvPr/>
        </p:nvSpPr>
        <p:spPr>
          <a:xfrm>
            <a:off x="994611" y="4511843"/>
            <a:ext cx="842211" cy="26469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198" y="0"/>
            <a:ext cx="8229600" cy="1261227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Ορισμός Πινάκων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(3/3)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199" y="1251284"/>
            <a:ext cx="8530389" cy="4788569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l-GR" sz="1800" dirty="0">
                <a:latin typeface="Calibri" pitchFamily="34" charset="0"/>
              </a:rPr>
              <a:t>Παράδειγμα ορισμού πίνακα από την </a:t>
            </a:r>
            <a:r>
              <a:rPr lang="el-GR" sz="1800" b="1" dirty="0">
                <a:latin typeface="Calibri" pitchFamily="34" charset="0"/>
              </a:rPr>
              <a:t>ΜΙΒ</a:t>
            </a:r>
            <a:r>
              <a:rPr lang="en-US" sz="1800" b="1" dirty="0">
                <a:latin typeface="Calibri" pitchFamily="34" charset="0"/>
              </a:rPr>
              <a:t>-II</a:t>
            </a:r>
            <a:r>
              <a:rPr lang="el-GR" sz="1800" b="1" dirty="0">
                <a:latin typeface="Calibri" pitchFamily="34" charset="0"/>
              </a:rPr>
              <a:t> </a:t>
            </a:r>
            <a:r>
              <a:rPr lang="en-US" sz="1800" b="1" dirty="0">
                <a:latin typeface="Calibri" pitchFamily="34" charset="0"/>
              </a:rPr>
              <a:t>RFC 1213 </a:t>
            </a:r>
            <a:r>
              <a:rPr lang="el-GR" sz="1800" dirty="0">
                <a:latin typeface="Calibri" pitchFamily="34" charset="0"/>
              </a:rPr>
              <a:t>(συνέχεια)</a:t>
            </a:r>
            <a:endParaRPr lang="en-US" sz="1800" b="1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en-US" sz="2000" dirty="0">
              <a:latin typeface="Calibri" pitchFamily="34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ifIndex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SYNTAX  </a:t>
            </a:r>
            <a:r>
              <a:rPr lang="en-US" sz="1400" b="1" dirty="0">
                <a:latin typeface="Courier New" pitchFamily="49" charset="0"/>
              </a:rPr>
              <a:t>INTEGER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::= { </a:t>
            </a:r>
            <a:r>
              <a:rPr lang="en-US" sz="1400" b="1" dirty="0" err="1">
                <a:latin typeface="Courier New" pitchFamily="49" charset="0"/>
              </a:rPr>
              <a:t>ifEntry</a:t>
            </a:r>
            <a:r>
              <a:rPr lang="en-US" sz="1400" b="1" dirty="0">
                <a:latin typeface="Courier New" pitchFamily="49" charset="0"/>
              </a:rPr>
              <a:t> 1</a:t>
            </a:r>
            <a:r>
              <a:rPr lang="en-US" sz="1400" dirty="0">
                <a:latin typeface="Courier New" pitchFamily="49" charset="0"/>
              </a:rPr>
              <a:t>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ifType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SYNTAX  </a:t>
            </a:r>
            <a:r>
              <a:rPr lang="en-US" sz="1400" b="1" dirty="0">
                <a:latin typeface="Courier New" pitchFamily="49" charset="0"/>
              </a:rPr>
              <a:t>INTEGER</a:t>
            </a:r>
            <a:r>
              <a:rPr lang="en-US" sz="1400" dirty="0">
                <a:latin typeface="Courier New" pitchFamily="49" charset="0"/>
              </a:rPr>
              <a:t> {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	</a:t>
            </a:r>
            <a:r>
              <a:rPr lang="en-GB" sz="1400" dirty="0" err="1">
                <a:latin typeface="Courier New" pitchFamily="49" charset="0"/>
              </a:rPr>
              <a:t>ethernet-csmacd</a:t>
            </a:r>
            <a:r>
              <a:rPr lang="en-GB" sz="1400" dirty="0">
                <a:latin typeface="Courier New" pitchFamily="49" charset="0"/>
              </a:rPr>
              <a:t>(6)</a:t>
            </a:r>
            <a:endParaRPr lang="en-US" sz="1400" dirty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	l</a:t>
            </a:r>
            <a:r>
              <a:rPr lang="en-GB" sz="1400" dirty="0" err="1">
                <a:latin typeface="Courier New" pitchFamily="49" charset="0"/>
              </a:rPr>
              <a:t>oopback</a:t>
            </a:r>
            <a:r>
              <a:rPr lang="en-GB" sz="1400" dirty="0">
                <a:latin typeface="Courier New" pitchFamily="49" charset="0"/>
              </a:rPr>
              <a:t>(24)</a:t>
            </a:r>
            <a:r>
              <a:rPr lang="en-US" sz="1400" dirty="0">
                <a:latin typeface="Courier New" pitchFamily="49" charset="0"/>
              </a:rPr>
              <a:t>}</a:t>
            </a:r>
            <a:endParaRPr lang="en-GB" sz="1400" dirty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::= { </a:t>
            </a:r>
            <a:r>
              <a:rPr lang="en-US" sz="1400" b="1" dirty="0" err="1">
                <a:latin typeface="Courier New" pitchFamily="49" charset="0"/>
              </a:rPr>
              <a:t>ifEntry</a:t>
            </a:r>
            <a:r>
              <a:rPr lang="en-US" sz="1400" b="1" dirty="0">
                <a:latin typeface="Courier New" pitchFamily="49" charset="0"/>
              </a:rPr>
              <a:t> 2</a:t>
            </a:r>
            <a:r>
              <a:rPr lang="en-US" sz="1400" dirty="0">
                <a:latin typeface="Courier New" pitchFamily="49" charset="0"/>
              </a:rPr>
              <a:t>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ifInOctets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SYNTAX  </a:t>
            </a:r>
            <a:r>
              <a:rPr lang="en-US" sz="1400" b="1" dirty="0">
                <a:latin typeface="Courier New" pitchFamily="49" charset="0"/>
              </a:rPr>
              <a:t>Counter</a:t>
            </a:r>
            <a:endParaRPr lang="en-GB" sz="1400" b="1" dirty="0">
              <a:latin typeface="Courier New" pitchFamily="49" charset="0"/>
            </a:endParaRP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	::= { </a:t>
            </a:r>
            <a:r>
              <a:rPr lang="en-US" sz="1400" b="1" dirty="0" err="1">
                <a:latin typeface="Courier New" pitchFamily="49" charset="0"/>
              </a:rPr>
              <a:t>ifEntry</a:t>
            </a:r>
            <a:r>
              <a:rPr lang="en-US" sz="1400" b="1" dirty="0">
                <a:latin typeface="Courier New" pitchFamily="49" charset="0"/>
              </a:rPr>
              <a:t> 3</a:t>
            </a:r>
            <a:r>
              <a:rPr lang="en-US" sz="1400" dirty="0">
                <a:latin typeface="Courier New" pitchFamily="49" charset="0"/>
              </a:rPr>
              <a:t> }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ifOutOctets OBJECT-TYPE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   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   …</a:t>
            </a:r>
          </a:p>
          <a:p>
            <a:pPr marL="873189" lvl="2" indent="-379413">
              <a:lnSpc>
                <a:spcPct val="60000"/>
              </a:lnSpc>
              <a:spcBef>
                <a:spcPct val="50000"/>
              </a:spcBef>
              <a:buNone/>
              <a:tabLst>
                <a:tab pos="379413" algn="l"/>
              </a:tabLst>
            </a:pPr>
            <a:r>
              <a:rPr lang="en-US" sz="1400" dirty="0">
                <a:latin typeface="Courier New" pitchFamily="49" charset="0"/>
              </a:rPr>
              <a:t>   …</a:t>
            </a:r>
          </a:p>
        </p:txBody>
      </p:sp>
      <p:graphicFrame>
        <p:nvGraphicFramePr>
          <p:cNvPr id="13" name="12 - Πίνακας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30226"/>
              </p:ext>
            </p:extLst>
          </p:nvPr>
        </p:nvGraphicFramePr>
        <p:xfrm>
          <a:off x="3905028" y="1962485"/>
          <a:ext cx="5082561" cy="216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69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ifIndex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ifType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ifInOctets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ifOutOctets</a:t>
                      </a:r>
                      <a:endParaRPr lang="el-GR" b="1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1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loopback (24)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2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ethernet-csmacd (6)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25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40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3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ethernet-csmacd (6)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300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itchFamily="34" charset="0"/>
                        </a:rPr>
                        <a:t>500</a:t>
                      </a:r>
                      <a:endParaRPr lang="el-GR" sz="16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15"/>
            <a:ext cx="8229600" cy="1201070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Αναζήτηση πεδίου στον πίνακα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8194" name="Group 66"/>
          <p:cNvGraphicFramePr>
            <a:graphicFrameLocks noGrp="1"/>
          </p:cNvGraphicFramePr>
          <p:nvPr/>
        </p:nvGraphicFramePr>
        <p:xfrm>
          <a:off x="2717800" y="4545013"/>
          <a:ext cx="6232525" cy="1565911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ifIndex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ifType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ifInOctets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ifOutOctets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oopback(24)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ethernet-csmacd(6)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ethernet-csmacd(6)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300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136525" y="132715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mib</a:t>
            </a:r>
            <a:r>
              <a:rPr lang="el-GR" sz="1200">
                <a:latin typeface="Tahoma" pitchFamily="34" charset="0"/>
              </a:rPr>
              <a:t>ΙΙ</a:t>
            </a:r>
            <a:r>
              <a:rPr lang="en-US" sz="1200">
                <a:latin typeface="Tahoma" pitchFamily="34" charset="0"/>
              </a:rPr>
              <a:t>(1)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1314450" y="13350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system(1)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1314450" y="1741488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interfaces(2)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1314450" y="21478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at(3)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2697163" y="1735138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ifTable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(2)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3744913" y="2722563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chemeClr val="accent2"/>
                </a:solidFill>
                <a:latin typeface="Tahoma" pitchFamily="34" charset="0"/>
              </a:rPr>
              <a:t>ifEntry</a:t>
            </a:r>
            <a:r>
              <a:rPr lang="en-US" sz="1200" dirty="0">
                <a:solidFill>
                  <a:schemeClr val="accent2"/>
                </a:solidFill>
                <a:latin typeface="Tahoma" pitchFamily="34" charset="0"/>
              </a:rPr>
              <a:t>(1)</a:t>
            </a:r>
            <a:endParaRPr lang="en-GB" sz="12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8173" name="Freeform 45"/>
          <p:cNvSpPr>
            <a:spLocks/>
          </p:cNvSpPr>
          <p:nvPr/>
        </p:nvSpPr>
        <p:spPr bwMode="auto">
          <a:xfrm>
            <a:off x="1511300" y="2836863"/>
            <a:ext cx="4135438" cy="1911350"/>
          </a:xfrm>
          <a:custGeom>
            <a:avLst/>
            <a:gdLst/>
            <a:ahLst/>
            <a:cxnLst>
              <a:cxn ang="0">
                <a:pos x="2100" y="13"/>
              </a:cxn>
              <a:cxn ang="0">
                <a:pos x="2415" y="13"/>
              </a:cxn>
              <a:cxn ang="0">
                <a:pos x="2565" y="91"/>
              </a:cxn>
              <a:cxn ang="0">
                <a:pos x="2598" y="318"/>
              </a:cxn>
              <a:cxn ang="0">
                <a:pos x="2521" y="462"/>
              </a:cxn>
              <a:cxn ang="0">
                <a:pos x="2288" y="511"/>
              </a:cxn>
              <a:cxn ang="0">
                <a:pos x="698" y="744"/>
              </a:cxn>
              <a:cxn ang="0">
                <a:pos x="183" y="905"/>
              </a:cxn>
              <a:cxn ang="0">
                <a:pos x="78" y="1093"/>
              </a:cxn>
              <a:cxn ang="0">
                <a:pos x="654" y="1204"/>
              </a:cxn>
            </a:cxnLst>
            <a:rect l="0" t="0" r="r" b="b"/>
            <a:pathLst>
              <a:path w="2605" h="1204">
                <a:moveTo>
                  <a:pt x="2100" y="13"/>
                </a:moveTo>
                <a:cubicBezTo>
                  <a:pt x="2219" y="6"/>
                  <a:pt x="2338" y="0"/>
                  <a:pt x="2415" y="13"/>
                </a:cubicBezTo>
                <a:cubicBezTo>
                  <a:pt x="2492" y="26"/>
                  <a:pt x="2535" y="40"/>
                  <a:pt x="2565" y="91"/>
                </a:cubicBezTo>
                <a:cubicBezTo>
                  <a:pt x="2595" y="142"/>
                  <a:pt x="2605" y="256"/>
                  <a:pt x="2598" y="318"/>
                </a:cubicBezTo>
                <a:cubicBezTo>
                  <a:pt x="2591" y="380"/>
                  <a:pt x="2573" y="430"/>
                  <a:pt x="2521" y="462"/>
                </a:cubicBezTo>
                <a:cubicBezTo>
                  <a:pt x="2469" y="494"/>
                  <a:pt x="2592" y="464"/>
                  <a:pt x="2288" y="511"/>
                </a:cubicBezTo>
                <a:cubicBezTo>
                  <a:pt x="1984" y="558"/>
                  <a:pt x="1049" y="678"/>
                  <a:pt x="698" y="744"/>
                </a:cubicBezTo>
                <a:cubicBezTo>
                  <a:pt x="347" y="810"/>
                  <a:pt x="286" y="847"/>
                  <a:pt x="183" y="905"/>
                </a:cubicBezTo>
                <a:cubicBezTo>
                  <a:pt x="80" y="963"/>
                  <a:pt x="0" y="1043"/>
                  <a:pt x="78" y="1093"/>
                </a:cubicBezTo>
                <a:cubicBezTo>
                  <a:pt x="156" y="1143"/>
                  <a:pt x="405" y="1173"/>
                  <a:pt x="654" y="12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4" name="Line 46"/>
          <p:cNvSpPr>
            <a:spLocks noChangeShapeType="1"/>
          </p:cNvSpPr>
          <p:nvPr/>
        </p:nvSpPr>
        <p:spPr bwMode="auto">
          <a:xfrm>
            <a:off x="1116013" y="1450975"/>
            <a:ext cx="203200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>
            <a:off x="1116013" y="1441450"/>
            <a:ext cx="203200" cy="4572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>
            <a:off x="1116013" y="1450975"/>
            <a:ext cx="203200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>
            <a:off x="2409825" y="1873250"/>
            <a:ext cx="2889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>
            <a:off x="3789363" y="1873250"/>
            <a:ext cx="536575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 flipH="1">
            <a:off x="2559050" y="4545013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>
            <a:off x="2559050" y="4545013"/>
            <a:ext cx="0" cy="1706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 flipH="1">
            <a:off x="2551113" y="6242050"/>
            <a:ext cx="104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4044950" y="1201738"/>
            <a:ext cx="49577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latin typeface="Tahoma" pitchFamily="34" charset="0"/>
              </a:rPr>
              <a:t>Ερώτηση για τα </a:t>
            </a:r>
            <a:r>
              <a:rPr lang="en-US" sz="1600" dirty="0" err="1">
                <a:latin typeface="Tahoma" pitchFamily="34" charset="0"/>
              </a:rPr>
              <a:t>InOctets</a:t>
            </a:r>
            <a:r>
              <a:rPr lang="en-US" sz="1600" dirty="0">
                <a:latin typeface="Tahoma" pitchFamily="34" charset="0"/>
              </a:rPr>
              <a:t> </a:t>
            </a:r>
            <a:r>
              <a:rPr lang="el-GR" sz="1600" dirty="0">
                <a:latin typeface="Tahoma" pitchFamily="34" charset="0"/>
              </a:rPr>
              <a:t>στο </a:t>
            </a:r>
            <a:r>
              <a:rPr lang="en-US" sz="1600" dirty="0">
                <a:latin typeface="Tahoma" pitchFamily="34" charset="0"/>
              </a:rPr>
              <a:t>3</a:t>
            </a:r>
            <a:r>
              <a:rPr lang="el-GR" sz="1600" dirty="0">
                <a:latin typeface="Tahoma" pitchFamily="34" charset="0"/>
              </a:rPr>
              <a:t>ο </a:t>
            </a:r>
            <a:r>
              <a:rPr lang="en-US" sz="1600" dirty="0">
                <a:latin typeface="Tahoma" pitchFamily="34" charset="0"/>
              </a:rPr>
              <a:t>Ethernet Interface</a:t>
            </a:r>
            <a:r>
              <a:rPr lang="el-GR" sz="1600" dirty="0">
                <a:latin typeface="Tahoma" pitchFamily="34" charset="0"/>
              </a:rPr>
              <a:t> θα γίνει:</a:t>
            </a:r>
            <a:r>
              <a:rPr lang="el-GR" sz="1600" dirty="0">
                <a:solidFill>
                  <a:srgbClr val="FF0066"/>
                </a:solidFill>
                <a:latin typeface="Tahoma" pitchFamily="34" charset="0"/>
              </a:rPr>
              <a:t> </a:t>
            </a:r>
            <a:r>
              <a:rPr lang="el-GR" sz="16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2.2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l-GR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l-GR" sz="16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3</a:t>
            </a:r>
            <a:r>
              <a:rPr lang="el-G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l-GR" sz="16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5461000" y="2216150"/>
            <a:ext cx="781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Στήλη</a:t>
            </a:r>
            <a:endParaRPr lang="en-GB" sz="1600">
              <a:solidFill>
                <a:srgbClr val="33CC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6508750" y="2236788"/>
            <a:ext cx="2381250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Γραμμή</a:t>
            </a:r>
            <a:r>
              <a:rPr lang="el-GR" sz="1600">
                <a:latin typeface="Tahoma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l-GR" sz="1600">
                <a:latin typeface="Tahoma" pitchFamily="34" charset="0"/>
              </a:rPr>
              <a:t>(που προσδιορίζεται από το δείκτη)</a:t>
            </a:r>
            <a:endParaRPr lang="en-GB" sz="160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8186" name="Line 58"/>
          <p:cNvSpPr>
            <a:spLocks noChangeShapeType="1"/>
          </p:cNvSpPr>
          <p:nvPr/>
        </p:nvSpPr>
        <p:spPr bwMode="auto">
          <a:xfrm flipH="1" flipV="1">
            <a:off x="5565775" y="1749425"/>
            <a:ext cx="131763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7" name="Line 59"/>
          <p:cNvSpPr>
            <a:spLocks noChangeShapeType="1"/>
          </p:cNvSpPr>
          <p:nvPr/>
        </p:nvSpPr>
        <p:spPr bwMode="auto">
          <a:xfrm>
            <a:off x="5829300" y="2559050"/>
            <a:ext cx="676275" cy="200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 flipH="1" flipV="1">
            <a:off x="5784850" y="1731963"/>
            <a:ext cx="896938" cy="49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8189" name="Text Box 61"/>
          <p:cNvSpPr txBox="1">
            <a:spLocks noChangeArrowheads="1"/>
          </p:cNvSpPr>
          <p:nvPr/>
        </p:nvSpPr>
        <p:spPr bwMode="auto">
          <a:xfrm>
            <a:off x="185738" y="3367088"/>
            <a:ext cx="4957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ή </a:t>
            </a:r>
            <a:r>
              <a:rPr lang="en-US" sz="16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interfaces.ifTable</a:t>
            </a: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n-US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ifEntry</a:t>
            </a: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n-US" sz="1600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ifInOctets</a:t>
            </a: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</a:t>
            </a:r>
            <a:r>
              <a:rPr lang="en-US" sz="16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3</a:t>
            </a:r>
            <a:endParaRPr lang="en-GB" sz="16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4854" y="14121"/>
            <a:ext cx="8819146" cy="1273259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Διάρθρωση των εντολών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snmpget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snmpwalk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80999" y="1287380"/>
            <a:ext cx="8558464" cy="5077325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>
                <a:latin typeface="Calibri" pitchFamily="34" charset="0"/>
              </a:rPr>
              <a:t>snmpget</a:t>
            </a:r>
            <a:r>
              <a:rPr lang="en-US" sz="2000" b="1" dirty="0">
                <a:latin typeface="Calibri" pitchFamily="34" charset="0"/>
              </a:rPr>
              <a:t>: </a:t>
            </a:r>
            <a:r>
              <a:rPr lang="el-GR" sz="2000" dirty="0">
                <a:latin typeface="Calibri" pitchFamily="34" charset="0"/>
              </a:rPr>
              <a:t>είναι μια εφαρμογή του </a:t>
            </a:r>
            <a:r>
              <a:rPr lang="en-US" sz="2000" dirty="0">
                <a:latin typeface="Calibri" pitchFamily="34" charset="0"/>
              </a:rPr>
              <a:t>SNMP </a:t>
            </a:r>
            <a:r>
              <a:rPr lang="el-GR" sz="2000" dirty="0">
                <a:latin typeface="Calibri" pitchFamily="34" charset="0"/>
              </a:rPr>
              <a:t>που χρησιμοποιεί </a:t>
            </a:r>
            <a:r>
              <a:rPr lang="en-US" sz="2000" dirty="0">
                <a:latin typeface="Calibri" pitchFamily="34" charset="0"/>
              </a:rPr>
              <a:t>SNMP </a:t>
            </a:r>
            <a:r>
              <a:rPr lang="en-US" sz="2000" b="1" dirty="0">
                <a:latin typeface="Calibri" pitchFamily="34" charset="0"/>
              </a:rPr>
              <a:t>GET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αιτήσεις για να ζητήσει πληροφορίες από μια οντότητα του δικτύου. Ένα ή περισσότερα αναγνωριστικά αντικειμένων </a:t>
            </a:r>
            <a:r>
              <a:rPr lang="en-US" sz="2000" dirty="0">
                <a:latin typeface="Calibri" pitchFamily="34" charset="0"/>
              </a:rPr>
              <a:t>(</a:t>
            </a:r>
            <a:r>
              <a:rPr lang="en-US" sz="2000" b="1" dirty="0">
                <a:latin typeface="Calibri" pitchFamily="34" charset="0"/>
              </a:rPr>
              <a:t>object identifiers - OIDs</a:t>
            </a:r>
            <a:r>
              <a:rPr lang="en-US" sz="2000" dirty="0">
                <a:latin typeface="Calibri" pitchFamily="34" charset="0"/>
              </a:rPr>
              <a:t>) </a:t>
            </a:r>
            <a:r>
              <a:rPr lang="el-GR" sz="2000" dirty="0">
                <a:latin typeface="Calibri" pitchFamily="34" charset="0"/>
              </a:rPr>
              <a:t>μπορούν να δοθούν ως </a:t>
            </a:r>
            <a:r>
              <a:rPr lang="en-US" sz="2000" dirty="0">
                <a:latin typeface="Calibri" pitchFamily="34" charset="0"/>
              </a:rPr>
              <a:t>arguments </a:t>
            </a:r>
            <a:r>
              <a:rPr lang="el-GR" sz="2000" dirty="0">
                <a:latin typeface="Calibri" pitchFamily="34" charset="0"/>
              </a:rPr>
              <a:t>στη γραμμή εντολών.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 Συντάσσεται ως εξής</a:t>
            </a:r>
            <a:r>
              <a:rPr lang="en-US" sz="2000" dirty="0">
                <a:latin typeface="Calibri" pitchFamily="34" charset="0"/>
              </a:rPr>
              <a:t>:</a:t>
            </a:r>
            <a:r>
              <a:rPr lang="el-GR" sz="2000" dirty="0">
                <a:latin typeface="Calibri" pitchFamily="34" charset="0"/>
              </a:rPr>
              <a:t> </a:t>
            </a:r>
            <a:endParaRPr lang="en-US" sz="2000" b="1" dirty="0">
              <a:latin typeface="Calibri" pitchFamily="34" charset="0"/>
            </a:endParaRPr>
          </a:p>
          <a:p>
            <a:pPr lvl="1"/>
            <a:endParaRPr lang="el-GR" sz="2000" dirty="0">
              <a:latin typeface="Calibri" pitchFamily="34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snmpget –v2c –c &lt;community&gt; &lt;hostname or IP&gt; &lt;object ID&gt;</a:t>
            </a:r>
          </a:p>
          <a:p>
            <a:pPr>
              <a:buNone/>
            </a:pPr>
            <a:endParaRPr lang="el-GR" sz="2400" dirty="0">
              <a:latin typeface="Calibri" pitchFamily="34" charset="0"/>
            </a:endParaRPr>
          </a:p>
          <a:p>
            <a:pPr algn="just"/>
            <a:r>
              <a:rPr lang="en-US" sz="2000" b="1" dirty="0" err="1">
                <a:latin typeface="Calibri" pitchFamily="34" charset="0"/>
              </a:rPr>
              <a:t>snmpwalk</a:t>
            </a:r>
            <a:r>
              <a:rPr lang="en-US" sz="2000" b="1" dirty="0">
                <a:latin typeface="Calibri" pitchFamily="34" charset="0"/>
              </a:rPr>
              <a:t>: </a:t>
            </a:r>
            <a:r>
              <a:rPr lang="el-GR" sz="2000" dirty="0">
                <a:latin typeface="Calibri" pitchFamily="34" charset="0"/>
              </a:rPr>
              <a:t>είναι μια εφαρμογή του </a:t>
            </a:r>
            <a:r>
              <a:rPr lang="en-US" sz="2000" dirty="0">
                <a:latin typeface="Calibri" pitchFamily="34" charset="0"/>
              </a:rPr>
              <a:t>SNMP </a:t>
            </a:r>
            <a:r>
              <a:rPr lang="el-GR" sz="2000" dirty="0">
                <a:latin typeface="Calibri" pitchFamily="34" charset="0"/>
              </a:rPr>
              <a:t>που χρησιμοποιεί </a:t>
            </a:r>
            <a:r>
              <a:rPr lang="en-US" sz="2000" dirty="0">
                <a:latin typeface="Calibri" pitchFamily="34" charset="0"/>
              </a:rPr>
              <a:t>SNMP </a:t>
            </a:r>
            <a:r>
              <a:rPr lang="en-US" sz="2000" b="1" dirty="0">
                <a:latin typeface="Calibri" pitchFamily="34" charset="0"/>
              </a:rPr>
              <a:t>GETNEXT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αιτήσεις για να ζητήσει από μια οντότητα του δικτύου ένα </a:t>
            </a:r>
            <a:r>
              <a:rPr lang="el-GR" sz="2000" i="1" dirty="0">
                <a:latin typeface="Calibri" pitchFamily="34" charset="0"/>
              </a:rPr>
              <a:t>δένδρο πληροφοριών</a:t>
            </a:r>
            <a:r>
              <a:rPr lang="el-GR" sz="2000" dirty="0">
                <a:latin typeface="Calibri" pitchFamily="34" charset="0"/>
              </a:rPr>
              <a:t>.  Ένα </a:t>
            </a:r>
            <a:r>
              <a:rPr lang="en-US" sz="2000" b="1" dirty="0">
                <a:latin typeface="Calibri" pitchFamily="34" charset="0"/>
              </a:rPr>
              <a:t>OID </a:t>
            </a:r>
            <a:r>
              <a:rPr lang="el-GR" sz="2000" dirty="0">
                <a:latin typeface="Calibri" pitchFamily="34" charset="0"/>
              </a:rPr>
              <a:t>μπορεί να δοθεί στη γραμμή εντολών, το οποίο καθορίζει ποιό τμήμα του χώρου αντικειμένων της ΜΙΒ θα αναζητηθεί από την </a:t>
            </a:r>
            <a:r>
              <a:rPr lang="en-US" sz="2000" b="1" dirty="0">
                <a:latin typeface="Calibri" pitchFamily="34" charset="0"/>
              </a:rPr>
              <a:t>GETNEXT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αίτηση. Όλες οι μεταβλητές του υποδένδρου κάτω από το δοθέν</a:t>
            </a:r>
            <a:r>
              <a:rPr lang="en-US" sz="2000" b="1" dirty="0">
                <a:latin typeface="Calibri" pitchFamily="34" charset="0"/>
              </a:rPr>
              <a:t> OID </a:t>
            </a:r>
            <a:r>
              <a:rPr lang="el-GR" sz="2000" dirty="0">
                <a:latin typeface="Calibri" pitchFamily="34" charset="0"/>
              </a:rPr>
              <a:t>εξετάζονται και οι τιμές τους δίνονται στο χρήστη. Η εντολή συντάσσεται ως εξής</a:t>
            </a:r>
            <a:r>
              <a:rPr lang="en-US" sz="2000" dirty="0">
                <a:latin typeface="Calibri" pitchFamily="34" charset="0"/>
              </a:rPr>
              <a:t>:</a:t>
            </a:r>
            <a:endParaRPr lang="en-US" sz="2000" b="1" dirty="0">
              <a:latin typeface="Calibri" pitchFamily="34" charset="0"/>
            </a:endParaRPr>
          </a:p>
          <a:p>
            <a:pPr lvl="1">
              <a:buNone/>
            </a:pPr>
            <a:endParaRPr lang="el-GR" sz="2000" dirty="0">
              <a:latin typeface="Calibri" pitchFamily="34" charset="0"/>
            </a:endParaRPr>
          </a:p>
          <a:p>
            <a:pPr lvl="2"/>
            <a:r>
              <a:rPr lang="en-US" sz="1600" dirty="0" err="1">
                <a:latin typeface="Consolas" pitchFamily="49" charset="0"/>
              </a:rPr>
              <a:t>snmpwalk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>
                <a:latin typeface="Consolas" pitchFamily="49" charset="0"/>
              </a:rPr>
              <a:t>–v1 </a:t>
            </a:r>
            <a:r>
              <a:rPr lang="en-US" sz="1600" dirty="0">
                <a:latin typeface="Consolas" pitchFamily="49" charset="0"/>
              </a:rPr>
              <a:t>–c &lt;community&gt; &lt;hostname or IP&gt; &lt;object ID&gt;</a:t>
            </a:r>
          </a:p>
          <a:p>
            <a:pPr marL="342900" lvl="1" indent="0">
              <a:buNone/>
            </a:pPr>
            <a:endParaRPr lang="en-US" sz="2000" dirty="0">
              <a:latin typeface="Calibri" pitchFamily="34" charset="0"/>
            </a:endParaRPr>
          </a:p>
          <a:p>
            <a:pPr algn="just"/>
            <a:endParaRPr lang="el-GR" sz="2400" dirty="0">
              <a:latin typeface="Calibri" pitchFamily="34" charset="0"/>
            </a:endParaRPr>
          </a:p>
          <a:p>
            <a:pPr lvl="1" algn="just"/>
            <a:endParaRPr lang="el-GR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827" y="19007"/>
            <a:ext cx="8819146" cy="1273259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Διάρθρωση των εντολών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snmpget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snmpwalk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</a:pPr>
            <a:r>
              <a:rPr lang="el-GR" sz="1800" b="1" i="1" dirty="0">
                <a:latin typeface="Consolas" pitchFamily="49" charset="0"/>
              </a:rPr>
              <a:t>Ερώτημα:</a:t>
            </a:r>
            <a:endParaRPr lang="en-US" sz="1800" b="1" i="1" dirty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l-GR" sz="1800" b="1" dirty="0">
                <a:latin typeface="Consolas" pitchFamily="49" charset="0"/>
              </a:rPr>
              <a:t>  </a:t>
            </a:r>
            <a:r>
              <a:rPr lang="en-US" sz="1800" b="1" dirty="0">
                <a:latin typeface="Consolas" pitchFamily="49" charset="0"/>
              </a:rPr>
              <a:t>snmpget -v1 -c public mariana.netmode.ntua.gr </a:t>
            </a:r>
            <a:r>
              <a:rPr lang="en-US" sz="1800" b="1" i="1" dirty="0">
                <a:latin typeface="Consolas" pitchFamily="49" charset="0"/>
              </a:rPr>
              <a:t>system.sysDescr.0</a:t>
            </a:r>
            <a:endParaRPr lang="el-GR" sz="1800" b="1" i="1" dirty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l-GR" sz="1800" b="1" i="1" dirty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l-GR" sz="1800" b="1" i="1" dirty="0">
                <a:latin typeface="Consolas" pitchFamily="49" charset="0"/>
              </a:rPr>
              <a:t>- Απάντηση:</a:t>
            </a:r>
            <a:endParaRPr lang="en-US" sz="1800" b="1" i="1" dirty="0">
              <a:latin typeface="Consolas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l-GR" sz="1600" dirty="0">
              <a:latin typeface="Consolas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n-US" sz="1600" dirty="0">
              <a:latin typeface="Consolas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endParaRPr lang="en-US" sz="1600" dirty="0">
              <a:latin typeface="Consolas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</a:pPr>
            <a:endParaRPr lang="en-US" sz="1800" b="1" i="1" dirty="0">
              <a:latin typeface="Consolas" pitchFamily="49" charset="0"/>
            </a:endParaRPr>
          </a:p>
          <a:p>
            <a:pPr marL="365760" lvl="1" indent="-256032">
              <a:spcBef>
                <a:spcPts val="400"/>
              </a:spcBef>
              <a:buSzPct val="68000"/>
            </a:pPr>
            <a:r>
              <a:rPr lang="el-GR" sz="1800" b="1" i="1" dirty="0">
                <a:latin typeface="Consolas" pitchFamily="49" charset="0"/>
              </a:rPr>
              <a:t>Ερώτημα:</a:t>
            </a:r>
            <a:endParaRPr lang="en-US" sz="1800" b="1" i="1" dirty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l-GR" sz="1800" b="1" dirty="0">
                <a:latin typeface="Consolas" pitchFamily="49" charset="0"/>
              </a:rPr>
              <a:t>  </a:t>
            </a:r>
            <a:r>
              <a:rPr lang="en-US" sz="1800" b="1" dirty="0" err="1">
                <a:latin typeface="Consolas" pitchFamily="49" charset="0"/>
              </a:rPr>
              <a:t>snmpwalk</a:t>
            </a:r>
            <a:r>
              <a:rPr lang="en-US" sz="1800" b="1" dirty="0">
                <a:latin typeface="Consolas" pitchFamily="49" charset="0"/>
              </a:rPr>
              <a:t> -v2c -c public mariana.netmode.ntua.gr at</a:t>
            </a:r>
            <a:endParaRPr lang="el-GR" sz="1800" b="1" i="1" dirty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endParaRPr lang="el-GR" sz="1800" b="1" i="1" dirty="0">
              <a:latin typeface="Consolas" pitchFamily="49" charset="0"/>
            </a:endParaRPr>
          </a:p>
          <a:p>
            <a:pPr marL="109728" lvl="1" indent="0">
              <a:spcBef>
                <a:spcPts val="400"/>
              </a:spcBef>
              <a:buSzPct val="68000"/>
              <a:buNone/>
            </a:pPr>
            <a:r>
              <a:rPr lang="el-GR" sz="1800" b="1" i="1" dirty="0">
                <a:latin typeface="Consolas" pitchFamily="49" charset="0"/>
              </a:rPr>
              <a:t>- Απάντηση:</a:t>
            </a:r>
            <a:endParaRPr lang="en-US" sz="1800" b="1" i="1" dirty="0">
              <a:latin typeface="Consolas" pitchFamily="49" charset="0"/>
            </a:endParaRPr>
          </a:p>
          <a:p>
            <a:endParaRPr lang="el-GR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pPr algn="just">
              <a:buNone/>
            </a:pPr>
            <a:endParaRPr lang="en-US" sz="2400" dirty="0">
              <a:latin typeface="Calibri" pitchFamily="34" charset="0"/>
            </a:endParaRPr>
          </a:p>
          <a:p>
            <a:pPr algn="just"/>
            <a:endParaRPr lang="en-US" sz="1800" i="1" dirty="0">
              <a:latin typeface="Calibri" pitchFamily="34" charset="0"/>
            </a:endParaRPr>
          </a:p>
          <a:p>
            <a:pPr algn="just"/>
            <a:endParaRPr lang="el-GR" sz="1800" i="1" dirty="0">
              <a:latin typeface="Calibri" pitchFamily="34" charset="0"/>
            </a:endParaRPr>
          </a:p>
          <a:p>
            <a:endParaRPr lang="el-GR" dirty="0"/>
          </a:p>
        </p:txBody>
      </p:sp>
      <p:sp>
        <p:nvSpPr>
          <p:cNvPr id="9" name="7 - Ορθογώνιο"/>
          <p:cNvSpPr/>
          <p:nvPr/>
        </p:nvSpPr>
        <p:spPr>
          <a:xfrm>
            <a:off x="533400" y="3048000"/>
            <a:ext cx="7904748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33CC33"/>
                </a:solidFill>
              </a:rPr>
              <a:t>system.sysDescr.0 = OpenBSD mariana.netmode.ece.ntua.gr 3.8 GENERIC#632 sparc64</a:t>
            </a:r>
            <a:endParaRPr lang="el-GR" sz="1400" dirty="0">
              <a:solidFill>
                <a:srgbClr val="33CC33"/>
              </a:solidFill>
            </a:endParaRPr>
          </a:p>
        </p:txBody>
      </p:sp>
      <p:sp>
        <p:nvSpPr>
          <p:cNvPr id="11" name="9 - Ορθογώνιο"/>
          <p:cNvSpPr/>
          <p:nvPr/>
        </p:nvSpPr>
        <p:spPr>
          <a:xfrm>
            <a:off x="553452" y="5367212"/>
            <a:ext cx="7904748" cy="9184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33CC33"/>
                </a:solidFill>
              </a:rPr>
              <a:t>at.atTable.atEntry.atIfIndex.1.1.0.0.0.0 = 1</a:t>
            </a:r>
          </a:p>
          <a:p>
            <a:r>
              <a:rPr lang="en-US" sz="1400" dirty="0">
                <a:solidFill>
                  <a:srgbClr val="33CC33"/>
                </a:solidFill>
              </a:rPr>
              <a:t>at.atTable.atEntry.atPhysAddress.1.1.0.0.0.0 = "00 0E A6 D0 8D FC "</a:t>
            </a:r>
          </a:p>
          <a:p>
            <a:r>
              <a:rPr lang="en-US" sz="1400" dirty="0">
                <a:solidFill>
                  <a:srgbClr val="33CC33"/>
                </a:solidFill>
              </a:rPr>
              <a:t>at.atTable.atEntry.atNetAddress.1.1.0.0.0.0 = 00:00:00:00:93:66:0D:01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0"/>
            <a:ext cx="8506326" cy="1273259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Κοινότητες 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599"/>
            <a:ext cx="8305800" cy="5250874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libri" pitchFamily="34" charset="0"/>
              </a:rPr>
              <a:t>SNMP community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el-GR" sz="2000" dirty="0">
                <a:latin typeface="Calibri" pitchFamily="34" charset="0"/>
              </a:rPr>
              <a:t>έχει μοναδικό όνομα</a:t>
            </a:r>
            <a:r>
              <a:rPr lang="en-US" sz="2000" dirty="0">
                <a:latin typeface="Calibri" pitchFamily="34" charset="0"/>
              </a:rPr>
              <a:t>, </a:t>
            </a:r>
            <a:r>
              <a:rPr lang="el-GR" sz="2000" dirty="0">
                <a:latin typeface="Calibri" pitchFamily="34" charset="0"/>
              </a:rPr>
              <a:t>που ορίζεται </a:t>
            </a:r>
            <a:r>
              <a:rPr lang="el-GR" sz="2000" b="1" dirty="0">
                <a:latin typeface="Calibri" pitchFamily="34" charset="0"/>
              </a:rPr>
              <a:t>τοπικά</a:t>
            </a:r>
            <a:r>
              <a:rPr lang="el-GR" sz="2000" dirty="0">
                <a:latin typeface="Calibri" pitchFamily="34" charset="0"/>
              </a:rPr>
              <a:t> στον κάθε </a:t>
            </a:r>
            <a:r>
              <a:rPr lang="en-US" sz="2000" dirty="0">
                <a:latin typeface="Calibri" pitchFamily="34" charset="0"/>
              </a:rPr>
              <a:t>snmp agent</a:t>
            </a:r>
            <a:r>
              <a:rPr lang="el-GR" sz="2000" dirty="0">
                <a:latin typeface="Calibri" pitchFamily="34" charset="0"/>
              </a:rPr>
              <a:t>. Κάθε σταθμός διαχείρισης τηρεί λογαριασμό για το όνομα ή ονόματα των κοινοτήτων που σχετίζονται με τον κάθε </a:t>
            </a:r>
            <a:r>
              <a:rPr lang="en-US" sz="2000" dirty="0">
                <a:latin typeface="Calibri" pitchFamily="34" charset="0"/>
              </a:rPr>
              <a:t>agent.</a:t>
            </a:r>
            <a:r>
              <a:rPr lang="el-GR" sz="2000" dirty="0">
                <a:latin typeface="Calibri" pitchFamily="34" charset="0"/>
              </a:rPr>
              <a:t> </a:t>
            </a:r>
            <a:endParaRPr lang="en-US" sz="2000" dirty="0">
              <a:latin typeface="Calibri" pitchFamily="34" charset="0"/>
            </a:endParaRPr>
          </a:p>
          <a:p>
            <a:pPr algn="just">
              <a:buNone/>
            </a:pPr>
            <a:endParaRPr lang="en-US" sz="2000" dirty="0">
              <a:latin typeface="Calibri" pitchFamily="34" charset="0"/>
            </a:endParaRPr>
          </a:p>
          <a:p>
            <a:pPr algn="just"/>
            <a:r>
              <a:rPr lang="el-GR" sz="2000" dirty="0">
                <a:latin typeface="Calibri" pitchFamily="34" charset="0"/>
              </a:rPr>
              <a:t>Μια κοινότητα καθορίζει δικαιώματα </a:t>
            </a:r>
            <a:r>
              <a:rPr lang="el-GR" sz="2000" b="1" dirty="0">
                <a:latin typeface="Calibri" pitchFamily="34" charset="0"/>
              </a:rPr>
              <a:t>ταυτοποίησης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και </a:t>
            </a:r>
            <a:r>
              <a:rPr lang="el-GR" sz="2000" b="1" dirty="0">
                <a:latin typeface="Calibri" pitchFamily="34" charset="0"/>
              </a:rPr>
              <a:t>ελέγχου πρόσβασης</a:t>
            </a:r>
            <a:r>
              <a:rPr lang="el-GR" sz="2000" dirty="0">
                <a:latin typeface="Calibri" pitchFamily="34" charset="0"/>
              </a:rPr>
              <a:t> στη ΜΙΒ του κάθε </a:t>
            </a:r>
            <a:r>
              <a:rPr lang="en-US" sz="2000" dirty="0">
                <a:latin typeface="Calibri" pitchFamily="34" charset="0"/>
              </a:rPr>
              <a:t>agent.</a:t>
            </a:r>
          </a:p>
          <a:p>
            <a:pPr lvl="1" algn="just"/>
            <a:r>
              <a:rPr lang="el-GR" sz="1700" dirty="0">
                <a:latin typeface="Calibri" pitchFamily="34" charset="0"/>
              </a:rPr>
              <a:t> </a:t>
            </a:r>
            <a:r>
              <a:rPr lang="el-GR" sz="1700" b="1" dirty="0">
                <a:latin typeface="Calibri" pitchFamily="34" charset="0"/>
              </a:rPr>
              <a:t>Ταυτοποίηση</a:t>
            </a:r>
            <a:r>
              <a:rPr lang="en-US" sz="1700" b="1" dirty="0">
                <a:latin typeface="Calibri" pitchFamily="34" charset="0"/>
              </a:rPr>
              <a:t>: </a:t>
            </a:r>
          </a:p>
          <a:p>
            <a:pPr lvl="2" algn="just"/>
            <a:r>
              <a:rPr lang="el-GR" sz="1800" dirty="0">
                <a:latin typeface="Calibri" pitchFamily="34" charset="0"/>
              </a:rPr>
              <a:t>Χρήση του ονόματος κοινότητας ως </a:t>
            </a:r>
            <a:r>
              <a:rPr lang="en-US" sz="1800" dirty="0" err="1">
                <a:latin typeface="Calibri" pitchFamily="34" charset="0"/>
              </a:rPr>
              <a:t>cleartext</a:t>
            </a:r>
            <a:r>
              <a:rPr lang="en-US" sz="1800" dirty="0">
                <a:latin typeface="Calibri" pitchFamily="34" charset="0"/>
              </a:rPr>
              <a:t> password (</a:t>
            </a:r>
            <a:r>
              <a:rPr lang="el-GR" sz="1800" dirty="0">
                <a:latin typeface="Calibri" pitchFamily="34" charset="0"/>
              </a:rPr>
              <a:t>το μήνυμα θεωρείται αυθεντικό αν ο </a:t>
            </a:r>
            <a:r>
              <a:rPr lang="en-US" sz="1800" dirty="0">
                <a:latin typeface="Calibri" pitchFamily="34" charset="0"/>
              </a:rPr>
              <a:t>snmp manager </a:t>
            </a:r>
            <a:r>
              <a:rPr lang="el-GR" sz="1800" dirty="0">
                <a:latin typeface="Calibri" pitchFamily="34" charset="0"/>
              </a:rPr>
              <a:t>γνωρίζει  το όνομα κοινότητας</a:t>
            </a:r>
            <a:r>
              <a:rPr lang="en-US" sz="1800" dirty="0">
                <a:latin typeface="Calibri" pitchFamily="34" charset="0"/>
              </a:rPr>
              <a:t>)</a:t>
            </a:r>
            <a:r>
              <a:rPr lang="el-GR" sz="1800" dirty="0">
                <a:latin typeface="Calibri" pitchFamily="34" charset="0"/>
              </a:rPr>
              <a:t>. </a:t>
            </a:r>
            <a:endParaRPr lang="en-US" sz="1800" dirty="0">
              <a:latin typeface="Calibri" pitchFamily="34" charset="0"/>
            </a:endParaRPr>
          </a:p>
          <a:p>
            <a:pPr lvl="1" algn="just"/>
            <a:r>
              <a:rPr lang="el-GR" sz="1700" b="1" dirty="0">
                <a:latin typeface="Calibri" pitchFamily="34" charset="0"/>
              </a:rPr>
              <a:t>Έλεγχος πρόσβασης:</a:t>
            </a:r>
          </a:p>
          <a:p>
            <a:pPr lvl="2" algn="just"/>
            <a:r>
              <a:rPr lang="el-GR" sz="1800" dirty="0">
                <a:latin typeface="Calibri" pitchFamily="34" charset="0"/>
              </a:rPr>
              <a:t>Κάθε κοινότητα μπορεί να έχει διαφορετική «όψη» της </a:t>
            </a:r>
            <a:r>
              <a:rPr lang="en-US" sz="1800" dirty="0">
                <a:latin typeface="Calibri" pitchFamily="34" charset="0"/>
              </a:rPr>
              <a:t>MIB.  </a:t>
            </a:r>
            <a:endParaRPr lang="el-GR" sz="1800" dirty="0">
              <a:latin typeface="Calibri" pitchFamily="34" charset="0"/>
            </a:endParaRPr>
          </a:p>
          <a:p>
            <a:pPr lvl="2" algn="just"/>
            <a:r>
              <a:rPr lang="el-GR" sz="1800" dirty="0">
                <a:latin typeface="Calibri" pitchFamily="34" charset="0"/>
              </a:rPr>
              <a:t>Ο τρόπος πρόσβασης </a:t>
            </a:r>
            <a:r>
              <a:rPr lang="en-US" sz="1800" dirty="0">
                <a:latin typeface="Calibri" pitchFamily="34" charset="0"/>
              </a:rPr>
              <a:t>(access mode)</a:t>
            </a:r>
            <a:r>
              <a:rPr lang="el-GR" sz="1800" dirty="0">
                <a:latin typeface="Calibri" pitchFamily="34" charset="0"/>
              </a:rPr>
              <a:t>, που είναι ένα στοιχείο του συνόλου { </a:t>
            </a:r>
            <a:r>
              <a:rPr lang="en-US" sz="1800" dirty="0">
                <a:latin typeface="Calibri" pitchFamily="34" charset="0"/>
              </a:rPr>
              <a:t>READ-ONLY, READ-WRITE}</a:t>
            </a:r>
            <a:r>
              <a:rPr lang="el-GR" sz="1800" dirty="0">
                <a:latin typeface="Calibri" pitchFamily="34" charset="0"/>
              </a:rPr>
              <a:t>, ορίζεται για κάθε κοινότητα.</a:t>
            </a:r>
            <a:r>
              <a:rPr lang="en-US" sz="1800" dirty="0">
                <a:latin typeface="Calibri" pitchFamily="34" charset="0"/>
              </a:rPr>
              <a:t> </a:t>
            </a:r>
          </a:p>
          <a:p>
            <a:endParaRPr lang="el-GR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SNMPv3 (</a:t>
            </a:r>
            <a:r>
              <a:rPr lang="el-GR" sz="2000" dirty="0">
                <a:latin typeface="Calibri" pitchFamily="34" charset="0"/>
              </a:rPr>
              <a:t>αυξημένες δυνατότητες ασφάλειας</a:t>
            </a:r>
            <a:r>
              <a:rPr lang="en-US" sz="2000" dirty="0">
                <a:latin typeface="Calibri" pitchFamily="34" charset="0"/>
              </a:rPr>
              <a:t>) -&gt; encryption, authentication</a:t>
            </a:r>
          </a:p>
          <a:p>
            <a:pPr algn="just"/>
            <a:endParaRPr lang="el-GR" sz="2400" dirty="0">
              <a:latin typeface="Calibri" pitchFamily="34" charset="0"/>
            </a:endParaRPr>
          </a:p>
          <a:p>
            <a:pPr lvl="1" algn="just"/>
            <a:endParaRPr lang="el-GR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985" y="2924298"/>
            <a:ext cx="8966030" cy="10094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 altLang="el-GR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Ολοκληρωμένα Εργαλεία Διαχείρισης</a:t>
            </a:r>
            <a:br>
              <a:rPr lang="el-GR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l-GR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"/>
            <a:ext cx="114003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985" y="2924298"/>
            <a:ext cx="8966030" cy="10094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Διαχείριση Δικτύων με τη χρήση 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SNMP</a:t>
            </a:r>
            <a:br>
              <a:rPr lang="el-GR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l-GR" sz="1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1"/>
            <a:ext cx="114003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61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ΣΥΝΟΨΗ ΕΡΓΑΛΕΙΩΝ ΔΙΑΧΕΙΡΙΣΗΣ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18457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200" dirty="0">
                <a:latin typeface="Arial" charset="0"/>
              </a:rPr>
              <a:t>Diagnostics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>
                <a:latin typeface="Arial" charset="0"/>
              </a:rPr>
              <a:t>ping, traceroute, </a:t>
            </a:r>
            <a:r>
              <a:rPr lang="en-US" sz="1800" dirty="0" err="1">
                <a:latin typeface="Arial" charset="0"/>
              </a:rPr>
              <a:t>nmap</a:t>
            </a:r>
            <a:endParaRPr lang="en-US" sz="18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tcpdump</a:t>
            </a:r>
            <a:r>
              <a:rPr lang="en-US" sz="1800" dirty="0">
                <a:latin typeface="Arial" charset="0"/>
              </a:rPr>
              <a:t>, Wireshark (Ethereal)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US" sz="12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200" dirty="0">
                <a:latin typeface="Arial" charset="0"/>
              </a:rPr>
              <a:t>net-</a:t>
            </a:r>
            <a:r>
              <a:rPr lang="en-US" sz="2200" dirty="0" err="1">
                <a:latin typeface="Arial" charset="0"/>
              </a:rPr>
              <a:t>snmp</a:t>
            </a:r>
            <a:r>
              <a:rPr lang="en-US" sz="2200" dirty="0">
                <a:latin typeface="Arial" charset="0"/>
              </a:rPr>
              <a:t> (NMS – Agent/MIB, SMI, BER </a:t>
            </a:r>
            <a:r>
              <a:rPr lang="el-GR" sz="2200" dirty="0">
                <a:latin typeface="Arial" charset="0"/>
              </a:rPr>
              <a:t>για </a:t>
            </a:r>
            <a:r>
              <a:rPr lang="en-US" sz="2200" dirty="0">
                <a:latin typeface="Arial" charset="0"/>
              </a:rPr>
              <a:t>UDP PDUs)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snmp</a:t>
            </a:r>
            <a:r>
              <a:rPr lang="en-US" sz="1800" dirty="0">
                <a:latin typeface="Arial" charset="0"/>
              </a:rPr>
              <a:t>-get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snmp</a:t>
            </a:r>
            <a:r>
              <a:rPr lang="en-US" sz="1800" dirty="0">
                <a:latin typeface="Arial" charset="0"/>
              </a:rPr>
              <a:t>-walk</a:t>
            </a:r>
            <a:endParaRPr lang="en-US" sz="1800" i="1" dirty="0">
              <a:solidFill>
                <a:srgbClr val="FF0000"/>
              </a:solidFill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snmp</a:t>
            </a:r>
            <a:r>
              <a:rPr lang="en-US" sz="1800" dirty="0">
                <a:latin typeface="Arial" charset="0"/>
              </a:rPr>
              <a:t>-trap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snmp</a:t>
            </a:r>
            <a:r>
              <a:rPr lang="en-US" sz="1800" dirty="0">
                <a:latin typeface="Arial" charset="0"/>
              </a:rPr>
              <a:t>-set</a:t>
            </a:r>
          </a:p>
          <a:p>
            <a:pPr marL="342900" lvl="1" indent="0" eaLnBrk="1" hangingPunct="1">
              <a:lnSpc>
                <a:spcPct val="80000"/>
              </a:lnSpc>
              <a:buNone/>
              <a:defRPr/>
            </a:pPr>
            <a:endParaRPr lang="en-US" sz="9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200" dirty="0">
                <a:latin typeface="Arial" charset="0"/>
              </a:rPr>
              <a:t>Monitoring protocols &amp; tools (per-flow statistics, sampling)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Netflow</a:t>
            </a:r>
            <a:endParaRPr lang="en-US" sz="18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 err="1">
                <a:latin typeface="Arial" charset="0"/>
              </a:rPr>
              <a:t>sFlow</a:t>
            </a:r>
            <a:endParaRPr lang="en-US" sz="18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>
                <a:latin typeface="Arial" charset="0"/>
              </a:rPr>
              <a:t>Visualization tools (e.g. open source NTOP)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>
                <a:latin typeface="Arial" charset="0"/>
              </a:rPr>
              <a:t>MRTG (</a:t>
            </a:r>
            <a:r>
              <a:rPr lang="en-US" sz="1800" dirty="0" err="1">
                <a:latin typeface="Arial" charset="0"/>
              </a:rPr>
              <a:t>RRDtool</a:t>
            </a:r>
            <a:r>
              <a:rPr lang="en-US" sz="1800" dirty="0">
                <a:latin typeface="Arial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endParaRPr lang="el-GR" sz="9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200" dirty="0">
                <a:latin typeface="Arial" charset="0"/>
              </a:rPr>
              <a:t>Transmission (DWDM, SDH tools): CMIP, TMN, </a:t>
            </a:r>
            <a:r>
              <a:rPr lang="en-US" sz="2200" dirty="0">
                <a:solidFill>
                  <a:srgbClr val="FF0000"/>
                </a:solidFill>
                <a:latin typeface="Arial" charset="0"/>
              </a:rPr>
              <a:t>Proprietary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–"/>
              <a:defRPr/>
            </a:pPr>
            <a:r>
              <a:rPr lang="en-US" sz="1800" dirty="0">
                <a:latin typeface="Arial" charset="0"/>
              </a:rPr>
              <a:t>TL1, Q3, </a:t>
            </a:r>
            <a:r>
              <a:rPr lang="en-US" sz="1800" dirty="0" err="1">
                <a:latin typeface="Arial" charset="0"/>
              </a:rPr>
              <a:t>Corba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5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OPERATIONS CENTER</a:t>
            </a:r>
            <a:endParaRPr lang="el-GR" alt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07" y="1588770"/>
            <a:ext cx="6345586" cy="467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779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ΟΛΟΚΛΗΡΩΜΕΝΑ ΕΡΓΑΛΕΙΑ ΔΙΑΧΕΙΡΙΣΗΣ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25563"/>
            <a:ext cx="8229600" cy="5184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l-GR" altLang="el-GR" sz="2400" dirty="0"/>
              <a:t>Αυτοματοποιούν διαδικασίες</a:t>
            </a:r>
            <a:r>
              <a:rPr lang="en-US" altLang="el-GR" sz="2400" dirty="0"/>
              <a:t> &amp; </a:t>
            </a:r>
            <a:r>
              <a:rPr lang="el-GR" altLang="el-GR" sz="2400" dirty="0"/>
              <a:t>Ομαδοποιούν λειτουργίες</a:t>
            </a:r>
          </a:p>
          <a:p>
            <a:pPr>
              <a:lnSpc>
                <a:spcPct val="90000"/>
              </a:lnSpc>
            </a:pPr>
            <a:r>
              <a:rPr lang="en-US" altLang="el-GR" sz="2400" dirty="0"/>
              <a:t>Commercial</a:t>
            </a:r>
          </a:p>
          <a:p>
            <a:pPr lvl="1">
              <a:lnSpc>
                <a:spcPct val="90000"/>
              </a:lnSpc>
            </a:pPr>
            <a:r>
              <a:rPr lang="en-US" altLang="el-GR" sz="2000" dirty="0"/>
              <a:t>HP </a:t>
            </a:r>
            <a:r>
              <a:rPr lang="en-US" altLang="el-GR" sz="2000" dirty="0" err="1"/>
              <a:t>Openview</a:t>
            </a:r>
            <a:endParaRPr lang="en-US" altLang="el-GR" sz="2000" dirty="0"/>
          </a:p>
          <a:p>
            <a:pPr lvl="1">
              <a:lnSpc>
                <a:spcPct val="90000"/>
              </a:lnSpc>
            </a:pPr>
            <a:r>
              <a:rPr lang="en-US" altLang="el-GR" sz="2000" dirty="0"/>
              <a:t>IBM Tivoli</a:t>
            </a:r>
            <a:endParaRPr lang="el-GR" altLang="el-GR" sz="2000" dirty="0"/>
          </a:p>
          <a:p>
            <a:pPr lvl="1">
              <a:lnSpc>
                <a:spcPct val="90000"/>
              </a:lnSpc>
            </a:pPr>
            <a:r>
              <a:rPr lang="en-US" altLang="el-GR" sz="2000" dirty="0" err="1"/>
              <a:t>CiscoWorks</a:t>
            </a:r>
            <a:r>
              <a:rPr lang="en-US" altLang="el-GR" sz="2000" dirty="0"/>
              <a:t>….</a:t>
            </a:r>
            <a:endParaRPr lang="el-GR" altLang="el-GR" sz="1200" b="1" dirty="0"/>
          </a:p>
          <a:p>
            <a:pPr eaLnBrk="1" hangingPunct="1">
              <a:lnSpc>
                <a:spcPct val="90000"/>
              </a:lnSpc>
            </a:pPr>
            <a:r>
              <a:rPr lang="en-US" altLang="el-GR" sz="2400" dirty="0"/>
              <a:t>Open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 sz="2000" dirty="0"/>
              <a:t>Nagios – Service Monitoring </a:t>
            </a:r>
            <a:r>
              <a:rPr lang="en-US" altLang="el-GR" sz="2000" dirty="0">
                <a:hlinkClick r:id="rId3"/>
              </a:rPr>
              <a:t>http://www.nagios.org/</a:t>
            </a:r>
            <a:r>
              <a:rPr lang="en-US" altLang="el-GR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 sz="2000" dirty="0" err="1"/>
              <a:t>OpenNMS</a:t>
            </a:r>
            <a:r>
              <a:rPr lang="en-US" altLang="el-GR" sz="2000" dirty="0"/>
              <a:t> – Network Monitoring </a:t>
            </a:r>
            <a:r>
              <a:rPr lang="en-US" altLang="el-GR" sz="2000" dirty="0">
                <a:hlinkClick r:id="rId4"/>
              </a:rPr>
              <a:t>http://www.opennms.org/index.php/Main_Page</a:t>
            </a:r>
            <a:r>
              <a:rPr lang="en-US" altLang="el-GR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l-GR" sz="2000" dirty="0" err="1">
                <a:cs typeface="Calibri"/>
              </a:rPr>
              <a:t>LibreNMS</a:t>
            </a:r>
            <a:r>
              <a:rPr lang="en-US" altLang="el-GR" sz="2000" dirty="0">
                <a:cs typeface="Calibri"/>
              </a:rPr>
              <a:t> (</a:t>
            </a:r>
            <a:r>
              <a:rPr lang="en-US" sz="2000" dirty="0">
                <a:cs typeface="Calibri"/>
                <a:hlinkClick r:id="rId5"/>
              </a:rPr>
              <a:t>https://www.librenms.org/</a:t>
            </a:r>
            <a:r>
              <a:rPr lang="en-US" altLang="el-GR" sz="2000" dirty="0">
                <a:cs typeface="Calibri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l-GR" sz="2000" dirty="0" err="1">
                <a:cs typeface="Calibri"/>
              </a:rPr>
              <a:t>NetBox</a:t>
            </a:r>
            <a:r>
              <a:rPr lang="en-US" altLang="el-GR" sz="2000" dirty="0">
                <a:cs typeface="Calibri"/>
              </a:rPr>
              <a:t> (</a:t>
            </a:r>
            <a:r>
              <a:rPr lang="en-US" sz="2000" dirty="0">
                <a:cs typeface="Calibri"/>
                <a:hlinkClick r:id="rId6"/>
              </a:rPr>
              <a:t>https://github.com/digitalocean/netbox</a:t>
            </a:r>
            <a:r>
              <a:rPr lang="en-US" altLang="el-GR" sz="2000" dirty="0">
                <a:cs typeface="Calibri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cs typeface="Calibri"/>
              </a:rPr>
              <a:t>Puppet, </a:t>
            </a:r>
            <a:r>
              <a:rPr lang="en-US" sz="2000" dirty="0" err="1">
                <a:cs typeface="Calibri"/>
              </a:rPr>
              <a:t>Ansible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SaltStack</a:t>
            </a:r>
            <a:r>
              <a:rPr lang="en-US" sz="2000" dirty="0">
                <a:cs typeface="Calibri"/>
              </a:rPr>
              <a:t> (Automation)</a:t>
            </a:r>
            <a:endParaRPr lang="en-US" altLang="el-G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09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r>
              <a:rPr lang="en-US" altLang="el-GR" sz="3200" b="1" dirty="0"/>
              <a:t> </a:t>
            </a:r>
            <a:r>
              <a:rPr lang="en-US" alt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PLATFORMS</a:t>
            </a:r>
            <a:endParaRPr lang="el-GR" alt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A05020-BA59-49F8-ADF2-89EF62039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" y="1457334"/>
            <a:ext cx="9016409" cy="41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1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28650" y="50984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</a:t>
            </a:r>
            <a:r>
              <a:rPr lang="en-US" altLang="el-GR" sz="3200" b="1" dirty="0"/>
              <a:t> </a:t>
            </a:r>
            <a:r>
              <a:rPr lang="en-US" alt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PLATFORMS</a:t>
            </a:r>
            <a:endParaRPr lang="el-GR" alt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DC6235-4FC5-4431-A1BF-55B4E99CB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76547"/>
            <a:ext cx="9143998" cy="397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0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PLATFORMS </a:t>
            </a:r>
            <a:endParaRPr lang="el-GR" alt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443315"/>
            <a:ext cx="67818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95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28650" y="1896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NAGIOS</a:t>
            </a:r>
            <a:r>
              <a:rPr lang="en-US" altLang="el-GR" sz="3200" b="1" dirty="0"/>
              <a:t> </a:t>
            </a:r>
            <a:r>
              <a:rPr lang="en-US" alt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endParaRPr lang="el-GR" alt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646572"/>
              </p:ext>
            </p:extLst>
          </p:nvPr>
        </p:nvGraphicFramePr>
        <p:xfrm>
          <a:off x="457200" y="1728035"/>
          <a:ext cx="8229600" cy="210327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9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</a:rPr>
                        <a:t>Plugin Return Code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</a:rPr>
                        <a:t>Service State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</a:rPr>
                        <a:t>Host State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91">
                <a:tc>
                  <a:txBody>
                    <a:bodyPr/>
                    <a:lstStyle/>
                    <a:p>
                      <a:r>
                        <a:rPr lang="el-GR" sz="1800" dirty="0">
                          <a:latin typeface="+mj-lt"/>
                        </a:rPr>
                        <a:t>0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33CC33"/>
                          </a:solidFill>
                          <a:latin typeface="+mj-lt"/>
                        </a:rPr>
                        <a:t>OK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UP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312">
                <a:tc>
                  <a:txBody>
                    <a:bodyPr/>
                    <a:lstStyle/>
                    <a:p>
                      <a:r>
                        <a:rPr lang="el-GR" sz="1800" dirty="0">
                          <a:latin typeface="+mj-lt"/>
                        </a:rPr>
                        <a:t>1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+mj-lt"/>
                        </a:rPr>
                        <a:t>WARNING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UP or DOWN/UNREACHABLE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91">
                <a:tc>
                  <a:txBody>
                    <a:bodyPr/>
                    <a:lstStyle/>
                    <a:p>
                      <a:r>
                        <a:rPr lang="el-GR" sz="1800">
                          <a:latin typeface="+mj-lt"/>
                        </a:rPr>
                        <a:t>2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+mj-lt"/>
                        </a:rPr>
                        <a:t>CRITICAL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DOWN/UNREACHABLE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91">
                <a:tc>
                  <a:txBody>
                    <a:bodyPr/>
                    <a:lstStyle/>
                    <a:p>
                      <a:r>
                        <a:rPr lang="el-GR" sz="1800">
                          <a:latin typeface="+mj-lt"/>
                        </a:rPr>
                        <a:t>3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UNKNOWN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DOWN/UNREACHABLE</a:t>
                      </a:r>
                    </a:p>
                  </a:txBody>
                  <a:tcPr marL="90808" marR="90808" marT="45735" marB="457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11" name="Rectangle 4"/>
          <p:cNvSpPr>
            <a:spLocks noChangeArrowheads="1"/>
          </p:cNvSpPr>
          <p:nvPr/>
        </p:nvSpPr>
        <p:spPr bwMode="auto">
          <a:xfrm>
            <a:off x="428625" y="4214813"/>
            <a:ext cx="80010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l-GR" sz="1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l-GR" sz="1800" dirty="0">
                <a:latin typeface="+mj-lt"/>
              </a:rPr>
              <a:t>RETURN CODE | TEXT OUTPUT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l-GR" sz="1800" dirty="0">
                <a:latin typeface="+mj-lt"/>
              </a:rPr>
              <a:t>OPTIONAL PERFDATA | LONG TEXT LINE … | PERFDATA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l-GR" sz="1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l-GR" sz="1800" dirty="0">
                <a:latin typeface="+mj-lt"/>
              </a:rPr>
              <a:t>0 | PING OK - Packet loss = 0%, RTA = 0.15 </a:t>
            </a:r>
            <a:r>
              <a:rPr lang="en-US" altLang="el-GR" sz="1800" dirty="0" err="1">
                <a:latin typeface="+mj-lt"/>
              </a:rPr>
              <a:t>ms</a:t>
            </a:r>
            <a:endParaRPr lang="en-US" altLang="el-GR" sz="1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l-GR" sz="1800" dirty="0">
                <a:latin typeface="+mj-lt"/>
              </a:rPr>
              <a:t>0 | DISK OK - free space: / 3326 MB (56%); |  /=2643MB;5948;5958;0;5968</a:t>
            </a:r>
          </a:p>
        </p:txBody>
      </p:sp>
    </p:spTree>
    <p:extLst>
      <p:ext uri="{BB962C8B-B14F-4D97-AF65-F5344CB8AC3E}">
        <p14:creationId xmlns:p14="http://schemas.microsoft.com/office/powerpoint/2010/main" val="2045404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9160" y="-1957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l-GR" alt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5240" y="2102391"/>
            <a:ext cx="8229600" cy="3229812"/>
          </a:xfrm>
        </p:spPr>
        <p:txBody>
          <a:bodyPr/>
          <a:lstStyle/>
          <a:p>
            <a:r>
              <a:rPr lang="en-US" altLang="el-GR" dirty="0" err="1"/>
              <a:t>check_http</a:t>
            </a:r>
            <a:endParaRPr lang="en-US" altLang="el-GR" dirty="0"/>
          </a:p>
          <a:p>
            <a:r>
              <a:rPr lang="en-US" altLang="el-GR" dirty="0" err="1"/>
              <a:t>check_snmp</a:t>
            </a:r>
            <a:endParaRPr lang="en-US" altLang="el-GR" dirty="0"/>
          </a:p>
          <a:p>
            <a:r>
              <a:rPr lang="en-US" altLang="el-GR" dirty="0" err="1"/>
              <a:t>check_icmp</a:t>
            </a:r>
            <a:endParaRPr lang="en-US" altLang="el-GR" dirty="0"/>
          </a:p>
          <a:p>
            <a:r>
              <a:rPr lang="en-US" altLang="el-GR" dirty="0" err="1"/>
              <a:t>check_ntp</a:t>
            </a:r>
            <a:endParaRPr lang="en-US" altLang="el-GR" dirty="0"/>
          </a:p>
          <a:p>
            <a:r>
              <a:rPr lang="en-US" altLang="el-GR" dirty="0" err="1"/>
              <a:t>check_ifoperstatus</a:t>
            </a:r>
            <a:endParaRPr lang="en-US" altLang="el-GR" dirty="0"/>
          </a:p>
          <a:p>
            <a:r>
              <a:rPr lang="en-US" altLang="el-GR" dirty="0" err="1"/>
              <a:t>check_mrtg</a:t>
            </a:r>
            <a:endParaRPr lang="en-US" altLang="el-G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016873" y="2102391"/>
            <a:ext cx="3429000" cy="245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2100" dirty="0" err="1">
                <a:latin typeface="+mn-lt"/>
              </a:rPr>
              <a:t>check_ssh</a:t>
            </a:r>
            <a:r>
              <a:rPr lang="en-US" sz="2100" dirty="0">
                <a:latin typeface="+mn-lt"/>
              </a:rPr>
              <a:t> 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2100" dirty="0" err="1">
                <a:latin typeface="+mn-lt"/>
              </a:rPr>
              <a:t>check_ifstatus</a:t>
            </a:r>
            <a:endParaRPr lang="en-US" sz="2100" dirty="0">
              <a:latin typeface="+mn-lt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latin typeface="+mn-lt"/>
              </a:rPr>
              <a:t> </a:t>
            </a:r>
            <a:r>
              <a:rPr lang="en-US" sz="2100" dirty="0" err="1">
                <a:latin typeface="+mn-lt"/>
              </a:rPr>
              <a:t>check_ntp_time</a:t>
            </a:r>
            <a:endParaRPr lang="en-US" sz="2100" dirty="0">
              <a:latin typeface="+mn-lt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2100" dirty="0" err="1">
                <a:latin typeface="+mn-lt"/>
              </a:rPr>
              <a:t>check_imap</a:t>
            </a:r>
            <a:endParaRPr lang="en-US" sz="2100" dirty="0">
              <a:latin typeface="+mn-lt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2100" dirty="0" err="1">
                <a:latin typeface="+mn-lt"/>
              </a:rPr>
              <a:t>check_ups</a:t>
            </a:r>
            <a:endParaRPr lang="en-US" sz="2100" dirty="0">
              <a:latin typeface="+mn-lt"/>
            </a:endParaRP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2100" dirty="0" err="1">
                <a:latin typeface="+mn-lt"/>
              </a:rPr>
              <a:t>check_ftp</a:t>
            </a:r>
            <a:endParaRPr lang="en-US" sz="2100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87710" y="5229200"/>
            <a:ext cx="8715375" cy="8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>
                <a:latin typeface="+mn-lt"/>
              </a:rPr>
              <a:t>Usage </a:t>
            </a:r>
            <a:r>
              <a:rPr lang="en-US" dirty="0" err="1">
                <a:latin typeface="+mn-lt"/>
              </a:rPr>
              <a:t>check_ping</a:t>
            </a:r>
            <a:r>
              <a:rPr lang="en-US" dirty="0">
                <a:latin typeface="+mn-lt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dirty="0" err="1">
                <a:latin typeface="+mn-lt"/>
              </a:rPr>
              <a:t>check_ping</a:t>
            </a:r>
            <a:r>
              <a:rPr lang="en-US" dirty="0">
                <a:latin typeface="+mn-lt"/>
              </a:rPr>
              <a:t> -H &lt;host&gt; -w &lt;</a:t>
            </a:r>
            <a:r>
              <a:rPr lang="en-US" dirty="0" err="1">
                <a:latin typeface="+mn-lt"/>
              </a:rPr>
              <a:t>wrta</a:t>
            </a:r>
            <a:r>
              <a:rPr lang="en-US" dirty="0">
                <a:latin typeface="+mn-lt"/>
              </a:rPr>
              <a:t>&gt;,&lt;</a:t>
            </a:r>
            <a:r>
              <a:rPr lang="en-US" dirty="0" err="1">
                <a:latin typeface="+mn-lt"/>
              </a:rPr>
              <a:t>wpl</a:t>
            </a:r>
            <a:r>
              <a:rPr lang="en-US" dirty="0">
                <a:latin typeface="+mn-lt"/>
              </a:rPr>
              <a:t>&gt;% -c &lt;</a:t>
            </a:r>
            <a:r>
              <a:rPr lang="en-US" dirty="0" err="1">
                <a:latin typeface="+mn-lt"/>
              </a:rPr>
              <a:t>crta</a:t>
            </a:r>
            <a:r>
              <a:rPr lang="en-US" dirty="0">
                <a:latin typeface="+mn-lt"/>
              </a:rPr>
              <a:t>&gt;,&lt;</a:t>
            </a:r>
            <a:r>
              <a:rPr lang="en-US" dirty="0" err="1">
                <a:latin typeface="+mn-lt"/>
              </a:rPr>
              <a:t>cpl</a:t>
            </a:r>
            <a:r>
              <a:rPr lang="en-US" dirty="0">
                <a:latin typeface="+mn-lt"/>
              </a:rPr>
              <a:t>&gt;%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240" y="125058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l-GR" sz="1800" dirty="0"/>
              <a:t>(path: /</a:t>
            </a:r>
            <a:r>
              <a:rPr lang="en-US" altLang="el-GR" sz="1800" dirty="0" err="1"/>
              <a:t>usr</a:t>
            </a:r>
            <a:r>
              <a:rPr lang="en-US" altLang="el-GR" sz="1800" dirty="0"/>
              <a:t>/local/</a:t>
            </a:r>
            <a:r>
              <a:rPr lang="en-US" altLang="el-GR" sz="1800" dirty="0" err="1"/>
              <a:t>nagios</a:t>
            </a:r>
            <a:r>
              <a:rPr lang="el-GR" altLang="el-GR" sz="1800" dirty="0"/>
              <a:t>/</a:t>
            </a:r>
            <a:r>
              <a:rPr lang="en-US" altLang="el-GR" sz="1800" dirty="0" err="1"/>
              <a:t>libexec</a:t>
            </a:r>
            <a:r>
              <a:rPr lang="en-US" altLang="el-GR" sz="1800" dirty="0"/>
              <a:t>/) 	</a:t>
            </a:r>
            <a:r>
              <a:rPr lang="el-GR" altLang="el-GR" sz="1800" dirty="0"/>
              <a:t>               </a:t>
            </a:r>
            <a:r>
              <a:rPr lang="en-US" altLang="el-GR" sz="1800" dirty="0"/>
              <a:t>(execution: ./</a:t>
            </a:r>
            <a:r>
              <a:rPr lang="en-US" altLang="el-GR" sz="1800" dirty="0" err="1"/>
              <a:t>check_ping</a:t>
            </a:r>
            <a:r>
              <a:rPr lang="en-US" altLang="el-GR" sz="1800" dirty="0"/>
              <a:t> –h)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264372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 Tools - 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nsible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577370"/>
            <a:ext cx="8229600" cy="5040560"/>
          </a:xfrm>
        </p:spPr>
        <p:txBody>
          <a:bodyPr>
            <a:normAutofit/>
          </a:bodyPr>
          <a:lstStyle/>
          <a:p>
            <a:r>
              <a:rPr lang="en-US" dirty="0"/>
              <a:t>SSH Based, Agentless, Python Modules </a:t>
            </a:r>
          </a:p>
          <a:p>
            <a:r>
              <a:rPr lang="el-GR" dirty="0"/>
              <a:t>Τρόποι Λειτουργίας</a:t>
            </a:r>
          </a:p>
          <a:p>
            <a:pPr lvl="1"/>
            <a:r>
              <a:rPr lang="en-US" dirty="0"/>
              <a:t>Ad-Hoc: </a:t>
            </a:r>
            <a:r>
              <a:rPr lang="el-GR" dirty="0"/>
              <a:t>Χρήση </a:t>
            </a:r>
            <a:r>
              <a:rPr lang="en-US" dirty="0"/>
              <a:t>Command Line </a:t>
            </a:r>
            <a:r>
              <a:rPr lang="el-GR" dirty="0"/>
              <a:t>για την Εκτέλεση</a:t>
            </a:r>
            <a:endParaRPr lang="en-US" dirty="0"/>
          </a:p>
          <a:p>
            <a:pPr lvl="1"/>
            <a:r>
              <a:rPr lang="en-US" dirty="0"/>
              <a:t>Playbooks</a:t>
            </a:r>
            <a:endParaRPr lang="el-GR" dirty="0"/>
          </a:p>
          <a:p>
            <a:pPr lvl="2"/>
            <a:r>
              <a:rPr lang="el-GR" dirty="0"/>
              <a:t>Οργάνωση ενεργειών (</a:t>
            </a:r>
            <a:r>
              <a:rPr lang="en-US" dirty="0"/>
              <a:t>plays) </a:t>
            </a:r>
            <a:r>
              <a:rPr lang="el-GR" dirty="0"/>
              <a:t>σε αρχείο (</a:t>
            </a:r>
            <a:r>
              <a:rPr lang="en-US" dirty="0"/>
              <a:t>playbooks)</a:t>
            </a:r>
          </a:p>
          <a:p>
            <a:r>
              <a:rPr lang="el-GR" dirty="0"/>
              <a:t>Διαχειριζόμενα Συστήματα</a:t>
            </a:r>
          </a:p>
          <a:p>
            <a:pPr lvl="1"/>
            <a:r>
              <a:rPr lang="en-US" dirty="0"/>
              <a:t>Inventory</a:t>
            </a:r>
            <a:r>
              <a:rPr lang="el-GR" dirty="0"/>
              <a:t> (λίστα): Ορίζεται στατικά (αρχείο) και δυναμικά (εκτέλεση)</a:t>
            </a:r>
          </a:p>
          <a:p>
            <a:pPr lvl="1"/>
            <a:r>
              <a:rPr lang="en-US" dirty="0"/>
              <a:t>Facts</a:t>
            </a:r>
            <a:r>
              <a:rPr lang="el-GR" dirty="0"/>
              <a:t> (στοιχεία): Ανάκτηση από το σύστημα</a:t>
            </a:r>
          </a:p>
          <a:p>
            <a:pPr lvl="1"/>
            <a:r>
              <a:rPr lang="en-US" dirty="0"/>
              <a:t>Variables </a:t>
            </a:r>
            <a:r>
              <a:rPr lang="el-GR" dirty="0"/>
              <a:t>(μεταβλητές): Ορίζονται από τον χρήστη - διαχειριστή</a:t>
            </a:r>
          </a:p>
          <a:p>
            <a:pPr lvl="2"/>
            <a:endParaRPr lang="en-US" dirty="0"/>
          </a:p>
          <a:p>
            <a:endParaRPr lang="el-G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8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Network Management Protocol (SNMP)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3325"/>
            <a:ext cx="8305800" cy="5105400"/>
          </a:xfrm>
        </p:spPr>
        <p:txBody>
          <a:bodyPr>
            <a:normAutofit/>
          </a:bodyPr>
          <a:lstStyle/>
          <a:p>
            <a:pPr algn="just"/>
            <a:r>
              <a:rPr lang="el-GR" sz="2000" dirty="0">
                <a:latin typeface="Calibri" pitchFamily="34" charset="0"/>
              </a:rPr>
              <a:t>Πρωτόκολλο του επιπέδου εφαρμογής για τη διαχείριση σύνθετων δικτύων</a:t>
            </a:r>
            <a:r>
              <a:rPr lang="en-US" sz="2000" dirty="0">
                <a:latin typeface="Calibri" pitchFamily="34" charset="0"/>
              </a:rPr>
              <a:t> TCP/IP</a:t>
            </a:r>
            <a:r>
              <a:rPr lang="el-GR" sz="2000" dirty="0">
                <a:latin typeface="Calibri" pitchFamily="34" charset="0"/>
              </a:rPr>
              <a:t>. </a:t>
            </a:r>
          </a:p>
          <a:p>
            <a:pPr algn="just"/>
            <a:endParaRPr lang="en-US" sz="2000" dirty="0">
              <a:latin typeface="Calibri" pitchFamily="34" charset="0"/>
            </a:endParaRPr>
          </a:p>
          <a:p>
            <a:pPr algn="just"/>
            <a:r>
              <a:rPr lang="el-GR" sz="2000" dirty="0">
                <a:latin typeface="Calibri" pitchFamily="34" charset="0"/>
              </a:rPr>
              <a:t>Υλοποιεί λειτουργίες διαχείρισης και παρακολούθησης δικτυακών συσκευών </a:t>
            </a:r>
            <a:r>
              <a:rPr lang="el-GR" sz="2000" dirty="0"/>
              <a:t>(</a:t>
            </a:r>
            <a:r>
              <a:rPr lang="en-US" sz="2000" b="1" dirty="0"/>
              <a:t>IP addressable Network Elements</a:t>
            </a:r>
            <a:r>
              <a:rPr lang="en-US" sz="2000" dirty="0"/>
              <a:t>)</a:t>
            </a:r>
            <a:r>
              <a:rPr lang="el-GR" sz="2000" dirty="0"/>
              <a:t>. </a:t>
            </a:r>
            <a:r>
              <a:rPr lang="el-GR" sz="2000" dirty="0">
                <a:latin typeface="Calibri" pitchFamily="34" charset="0"/>
              </a:rPr>
              <a:t>Οι συσκευές μπορεί να είναι </a:t>
            </a:r>
            <a:r>
              <a:rPr lang="en-US" sz="2000" dirty="0">
                <a:latin typeface="Calibri" pitchFamily="34" charset="0"/>
              </a:rPr>
              <a:t>H/Y, switch, router, ups, smart PDU, </a:t>
            </a:r>
            <a:r>
              <a:rPr lang="el-GR" sz="2000" dirty="0">
                <a:latin typeface="Calibri" pitchFamily="34" charset="0"/>
              </a:rPr>
              <a:t>κλπ.</a:t>
            </a:r>
          </a:p>
          <a:p>
            <a:pPr algn="just">
              <a:buNone/>
            </a:pPr>
            <a:endParaRPr lang="en-US" sz="2000" dirty="0">
              <a:latin typeface="Calibri" pitchFamily="34" charset="0"/>
            </a:endParaRPr>
          </a:p>
          <a:p>
            <a:pPr algn="just"/>
            <a:r>
              <a:rPr lang="el-GR" sz="2000" dirty="0">
                <a:latin typeface="Calibri" pitchFamily="34" charset="0"/>
              </a:rPr>
              <a:t>Χρησιμοποιεί το πρωτόκολλο μεταφοράς </a:t>
            </a:r>
            <a:r>
              <a:rPr lang="en-US" sz="2000" dirty="0">
                <a:latin typeface="Calibri" pitchFamily="34" charset="0"/>
              </a:rPr>
              <a:t>UDP (connectionless) - port 161</a:t>
            </a:r>
            <a:r>
              <a:rPr lang="el-GR" sz="2000" dirty="0">
                <a:latin typeface="Calibri" pitchFamily="34" charset="0"/>
              </a:rPr>
              <a:t> (για </a:t>
            </a:r>
            <a:r>
              <a:rPr lang="en-US" sz="2000" dirty="0">
                <a:latin typeface="Calibri" pitchFamily="34" charset="0"/>
              </a:rPr>
              <a:t>SNMP TRAPS port 162). </a:t>
            </a:r>
            <a:r>
              <a:rPr lang="el-GR" sz="2000" dirty="0">
                <a:latin typeface="Calibri" pitchFamily="34" charset="0"/>
              </a:rPr>
              <a:t>Οι πληροφορίες αναφέρονται σε διάφορα στοιχεία των πόρων, όπως κατάσταση στοιχείων συσκευής, σφάλματα, κλπ.</a:t>
            </a:r>
          </a:p>
          <a:p>
            <a:pPr algn="just"/>
            <a:endParaRPr lang="el-GR" sz="2000" dirty="0">
              <a:latin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</a:rPr>
              <a:t>To </a:t>
            </a:r>
            <a:r>
              <a:rPr lang="el-GR" sz="2000" dirty="0">
                <a:latin typeface="Calibri" pitchFamily="34" charset="0"/>
              </a:rPr>
              <a:t>γενικό μοντέλο διαχείρισης δικτύου </a:t>
            </a:r>
            <a:r>
              <a:rPr lang="en-US" sz="2000" dirty="0">
                <a:latin typeface="Calibri" pitchFamily="34" charset="0"/>
              </a:rPr>
              <a:t>TCP/IP</a:t>
            </a:r>
            <a:r>
              <a:rPr lang="el-GR" sz="2000" dirty="0">
                <a:latin typeface="Calibri" pitchFamily="34" charset="0"/>
              </a:rPr>
              <a:t> περιλαμβάνει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el-GR" sz="2000" dirty="0">
                <a:latin typeface="Calibri" pitchFamily="34" charset="0"/>
              </a:rPr>
              <a:t>το </a:t>
            </a:r>
            <a:r>
              <a:rPr lang="el-GR" sz="2000" b="1" dirty="0">
                <a:latin typeface="Calibri" pitchFamily="34" charset="0"/>
              </a:rPr>
              <a:t>Σταθμό Διαχείρισης Δικτύου (</a:t>
            </a:r>
            <a:r>
              <a:rPr lang="en-US" sz="2000" b="1" dirty="0">
                <a:latin typeface="Calibri" pitchFamily="34" charset="0"/>
              </a:rPr>
              <a:t>Manager),</a:t>
            </a:r>
            <a:r>
              <a:rPr lang="el-GR" sz="2000" b="1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τους</a:t>
            </a:r>
            <a:r>
              <a:rPr lang="el-GR" sz="2000" b="1" dirty="0">
                <a:latin typeface="Calibri" pitchFamily="34" charset="0"/>
              </a:rPr>
              <a:t> Διαχειριζόμενους Πράκτορες (</a:t>
            </a:r>
            <a:r>
              <a:rPr lang="en-US" sz="2000" b="1" dirty="0">
                <a:latin typeface="Calibri" pitchFamily="34" charset="0"/>
              </a:rPr>
              <a:t>Agents), </a:t>
            </a:r>
            <a:r>
              <a:rPr lang="el-GR" sz="2000" dirty="0">
                <a:latin typeface="Calibri" pitchFamily="34" charset="0"/>
              </a:rPr>
              <a:t>τη</a:t>
            </a:r>
            <a:r>
              <a:rPr lang="el-GR" sz="2000" b="1" dirty="0">
                <a:latin typeface="Calibri" pitchFamily="34" charset="0"/>
              </a:rPr>
              <a:t> Βάση Πληροφοριών Διαχείρισης (</a:t>
            </a:r>
            <a:r>
              <a:rPr lang="en-US" sz="2000" b="1" dirty="0">
                <a:latin typeface="Calibri" pitchFamily="34" charset="0"/>
              </a:rPr>
              <a:t>MIB)</a:t>
            </a:r>
            <a:r>
              <a:rPr lang="el-GR" sz="2000" b="1" dirty="0">
                <a:latin typeface="Calibri" pitchFamily="34" charset="0"/>
              </a:rPr>
              <a:t>, </a:t>
            </a:r>
            <a:r>
              <a:rPr lang="el-GR" sz="2000" dirty="0">
                <a:latin typeface="Calibri" pitchFamily="34" charset="0"/>
              </a:rPr>
              <a:t>το</a:t>
            </a:r>
            <a:r>
              <a:rPr lang="el-GR" sz="2000" b="1" dirty="0">
                <a:latin typeface="Calibri" pitchFamily="34" charset="0"/>
              </a:rPr>
              <a:t> Πρωτόκολλο Διαχείρισης </a:t>
            </a:r>
            <a:r>
              <a:rPr lang="en-US" sz="2000" b="1" dirty="0">
                <a:latin typeface="Calibri" pitchFamily="34" charset="0"/>
              </a:rPr>
              <a:t>SNMP</a:t>
            </a:r>
          </a:p>
          <a:p>
            <a:pPr algn="just"/>
            <a:endParaRPr lang="el-GR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49196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Μοντέλο διαχείρισης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SNMP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05008" y="1734136"/>
            <a:ext cx="6665912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99443" y="1428916"/>
            <a:ext cx="2086558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latin typeface="Tahoma" pitchFamily="34" charset="0"/>
              </a:rPr>
              <a:t>Σύστημα συνδεμένο στο δίκτυο που μπορεί να εκτελεί οποιαδήποτε εργασία</a:t>
            </a:r>
            <a:endParaRPr lang="en-GB" sz="1600" dirty="0">
              <a:latin typeface="Tahoma" pitchFamily="34" charset="0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578683" y="1383631"/>
            <a:ext cx="2420938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ahoma" pitchFamily="34" charset="0"/>
              </a:rPr>
              <a:t>Network Management Station (NMS)</a:t>
            </a:r>
            <a:endParaRPr lang="en-GB" sz="1600" dirty="0">
              <a:latin typeface="Tahoma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997927" y="5842465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72245" y="5661611"/>
            <a:ext cx="1561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ahoma" pitchFamily="34" charset="0"/>
              </a:rPr>
              <a:t>SNMP</a:t>
            </a:r>
            <a:r>
              <a:rPr lang="el-GR" sz="1600" dirty="0">
                <a:latin typeface="Tahoma" pitchFamily="34" charset="0"/>
              </a:rPr>
              <a:t> </a:t>
            </a:r>
            <a:r>
              <a:rPr lang="en-US" sz="1600" dirty="0">
                <a:latin typeface="Tahoma" pitchFamily="34" charset="0"/>
              </a:rPr>
              <a:t>requests</a:t>
            </a:r>
            <a:endParaRPr lang="en-GB" sz="1600" dirty="0">
              <a:latin typeface="Tahoma" pitchFamily="34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028950" y="6011814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05007" y="5829886"/>
            <a:ext cx="1692919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Tahoma" pitchFamily="34" charset="0"/>
              </a:rPr>
              <a:t>SNMP response</a:t>
            </a:r>
            <a:endParaRPr lang="en-GB" sz="1600" dirty="0">
              <a:latin typeface="Tahoma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028950" y="6474167"/>
            <a:ext cx="2743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2075" y="6152426"/>
            <a:ext cx="3032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latin typeface="Tahoma" pitchFamily="34" charset="0"/>
              </a:rPr>
              <a:t>Ασύγχρονο μήνυμα (</a:t>
            </a:r>
            <a:r>
              <a:rPr lang="en-US" sz="1600" dirty="0">
                <a:latin typeface="Tahoma" pitchFamily="34" charset="0"/>
              </a:rPr>
              <a:t>Trap</a:t>
            </a:r>
            <a:r>
              <a:rPr lang="el-GR" sz="1600" dirty="0">
                <a:latin typeface="Tahoma" pitchFamily="34" charset="0"/>
              </a:rPr>
              <a:t>)</a:t>
            </a:r>
            <a:r>
              <a:rPr lang="en-US" sz="1600" dirty="0">
                <a:latin typeface="Tahoma" pitchFamily="34" charset="0"/>
              </a:rPr>
              <a:t> </a:t>
            </a:r>
            <a:r>
              <a:rPr lang="el-GR" sz="1600" dirty="0">
                <a:latin typeface="Tahoma" pitchFamily="34" charset="0"/>
              </a:rPr>
              <a:t>προς το</a:t>
            </a:r>
            <a:r>
              <a:rPr lang="en-US" sz="1600" dirty="0">
                <a:latin typeface="Tahoma" pitchFamily="34" charset="0"/>
              </a:rPr>
              <a:t> manager</a:t>
            </a:r>
            <a:endParaRPr lang="en-GB" sz="16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711" y="11931"/>
            <a:ext cx="9059779" cy="1213101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Information Base (MIB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6411" y="1244600"/>
            <a:ext cx="8301789" cy="4851400"/>
          </a:xfrm>
        </p:spPr>
        <p:txBody>
          <a:bodyPr>
            <a:normAutofit/>
          </a:bodyPr>
          <a:lstStyle/>
          <a:p>
            <a:pPr algn="just"/>
            <a:r>
              <a:rPr lang="el-GR" sz="1800" dirty="0">
                <a:latin typeface="Calibri" pitchFamily="34" charset="0"/>
              </a:rPr>
              <a:t>Τα διαχειριζόμενα αντικείμενα είναι οργανωμένα σε μια ιεραρχική </a:t>
            </a:r>
            <a:r>
              <a:rPr lang="el-GR" sz="1800" dirty="0" err="1">
                <a:latin typeface="Calibri" pitchFamily="34" charset="0"/>
              </a:rPr>
              <a:t>δενδρική</a:t>
            </a:r>
            <a:r>
              <a:rPr lang="el-GR" sz="1800" dirty="0">
                <a:latin typeface="Calibri" pitchFamily="34" charset="0"/>
              </a:rPr>
              <a:t> δομή, βάση της οποίας προκύπτει και το όνομα τους (που υποδηλώνει τη μοναδική τους θέση στο δένδρο – </a:t>
            </a:r>
            <a:r>
              <a:rPr lang="en-US" sz="1800" dirty="0">
                <a:latin typeface="Calibri" pitchFamily="34" charset="0"/>
              </a:rPr>
              <a:t>OBJECT IDENTIFIER</a:t>
            </a:r>
            <a:r>
              <a:rPr lang="el-GR" sz="1800" dirty="0">
                <a:latin typeface="Calibri" pitchFamily="34" charset="0"/>
              </a:rPr>
              <a:t>).</a:t>
            </a:r>
            <a:endParaRPr lang="en-GB" sz="1800" dirty="0">
              <a:latin typeface="Calibri" pitchFamily="34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123950" y="2243138"/>
            <a:ext cx="525463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root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07950" y="2649538"/>
            <a:ext cx="8382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ccitt(0)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081088" y="2657475"/>
            <a:ext cx="6540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iso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901825" y="2667000"/>
            <a:ext cx="727075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joint(2)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514475" y="3124200"/>
            <a:ext cx="6540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org(3)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800225" y="3598863"/>
            <a:ext cx="6540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dod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(6)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809750" y="4030663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internet(1)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3298825" y="405765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directory(1)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297238" y="443865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mgmt(2</a:t>
            </a:r>
            <a:r>
              <a:rPr lang="en-US" sz="1200" dirty="0">
                <a:solidFill>
                  <a:srgbClr val="FF0066"/>
                </a:solidFill>
                <a:latin typeface="Tahoma" pitchFamily="34" charset="0"/>
              </a:rPr>
              <a:t>)</a:t>
            </a:r>
            <a:endParaRPr lang="en-GB" sz="1200" dirty="0">
              <a:solidFill>
                <a:srgbClr val="FF0066"/>
              </a:solidFill>
              <a:latin typeface="Tahoma" pitchFamily="34" charset="0"/>
            </a:endParaRP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3311525" y="4811713"/>
            <a:ext cx="127952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experimental(3)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3303588" y="5207000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latin typeface="Tahoma" pitchFamily="34" charset="0"/>
              </a:rPr>
              <a:t>private(4)</a:t>
            </a:r>
            <a:endParaRPr lang="en-GB" sz="1200" dirty="0">
              <a:latin typeface="Tahoma" pitchFamily="34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H="1">
            <a:off x="658813" y="2530475"/>
            <a:ext cx="762000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1428750" y="2522538"/>
            <a:ext cx="9525" cy="134937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1428750" y="2530475"/>
            <a:ext cx="804863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1438275" y="2946400"/>
            <a:ext cx="320675" cy="177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1852613" y="3419475"/>
            <a:ext cx="246062" cy="177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2132013" y="3886200"/>
            <a:ext cx="58737" cy="14287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2792413" y="4216400"/>
            <a:ext cx="51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2792413" y="4216400"/>
            <a:ext cx="500062" cy="37147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2792413" y="4206875"/>
            <a:ext cx="525462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2808288" y="4214813"/>
            <a:ext cx="492125" cy="1125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4646613" y="4456113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mib</a:t>
            </a:r>
            <a:r>
              <a:rPr lang="el-GR" sz="1200" dirty="0">
                <a:solidFill>
                  <a:srgbClr val="FF0000"/>
                </a:solidFill>
                <a:latin typeface="Tahoma" pitchFamily="34" charset="0"/>
              </a:rPr>
              <a:t>ΙΙ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6475413" y="26177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system(1)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475413" y="3024188"/>
            <a:ext cx="1095375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interfaces(2)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6475413" y="34305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at(3)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6475413" y="38369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ip(4)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6475413" y="4243388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icmp(5)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6475413" y="4651375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tcp(6)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6475413" y="5057775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udp(7)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6475413" y="5464175"/>
            <a:ext cx="98425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egp(8)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6475413" y="5870575"/>
            <a:ext cx="13985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latin typeface="Tahoma" pitchFamily="34" charset="0"/>
              </a:rPr>
              <a:t>transmission(10)</a:t>
            </a:r>
            <a:endParaRPr lang="en-GB" sz="1200">
              <a:latin typeface="Tahoma" pitchFamily="34" charset="0"/>
            </a:endParaRP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6475413" y="6278563"/>
            <a:ext cx="98425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latin typeface="Tahoma" pitchFamily="34" charset="0"/>
              </a:rPr>
              <a:t>snmp</a:t>
            </a:r>
            <a:r>
              <a:rPr lang="en-US" sz="1200" dirty="0">
                <a:latin typeface="Tahoma" pitchFamily="34" charset="0"/>
              </a:rPr>
              <a:t>(11)</a:t>
            </a:r>
            <a:endParaRPr lang="en-GB" sz="1200" dirty="0">
              <a:latin typeface="Tahoma" pitchFamily="34" charset="0"/>
            </a:endParaRP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 flipV="1">
            <a:off x="5630863" y="2751138"/>
            <a:ext cx="846137" cy="18383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 flipV="1">
            <a:off x="5630863" y="3167063"/>
            <a:ext cx="846137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V="1">
            <a:off x="5630863" y="3556000"/>
            <a:ext cx="846137" cy="103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V="1">
            <a:off x="5630863" y="3979863"/>
            <a:ext cx="84613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 flipV="1">
            <a:off x="5630863" y="4376738"/>
            <a:ext cx="84613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5630863" y="4589463"/>
            <a:ext cx="84613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5630863" y="4589463"/>
            <a:ext cx="846137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5630863" y="4579938"/>
            <a:ext cx="846137" cy="1025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5630863" y="4579938"/>
            <a:ext cx="846137" cy="143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>
            <a:off x="5630863" y="4579938"/>
            <a:ext cx="846137" cy="183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7797800" y="2592388"/>
            <a:ext cx="132238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FF0000"/>
                </a:solidFill>
                <a:latin typeface="Tahoma" pitchFamily="34" charset="0"/>
              </a:rPr>
              <a:t>sysUpTime</a:t>
            </a:r>
            <a:r>
              <a:rPr lang="en-US" sz="1200" dirty="0">
                <a:solidFill>
                  <a:srgbClr val="FF0000"/>
                </a:solidFill>
                <a:latin typeface="Tahoma" pitchFamily="34" charset="0"/>
              </a:rPr>
              <a:t>(3)</a:t>
            </a:r>
            <a:endParaRPr lang="en-GB" sz="1200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 flipV="1">
            <a:off x="4283075" y="4587875"/>
            <a:ext cx="363538" cy="95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 flipV="1">
            <a:off x="7459663" y="2717800"/>
            <a:ext cx="339725" cy="174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926432" y="5585327"/>
            <a:ext cx="3874169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 dirty="0">
                <a:latin typeface="Calibri" pitchFamily="34" charset="0"/>
              </a:rPr>
              <a:t>Έτσι, π.χ. το αντικείμενο </a:t>
            </a:r>
            <a:r>
              <a:rPr lang="en-US" sz="1600" dirty="0" err="1">
                <a:solidFill>
                  <a:srgbClr val="FF0000"/>
                </a:solidFill>
                <a:latin typeface="Calibri" pitchFamily="34" charset="0"/>
              </a:rPr>
              <a:t>sysUptime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l-GR" sz="1600" dirty="0">
                <a:latin typeface="Calibri" pitchFamily="34" charset="0"/>
              </a:rPr>
              <a:t>έχει τη μοναδική αναφορά: </a:t>
            </a:r>
            <a:r>
              <a:rPr lang="el-GR" sz="1600" dirty="0">
                <a:solidFill>
                  <a:srgbClr val="FF0000"/>
                </a:solidFill>
                <a:latin typeface="Calibri" pitchFamily="34" charset="0"/>
              </a:rPr>
              <a:t>1.3.6.1.2.1.1.3</a:t>
            </a:r>
            <a:r>
              <a:rPr lang="el-GR" sz="1600" dirty="0">
                <a:latin typeface="Calibri" pitchFamily="34" charset="0"/>
              </a:rPr>
              <a:t>.0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42038" name="Rectangle 54"/>
          <p:cNvSpPr>
            <a:spLocks noChangeArrowheads="1"/>
          </p:cNvSpPr>
          <p:nvPr/>
        </p:nvSpPr>
        <p:spPr bwMode="auto">
          <a:xfrm>
            <a:off x="4624388" y="2398212"/>
            <a:ext cx="4519612" cy="419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49196"/>
          </a:xfrm>
        </p:spPr>
        <p:txBody>
          <a:bodyPr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Τύποι Μηνυμάτων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4 - Θέση περιεχομένου" descr="snmpmess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7221" y="1720516"/>
            <a:ext cx="6629400" cy="393432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A5FC13-183E-445E-9E72-2A073471B174}" type="slidenum">
              <a:rPr lang="el-GR"/>
              <a:pPr/>
              <a:t>7</a:t>
            </a:fld>
            <a:endParaRPr lang="el-GR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1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Πακέτα - Εντολές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044" y="1288098"/>
            <a:ext cx="8686800" cy="5410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get-request (NMS </a:t>
            </a:r>
            <a:r>
              <a:rPr lang="en-US" sz="2000" dirty="0">
                <a:sym typeface="Wingdings" pitchFamily="2" charset="2"/>
              </a:rPr>
              <a:t> Agent, </a:t>
            </a:r>
            <a:r>
              <a:rPr lang="en-US" sz="2000" i="1" dirty="0">
                <a:sym typeface="Wingdings" pitchFamily="2" charset="2"/>
              </a:rPr>
              <a:t>UDP port 161</a:t>
            </a:r>
            <a:r>
              <a:rPr lang="en-US" sz="2000" dirty="0"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get-response (Agent  NMS)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get-next-request (NMS  Agent)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walk </a:t>
            </a:r>
            <a:r>
              <a:rPr lang="el-GR" sz="1800" dirty="0">
                <a:sym typeface="Wingdings" pitchFamily="2" charset="2"/>
              </a:rPr>
              <a:t>(</a:t>
            </a:r>
            <a:r>
              <a:rPr lang="en-US" sz="1800" dirty="0">
                <a:sym typeface="Wingdings" pitchFamily="2" charset="2"/>
              </a:rPr>
              <a:t>NMS  Agent)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get-bulk-request (NMS  Agent)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set-request (NMS  Agent)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trap (Agent  NMS, </a:t>
            </a:r>
            <a:r>
              <a:rPr lang="en-US" sz="2000" i="1" dirty="0">
                <a:sym typeface="Wingdings" pitchFamily="2" charset="2"/>
              </a:rPr>
              <a:t>UDP port 162)</a:t>
            </a:r>
            <a:endParaRPr lang="el-GR" sz="2000" i="1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000" i="1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l-GR" sz="1800" dirty="0">
                <a:solidFill>
                  <a:srgbClr val="FF0066"/>
                </a:solidFill>
                <a:sym typeface="Wingdings" pitchFamily="2" charset="2"/>
              </a:rPr>
              <a:t>	</a:t>
            </a:r>
            <a:r>
              <a:rPr lang="el-GR" sz="2000" b="1" dirty="0">
                <a:solidFill>
                  <a:srgbClr val="F01700"/>
                </a:solidFill>
                <a:sym typeface="Wingdings" pitchFamily="2" charset="2"/>
              </a:rPr>
              <a:t>Παραδείγματα Εντολών </a:t>
            </a:r>
            <a:r>
              <a:rPr lang="en-US" sz="2000" b="1" dirty="0">
                <a:solidFill>
                  <a:srgbClr val="F01700"/>
                </a:solidFill>
                <a:sym typeface="Wingdings" pitchFamily="2" charset="2"/>
              </a:rPr>
              <a:t>SNMP v1/v2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01700"/>
                </a:solidFill>
                <a:sym typeface="Wingdings" pitchFamily="2" charset="2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01700"/>
                </a:solidFill>
                <a:sym typeface="Wingdings" pitchFamily="2" charset="2"/>
              </a:rPr>
              <a:t>	</a:t>
            </a:r>
            <a:r>
              <a:rPr lang="en-US" sz="1800" b="1" dirty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snmpget –v 1 –c public 147.102.13.19 system.sysUpTime.0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		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l-GR" sz="1600" dirty="0">
                <a:sym typeface="Wingdings" pitchFamily="2" charset="2"/>
              </a:rPr>
              <a:t>ερώτημα για τιμή </a:t>
            </a:r>
            <a:r>
              <a:rPr lang="en-US" sz="1600" dirty="0" err="1">
                <a:sym typeface="Wingdings" pitchFamily="2" charset="2"/>
              </a:rPr>
              <a:t>system.sysUpTime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l-GR" sz="1600" dirty="0">
                <a:sym typeface="Wingdings" pitchFamily="2" charset="2"/>
              </a:rPr>
              <a:t>του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l-GR" sz="1600" dirty="0">
                <a:sym typeface="Wingdings" pitchFamily="2" charset="2"/>
              </a:rPr>
              <a:t>		 </a:t>
            </a:r>
            <a:r>
              <a:rPr lang="en-US" sz="1600" dirty="0">
                <a:sym typeface="Wingdings" pitchFamily="2" charset="2"/>
              </a:rPr>
              <a:t>IP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147.102.13.19</a:t>
            </a:r>
            <a:r>
              <a:rPr lang="en-US" sz="1600" dirty="0"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	</a:t>
            </a:r>
            <a:r>
              <a:rPr lang="en-US" sz="1800" b="1" dirty="0" err="1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snmpwalk</a:t>
            </a:r>
            <a:r>
              <a:rPr lang="en-US" sz="1800" b="1" dirty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 –v 2c –c private maria.netmode.ece.ntua.gr</a:t>
            </a:r>
            <a:endParaRPr lang="el-GR" sz="1800" b="1" dirty="0">
              <a:solidFill>
                <a:srgbClr val="F01700"/>
              </a:solidFill>
              <a:latin typeface="Courier" pitchFamily="49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l-GR" sz="1800" b="1" dirty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	</a:t>
            </a:r>
            <a:r>
              <a:rPr lang="en-US" sz="1800" b="1" dirty="0">
                <a:solidFill>
                  <a:srgbClr val="F01700"/>
                </a:solidFill>
                <a:latin typeface="Courier" pitchFamily="49" charset="0"/>
                <a:sym typeface="Wingdings" pitchFamily="2" charset="2"/>
              </a:rPr>
              <a:t>	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l-GR" sz="1600" dirty="0">
                <a:sym typeface="Wingdings" pitchFamily="2" charset="2"/>
              </a:rPr>
              <a:t>ερώτημα για όλο το </a:t>
            </a:r>
            <a:r>
              <a:rPr lang="el-GR" sz="1600" dirty="0" err="1">
                <a:sym typeface="Wingdings" pitchFamily="2" charset="2"/>
              </a:rPr>
              <a:t>υποδένδρο</a:t>
            </a:r>
            <a:r>
              <a:rPr lang="el-GR" sz="1600" dirty="0">
                <a:sym typeface="Wingdings" pitchFamily="2" charset="2"/>
              </a:rPr>
              <a:t> της </a:t>
            </a:r>
            <a:r>
              <a:rPr lang="en-US" sz="1600" dirty="0" err="1">
                <a:sym typeface="Wingdings" pitchFamily="2" charset="2"/>
              </a:rPr>
              <a:t>mibI</a:t>
            </a:r>
            <a:r>
              <a:rPr lang="el-GR" sz="1600" dirty="0">
                <a:sym typeface="Wingdings" pitchFamily="2" charset="2"/>
              </a:rPr>
              <a:t>Ι που αφορά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l-GR" sz="1600" dirty="0">
                <a:sym typeface="Wingdings" pitchFamily="2" charset="2"/>
              </a:rPr>
              <a:t>στον κόμβο </a:t>
            </a: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maria.netmode.ece.ntua.gr</a:t>
            </a:r>
            <a:r>
              <a:rPr lang="en-US" sz="1400" b="1" dirty="0">
                <a:latin typeface="Courier" pitchFamily="49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endParaRPr lang="el-G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759444" y="1859340"/>
            <a:ext cx="410813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l-GR" sz="1600" dirty="0">
              <a:latin typeface="Calibri" pitchFamily="34" charset="0"/>
              <a:sym typeface="Wingdings" pitchFamily="2" charset="2"/>
            </a:endParaRPr>
          </a:p>
          <a:p>
            <a:r>
              <a:rPr lang="en-US" sz="1600" dirty="0">
                <a:latin typeface="Calibri" pitchFamily="34" charset="0"/>
                <a:sym typeface="Wingdings" pitchFamily="2" charset="2"/>
              </a:rPr>
              <a:t>sysUpTime</a:t>
            </a:r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.0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en-US" sz="1600" dirty="0">
                <a:latin typeface="Calibri" pitchFamily="34" charset="0"/>
                <a:sym typeface="Wingdings" pitchFamily="2" charset="2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en-US" sz="1600" dirty="0">
                <a:latin typeface="Calibri" pitchFamily="34" charset="0"/>
                <a:sym typeface="Wingdings" pitchFamily="2" charset="2"/>
              </a:rPr>
              <a:t>To 0 </a:t>
            </a:r>
            <a:r>
              <a:rPr lang="el-GR" sz="1600" dirty="0">
                <a:latin typeface="Calibri" pitchFamily="34" charset="0"/>
                <a:sym typeface="Wingdings" pitchFamily="2" charset="2"/>
              </a:rPr>
              <a:t>υποδηλώνει την τιμή του 	αντικειμένου </a:t>
            </a:r>
            <a:r>
              <a:rPr lang="en-US" sz="1600" dirty="0" err="1">
                <a:latin typeface="Calibri" pitchFamily="34" charset="0"/>
                <a:sym typeface="Wingdings" pitchFamily="2" charset="2"/>
              </a:rPr>
              <a:t>sysUpTime</a:t>
            </a:r>
            <a:endParaRPr lang="el-GR" sz="1600" dirty="0">
              <a:latin typeface="Calibri" pitchFamily="34" charset="0"/>
              <a:sym typeface="Wingdings" pitchFamily="2" charset="2"/>
            </a:endParaRPr>
          </a:p>
          <a:p>
            <a:endParaRPr lang="el-GR" sz="1600" dirty="0">
              <a:solidFill>
                <a:srgbClr val="FF0000"/>
              </a:solidFill>
              <a:latin typeface="Calibri" pitchFamily="34" charset="0"/>
              <a:sym typeface="Wingdings" pitchFamily="2" charset="2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-c</a:t>
            </a:r>
            <a:r>
              <a:rPr lang="en-US" sz="1600" dirty="0">
                <a:latin typeface="Calibri" pitchFamily="34" charset="0"/>
                <a:sym typeface="Wingdings" pitchFamily="2" charset="2"/>
              </a:rPr>
              <a:t> (community)options: {public, private}</a:t>
            </a:r>
          </a:p>
          <a:p>
            <a:endParaRPr lang="el-GR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6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Τίτλος"/>
          <p:cNvSpPr>
            <a:spLocks noGrp="1"/>
          </p:cNvSpPr>
          <p:nvPr>
            <p:ph type="title"/>
          </p:nvPr>
        </p:nvSpPr>
        <p:spPr>
          <a:xfrm>
            <a:off x="457200" y="0"/>
            <a:ext cx="8410074" cy="1213101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Management Information (SMI)</a:t>
            </a:r>
            <a:endParaRPr lang="el-G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- Θέση περιεχομένου"/>
          <p:cNvSpPr>
            <a:spLocks noGrp="1"/>
          </p:cNvSpPr>
          <p:nvPr>
            <p:ph idx="1"/>
          </p:nvPr>
        </p:nvSpPr>
        <p:spPr>
          <a:xfrm>
            <a:off x="457200" y="1311442"/>
            <a:ext cx="8229600" cy="4812632"/>
          </a:xfrm>
        </p:spPr>
        <p:txBody>
          <a:bodyPr>
            <a:normAutofit lnSpcReduction="10000"/>
          </a:bodyPr>
          <a:lstStyle/>
          <a:p>
            <a:r>
              <a:rPr lang="el-GR" sz="2000" dirty="0">
                <a:latin typeface="Calibri" pitchFamily="34" charset="0"/>
              </a:rPr>
              <a:t>Γλώσσα ορισμού δεδομένων για τη γ</a:t>
            </a:r>
            <a:r>
              <a:rPr lang="el-GR" sz="2000" dirty="0"/>
              <a:t>ενική περιγραφή της δομής που πρέπει να έχει μια </a:t>
            </a:r>
            <a:r>
              <a:rPr lang="en-US" sz="2000" dirty="0"/>
              <a:t>MIB</a:t>
            </a:r>
            <a:r>
              <a:rPr lang="el-GR" sz="2000" dirty="0"/>
              <a:t>.</a:t>
            </a:r>
            <a:endParaRPr lang="el-GR" sz="2000" dirty="0">
              <a:latin typeface="Calibri" pitchFamily="34" charset="0"/>
            </a:endParaRPr>
          </a:p>
          <a:p>
            <a:endParaRPr lang="el-GR" sz="2000" dirty="0">
              <a:latin typeface="Calibri" pitchFamily="34" charset="0"/>
            </a:endParaRPr>
          </a:p>
          <a:p>
            <a:r>
              <a:rPr lang="el-GR" sz="2000" dirty="0">
                <a:latin typeface="Calibri" pitchFamily="34" charset="0"/>
              </a:rPr>
              <a:t> Καθορίζει </a:t>
            </a:r>
            <a:endParaRPr lang="en-US" sz="2000" dirty="0">
              <a:latin typeface="Calibri" pitchFamily="34" charset="0"/>
            </a:endParaRPr>
          </a:p>
          <a:p>
            <a:pPr marL="747713" lvl="3" indent="-290513"/>
            <a:r>
              <a:rPr lang="el-GR" sz="1800" dirty="0">
                <a:latin typeface="Calibri" pitchFamily="34" charset="0"/>
              </a:rPr>
              <a:t>το μοντέλο των υπό διαχείριση αντικειμένων</a:t>
            </a:r>
            <a:r>
              <a:rPr lang="en-US" sz="1800" dirty="0">
                <a:latin typeface="Calibri" pitchFamily="34" charset="0"/>
              </a:rPr>
              <a:t>.</a:t>
            </a:r>
          </a:p>
          <a:p>
            <a:pPr marL="747713" lvl="3" indent="-290513"/>
            <a:r>
              <a:rPr lang="el-GR" sz="1800" dirty="0">
                <a:latin typeface="Calibri" pitchFamily="34" charset="0"/>
              </a:rPr>
              <a:t>τις λειτουργίες που μπορούν να πραγματοποιηθούν στα αντικείμενα</a:t>
            </a:r>
            <a:r>
              <a:rPr lang="en-US" sz="1800" dirty="0">
                <a:latin typeface="Calibri" pitchFamily="34" charset="0"/>
              </a:rPr>
              <a:t>.</a:t>
            </a:r>
            <a:endParaRPr lang="el-GR" sz="1800" dirty="0">
              <a:latin typeface="Calibri" pitchFamily="34" charset="0"/>
            </a:endParaRPr>
          </a:p>
          <a:p>
            <a:pPr marL="747713" lvl="3" indent="-290513"/>
            <a:r>
              <a:rPr lang="el-GR" sz="1800" dirty="0">
                <a:latin typeface="Calibri" pitchFamily="34" charset="0"/>
              </a:rPr>
              <a:t>τους τύπους των δεδομένων που μπορούν να χρησιμοποιηθούν</a:t>
            </a:r>
            <a:r>
              <a:rPr lang="en-US" sz="1800" dirty="0">
                <a:latin typeface="Calibri" pitchFamily="34" charset="0"/>
              </a:rPr>
              <a:t>.</a:t>
            </a:r>
            <a:endParaRPr lang="el-GR" sz="1800" dirty="0">
              <a:latin typeface="Calibri" pitchFamily="34" charset="0"/>
            </a:endParaRPr>
          </a:p>
          <a:p>
            <a:pPr lvl="3"/>
            <a:endParaRPr lang="el-GR" sz="1800" dirty="0">
              <a:latin typeface="Calibri" pitchFamily="34" charset="0"/>
            </a:endParaRPr>
          </a:p>
          <a:p>
            <a:r>
              <a:rPr lang="el-GR" sz="2000" dirty="0">
                <a:latin typeface="Calibri" pitchFamily="34" charset="0"/>
              </a:rPr>
              <a:t>Σκοπός</a:t>
            </a:r>
            <a:r>
              <a:rPr lang="el-GR" sz="2000" b="1" dirty="0">
                <a:latin typeface="Calibri" pitchFamily="34" charset="0"/>
              </a:rPr>
              <a:t> </a:t>
            </a:r>
            <a:r>
              <a:rPr lang="el-GR" sz="2000" dirty="0">
                <a:latin typeface="Calibri" pitchFamily="34" charset="0"/>
              </a:rPr>
              <a:t>της είναι να ενθαρρύνει την απλότητα και την επεκτασιμότητα της </a:t>
            </a:r>
            <a:r>
              <a:rPr lang="en-US" sz="2000" dirty="0">
                <a:latin typeface="Calibri" pitchFamily="34" charset="0"/>
              </a:rPr>
              <a:t>MIB.</a:t>
            </a:r>
            <a:r>
              <a:rPr lang="el-GR" sz="2000" dirty="0">
                <a:latin typeface="Calibri" pitchFamily="34" charset="0"/>
              </a:rPr>
              <a:t> </a:t>
            </a:r>
          </a:p>
          <a:p>
            <a:endParaRPr lang="el-GR" sz="2000" dirty="0">
              <a:latin typeface="Calibri" pitchFamily="34" charset="0"/>
            </a:endParaRPr>
          </a:p>
          <a:p>
            <a:pPr algn="just"/>
            <a:r>
              <a:rPr lang="el-GR" sz="2000" dirty="0">
                <a:latin typeface="Calibri" pitchFamily="34" charset="0"/>
              </a:rPr>
              <a:t>Η ΜΙΒ, για το λόγο αυτό, αποθηκεύει μόνο απλούς τύπους δεδομένων, δηλαδή βαθμωτά μεγέθη και δισδιάστατους πίνακες.</a:t>
            </a:r>
          </a:p>
          <a:p>
            <a:pPr algn="just"/>
            <a:endParaRPr lang="el-GR" sz="2000" dirty="0">
              <a:latin typeface="Calibri" pitchFamily="34" charset="0"/>
            </a:endParaRPr>
          </a:p>
          <a:p>
            <a:pPr algn="just"/>
            <a:r>
              <a:rPr lang="el-GR" sz="2000" dirty="0">
                <a:latin typeface="Calibri" pitchFamily="34" charset="0"/>
              </a:rPr>
              <a:t>Βασίζεται στη γλώσσα ορισμού αντικειμένων </a:t>
            </a:r>
            <a:r>
              <a:rPr lang="en-US" sz="2000" dirty="0">
                <a:latin typeface="Calibri" pitchFamily="34" charset="0"/>
              </a:rPr>
              <a:t>ASN.1 </a:t>
            </a:r>
            <a:endParaRPr lang="el-GR" sz="2000" dirty="0">
              <a:latin typeface="Calibri" pitchFamily="34" charset="0"/>
            </a:endParaRPr>
          </a:p>
          <a:p>
            <a:endParaRPr lang="el-GR" sz="2000" dirty="0">
              <a:latin typeface="Calibri" pitchFamily="34" charset="0"/>
            </a:endParaRPr>
          </a:p>
          <a:p>
            <a:endParaRPr lang="el-GR" sz="2000" b="1" dirty="0">
              <a:latin typeface="Calibri" pitchFamily="34" charset="0"/>
            </a:endParaRPr>
          </a:p>
          <a:p>
            <a:endParaRPr lang="el-GR" sz="20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E81BBE-238B-4817-A57F-C02F8EB88D1B}" type="slidenum">
              <a:rPr lang="el-GR"/>
              <a:pPr/>
              <a:t>9</a:t>
            </a:fld>
            <a:endParaRPr lang="el-GR"/>
          </a:p>
        </p:txBody>
      </p:sp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685800" y="238422"/>
            <a:ext cx="7772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685800">
              <a:lnSpc>
                <a:spcPct val="90000"/>
              </a:lnSpc>
              <a:defRPr/>
            </a:pP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ΤΥΠΟΙ ΑΝΤΙΚΕΙΜΕΝΩΝ</a:t>
            </a:r>
            <a:b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Syntax</a:t>
            </a:r>
            <a:endParaRPr lang="en-GB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INTEGER (</a:t>
            </a:r>
            <a:r>
              <a:rPr lang="el-GR" sz="2000" dirty="0"/>
              <a:t>μπορεί να χρησιμοποιηθεί και για λίστα απαρίθμησης)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Integer32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Unsigned32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Counter32</a:t>
            </a:r>
            <a:r>
              <a:rPr lang="el-GR" sz="2000" dirty="0"/>
              <a:t> </a:t>
            </a:r>
            <a:r>
              <a:rPr lang="en-US" sz="2000" dirty="0"/>
              <a:t>&amp; Counter64</a:t>
            </a:r>
            <a:endParaRPr lang="el-GR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Gauge32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/>
              <a:t>Timeticks</a:t>
            </a:r>
            <a:r>
              <a:rPr lang="en-US" sz="2000" dirty="0"/>
              <a:t> (</a:t>
            </a:r>
            <a:r>
              <a:rPr lang="el-GR" sz="2000" dirty="0"/>
              <a:t>εκατοστά του δευτερολέπτου, όπως μετρούνται στο σύστημα)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OCTET STRING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OBJECT IDENTIFIER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/>
              <a:t>Opaque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/>
              <a:t>RowStatus</a:t>
            </a:r>
            <a:r>
              <a:rPr lang="en-US" sz="2000" dirty="0"/>
              <a:t> (TC)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/>
              <a:t>DisplayString</a:t>
            </a:r>
            <a:r>
              <a:rPr lang="el-GR" sz="2000" dirty="0"/>
              <a:t> (</a:t>
            </a:r>
            <a:r>
              <a:rPr lang="en-US" sz="2000" dirty="0"/>
              <a:t>TC)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 err="1"/>
              <a:t>IpAddress</a:t>
            </a:r>
            <a:r>
              <a:rPr lang="en-US" sz="2000" dirty="0"/>
              <a:t> (TC)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6348413" y="4422775"/>
            <a:ext cx="1687512" cy="17875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7161213" y="5183188"/>
            <a:ext cx="139700" cy="147637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H="1" flipV="1">
            <a:off x="6840538" y="4510088"/>
            <a:ext cx="38735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H="1">
            <a:off x="6559550" y="5292725"/>
            <a:ext cx="614363" cy="560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l-GR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7280275" y="5310188"/>
            <a:ext cx="527050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l-GR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6207125" y="5775325"/>
            <a:ext cx="320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1600">
                <a:latin typeface="Tahoma" pitchFamily="34" charset="0"/>
              </a:rPr>
              <a:t>0</a:t>
            </a:r>
            <a:endParaRPr lang="en-GB" sz="1600">
              <a:latin typeface="Tahoma" pitchFamily="34" charset="0"/>
            </a:endParaRP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7862888" y="5768975"/>
            <a:ext cx="785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Max</a:t>
            </a:r>
            <a:endParaRPr lang="en-GB" sz="1600">
              <a:latin typeface="Tahoma" pitchFamily="34" charset="0"/>
            </a:endParaRP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6846888" y="6157913"/>
            <a:ext cx="1611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Gauge</a:t>
            </a:r>
            <a:endParaRPr lang="en-GB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3374</TotalTime>
  <Words>2017</Words>
  <Application>Microsoft Office PowerPoint</Application>
  <PresentationFormat>On-screen Show (4:3)</PresentationFormat>
  <Paragraphs>357</Paragraphs>
  <Slides>28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</vt:lpstr>
      <vt:lpstr>Courier New</vt:lpstr>
      <vt:lpstr>Tahoma</vt:lpstr>
      <vt:lpstr>Times New Roman</vt:lpstr>
      <vt:lpstr>Wingdings</vt:lpstr>
      <vt:lpstr>Wingdings 3</vt:lpstr>
      <vt:lpstr>Office Theme</vt:lpstr>
      <vt:lpstr>Διαχείριση Δικτύων με τη χρήση SNMP  &amp;  Ολοκληρωμένα Εργαλεία Διαχείρισης (3η άσκηση)</vt:lpstr>
      <vt:lpstr>Διαχείριση Δικτύων με τη χρήση SNMP </vt:lpstr>
      <vt:lpstr>Simple Network Management Protocol (SNMP)</vt:lpstr>
      <vt:lpstr>Μοντέλο διαχείρισης SNMP</vt:lpstr>
      <vt:lpstr>Management Information Base (MIB)</vt:lpstr>
      <vt:lpstr>Τύποι Μηνυμάτων SNMP</vt:lpstr>
      <vt:lpstr>Πακέτα - Εντολές SNMP</vt:lpstr>
      <vt:lpstr>Structure of Management Information (SMI)</vt:lpstr>
      <vt:lpstr>PowerPoint Presentation</vt:lpstr>
      <vt:lpstr>ΣΥΝΤΑΞΗ ΑΝΤΙΚΕΙΜΕΝΩΝ ΤΗΣ ΜΙΒ-ΙΙ</vt:lpstr>
      <vt:lpstr>Παράδειγμα Ορισμού Αντικειμένου MIB-II: sysUpTime </vt:lpstr>
      <vt:lpstr>Ορισμός Πινάκων (1/3)</vt:lpstr>
      <vt:lpstr>Ορισμός Πινάκων (2/3)</vt:lpstr>
      <vt:lpstr>Ορισμός Πινάκων (3/3)</vt:lpstr>
      <vt:lpstr>Αναζήτηση πεδίου στον πίνακα</vt:lpstr>
      <vt:lpstr>Διάρθρωση των εντολών snmpget – snmpwalk (1/2)</vt:lpstr>
      <vt:lpstr>Διάρθρωση των εντολών snmpget – snmpwalk (2/2)</vt:lpstr>
      <vt:lpstr>Κοινότητες </vt:lpstr>
      <vt:lpstr>Ολοκληρωμένα Εργαλεία Διαχείρισης </vt:lpstr>
      <vt:lpstr>ΣΥΝΟΨΗ ΕΡΓΑΛΕΙΩΝ ΔΙΑΧΕΙΡΙΣΗΣ</vt:lpstr>
      <vt:lpstr>NETWORK OPERATIONS CENTER</vt:lpstr>
      <vt:lpstr>ΟΛΟΚΛΗΡΩΜΕΝΑ ΕΡΓΑΛΕΙΑ ΔΙΑΧΕΙΡΙΣΗΣ</vt:lpstr>
      <vt:lpstr>MANAGEMENT PLATFORMS</vt:lpstr>
      <vt:lpstr>MANAGEMENT PLATFORMS</vt:lpstr>
      <vt:lpstr>MANAGEMENT PLATFORMS </vt:lpstr>
      <vt:lpstr>NAGIOS PLUGINS</vt:lpstr>
      <vt:lpstr>EXAMPLES</vt:lpstr>
      <vt:lpstr>Automation Tools - Αnsible</vt:lpstr>
    </vt:vector>
  </TitlesOfParts>
  <Company>ntua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giorgos</dc:creator>
  <cp:lastModifiedBy>Νικολαος Κωστοπουλος</cp:lastModifiedBy>
  <cp:revision>148</cp:revision>
  <dcterms:created xsi:type="dcterms:W3CDTF">2002-10-08T13:18:57Z</dcterms:created>
  <dcterms:modified xsi:type="dcterms:W3CDTF">2023-11-07T18:50:17Z</dcterms:modified>
</cp:coreProperties>
</file>