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A0A07A-E41E-4881-8E14-FF5B1C5BB501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3C1B76A-CB67-4CDD-A8C0-8432E6A5B2CF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9FEECF-397F-4095-A2E1-E1EC9FA20237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 and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E2BA18-8A88-41BE-80B2-F5D10AA3FBD2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D95EB84-18BF-4225-BA5E-944BA0A31870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6EB724-4C8D-461C-B627-4B7F494E70CC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55C122D-A971-4BE5-A53F-C3A55993CC90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D946B6-C364-49E4-A3F6-38133D20C50B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EFA07B-899F-4E0F-846C-EF4FA993FE71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9FD4797-06AD-4945-BA38-B763875849F9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00621B-0B7E-4984-929E-47FA376E3457}" type="slidenum">
              <a:rPr lang="el-GR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ipe68.ripe.net/presentations/181-NETCONF-YANG-tutorial-43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34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tnuggets.com/blog/certifications/cisco/ccnp-enterprise-what-are-yang-netconf-restcon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yang.ciscolive.com/pod0/labs/lab2/lab2-m3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m.media-amazon.com/images/I/81NXNREfRXL._AC_SL1500_.jpg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networkscreen.com/images/MX-Series/MX80/mx80-left.jpg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page.unina.it/rcanonic/didattica/cdn/lucidi/Lezione_Network_Programmability_UNINA_v2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344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url=https://medium.com/@k.okasha/network-automation-and-the-rise-of-netconf-e96cc33fe28&amp;psig=AOvVaw1ET9XYMRI0QS4nL7dhCLvf&amp;ust=1639341361512000&amp;source=images&amp;cd=vfe&amp;ved=0CAsQjRxqFwoTCODepdLM3PQCFQAAAAAdAAAAAB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ciscolive.com/c/dam/r/ciscolive/emea/docs/2018/pdf/LTRCRT-270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YangModels/yan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143000"/>
            <a:ext cx="7772400" cy="2362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/>
              <a:t>Network Programmability &amp; Automation</a:t>
            </a:r>
            <a:br>
              <a:rPr lang="el-GR" sz="3200" b="1" dirty="0"/>
            </a:br>
            <a:r>
              <a:rPr lang="el-GR" sz="3200" b="1" dirty="0"/>
              <a:t>(4</a:t>
            </a:r>
            <a:r>
              <a:rPr lang="el-GR" sz="3200" b="1" baseline="30000" dirty="0"/>
              <a:t>η</a:t>
            </a:r>
            <a:r>
              <a:rPr lang="el-GR" sz="3200" b="1" dirty="0"/>
              <a:t> Άσκηση)</a:t>
            </a:r>
            <a:endParaRPr lang="el-GR" sz="1600" b="1" dirty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114800"/>
            <a:ext cx="6400800" cy="2209800"/>
          </a:xfrm>
        </p:spPr>
        <p:txBody>
          <a:bodyPr>
            <a:normAutofit/>
          </a:bodyPr>
          <a:lstStyle/>
          <a:p>
            <a:pPr>
              <a:defRPr/>
            </a:pPr>
            <a:endParaRPr lang="el-GR" sz="2400" b="1" dirty="0"/>
          </a:p>
          <a:p>
            <a:pPr>
              <a:defRPr/>
            </a:pPr>
            <a:endParaRPr lang="el-GR" sz="2400" b="1" dirty="0"/>
          </a:p>
          <a:p>
            <a:pPr>
              <a:defRPr/>
            </a:pPr>
            <a:r>
              <a:rPr lang="el-GR" sz="2400" dirty="0"/>
              <a:t>Διαχείριση Δικτύων - Ευφυή Δίκτυα</a:t>
            </a:r>
            <a:r>
              <a:rPr lang="en-US" sz="2400" dirty="0"/>
              <a:t>, </a:t>
            </a:r>
            <a:endParaRPr lang="el-GR" sz="2400" dirty="0"/>
          </a:p>
          <a:p>
            <a:pPr>
              <a:defRPr/>
            </a:pPr>
            <a:r>
              <a:rPr lang="el-GR" sz="2400" dirty="0"/>
              <a:t>9</a:t>
            </a:r>
            <a:r>
              <a:rPr lang="el-GR" sz="2400" baseline="30000" dirty="0"/>
              <a:t>ο</a:t>
            </a:r>
            <a:r>
              <a:rPr lang="el-GR" sz="2400" dirty="0"/>
              <a:t> Εξάμηνο, 20</a:t>
            </a:r>
            <a:r>
              <a:rPr lang="en-US" sz="2400" dirty="0"/>
              <a:t>2</a:t>
            </a:r>
            <a:r>
              <a:rPr lang="el-GR" sz="2400" dirty="0"/>
              <a:t>3-2024</a:t>
            </a:r>
            <a:endParaRPr lang="el-GR" sz="2400" b="1" dirty="0"/>
          </a:p>
          <a:p>
            <a:pPr>
              <a:lnSpc>
                <a:spcPct val="90000"/>
              </a:lnSpc>
              <a:defRPr/>
            </a:pPr>
            <a:endParaRPr lang="el-GR" sz="2800" b="1" dirty="0"/>
          </a:p>
          <a:p>
            <a:pPr>
              <a:lnSpc>
                <a:spcPct val="90000"/>
              </a:lnSpc>
              <a:defRPr/>
            </a:pPr>
            <a:endParaRPr lang="en-US" sz="2800" b="1" dirty="0"/>
          </a:p>
          <a:p>
            <a:pPr>
              <a:lnSpc>
                <a:spcPct val="90000"/>
              </a:lnSpc>
              <a:defRPr/>
            </a:pPr>
            <a:endParaRPr lang="el-GR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28600" y="88262"/>
          <a:ext cx="914400" cy="100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leObj" r:id="rId3" imgW="1266825" imgH="1752600" progId="">
                  <p:embed/>
                </p:oleObj>
              </mc:Choice>
              <mc:Fallback>
                <p:oleObj name="oleObj" r:id="rId3" imgW="1266825" imgH="1752600" progId="">
                  <p:embed/>
                  <p:pic>
                    <p:nvPicPr>
                      <p:cNvPr id="96259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228600" y="88262"/>
                        <a:ext cx="914400" cy="1009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2000">
                <a:latin typeface="Times New Roman"/>
                <a:cs typeface="Times New Roman"/>
              </a:rPr>
              <a:t>ΕΘΝΙΚΟ ΜΕΤΣΟΒΙΟ ΠΟΛΥΤΕΧΝΕΙΟ - ΕΜΠ</a:t>
            </a:r>
            <a:endParaRPr lang="en-US" sz="240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1400">
                <a:latin typeface="Times New Roman"/>
                <a:cs typeface="Times New Roman"/>
              </a:rPr>
              <a:t>ΣΧΟΛΗ ΗΛΕΚΤΡΟΛΟΓΩΝ ΜΗΧΑΝΙΚΩΝ &amp; ΜΗΧ. ΥΠΟΛΟΓΙΣΤΩΝ</a:t>
            </a:r>
            <a:endParaRPr lang="en-US" sz="105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1400">
                <a:latin typeface="Times New Roman"/>
                <a:cs typeface="Times New Roman"/>
              </a:rPr>
              <a:t>Τομέας Επικοινωνιών, Ηλεκτρονικής &amp; Συστημάτων Πληροφορικής</a:t>
            </a:r>
            <a:endParaRPr lang="en-US" sz="105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1400">
                <a:latin typeface="Times New Roman"/>
                <a:cs typeface="Times New Roman"/>
              </a:rPr>
              <a:t>Εργαστήριο Διαχείρισης &amp; Βελτίστου Σχεδιασμού Δικτύων</a:t>
            </a:r>
            <a:r>
              <a:rPr lang="en-US" sz="1400">
                <a:latin typeface="Times New Roman"/>
                <a:cs typeface="Times New Roman"/>
              </a:rPr>
              <a:t> </a:t>
            </a:r>
            <a:r>
              <a:rPr lang="el-GR" sz="1400">
                <a:latin typeface="Times New Roman"/>
                <a:cs typeface="Times New Roman"/>
              </a:rPr>
              <a:t>Τηλεματικής  -  </a:t>
            </a:r>
            <a:r>
              <a:rPr lang="en-GB" sz="1400">
                <a:latin typeface="Times New Roman"/>
                <a:cs typeface="Times New Roman"/>
              </a:rPr>
              <a:t>NETMODE</a:t>
            </a:r>
            <a:endParaRPr lang="en-US" sz="105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 bwMode="auto">
          <a:xfrm>
            <a:off x="741407" y="276837"/>
            <a:ext cx="82296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3600" b="1"/>
              <a:t>Εναλλαγή μεταξύ </a:t>
            </a:r>
            <a:r>
              <a:rPr lang="en-US" sz="3600" b="1"/>
              <a:t>Configuration </a:t>
            </a:r>
            <a:r>
              <a:rPr lang="el-GR" sz="3600" b="1"/>
              <a:t>και </a:t>
            </a:r>
            <a:r>
              <a:rPr lang="en-US" sz="3600" b="1"/>
              <a:t>Status</a:t>
            </a:r>
            <a:r>
              <a:rPr lang="el-GR" sz="3600"/>
              <a:t>  </a:t>
            </a:r>
            <a:endParaRPr lang="en-US" sz="360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30978" y="2043112"/>
            <a:ext cx="4536822" cy="4586288"/>
          </a:xfrm>
          <a:prstGeom prst="rect">
            <a:avLst/>
          </a:prstGeom>
        </p:spPr>
      </p:pic>
      <p:pic>
        <p:nvPicPr>
          <p:cNvPr id="1026" name="Picture 2" descr="https://cdn.britannica.com/s:1500x700,q:85/85/6085-004-89C720FC/components-feedback-control-system-relationships.jp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7252" y="1633571"/>
            <a:ext cx="5147153" cy="1858694"/>
          </a:xfrm>
          <a:prstGeom prst="rect">
            <a:avLst/>
          </a:prstGeom>
          <a:noFill/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 bwMode="auto">
          <a:xfrm>
            <a:off x="1052879" y="886437"/>
            <a:ext cx="2876550" cy="44291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l-GR" sz="2800" b="1">
                <a:solidFill>
                  <a:srgbClr val="FF0000"/>
                </a:solidFill>
                <a:latin typeface="Arial"/>
                <a:cs typeface="Arial"/>
              </a:rPr>
              <a:t>Αυτοματισμός</a:t>
            </a:r>
            <a:endParaRPr lang="en-US" sz="28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0E4832-F2F8-4602-ADEB-C3DCBFEC6E09}" type="slidenum">
              <a:rPr lang="el-GR"/>
              <a:t>10</a:t>
            </a:fld>
            <a:endParaRPr lang="el-GR"/>
          </a:p>
        </p:txBody>
      </p:sp>
      <p:sp>
        <p:nvSpPr>
          <p:cNvPr id="8" name="Θέση περιεχομένου 2"/>
          <p:cNvSpPr txBox="1"/>
          <p:nvPr/>
        </p:nvSpPr>
        <p:spPr bwMode="auto">
          <a:xfrm>
            <a:off x="228600" y="3604110"/>
            <a:ext cx="4495800" cy="170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latin typeface="Arial"/>
                <a:cs typeface="Arial"/>
              </a:rPr>
              <a:t>Event-driven </a:t>
            </a:r>
            <a:r>
              <a:rPr lang="el-GR" sz="2200">
                <a:latin typeface="Arial"/>
                <a:cs typeface="Arial"/>
              </a:rPr>
              <a:t>άντληση καταστάσεων </a:t>
            </a:r>
            <a:r>
              <a:rPr lang="en-US" sz="2200">
                <a:latin typeface="Arial"/>
                <a:cs typeface="Arial"/>
              </a:rPr>
              <a:t>(Operational States) </a:t>
            </a:r>
            <a:r>
              <a:rPr lang="el-GR" sz="2200">
                <a:latin typeface="Arial"/>
                <a:cs typeface="Arial"/>
              </a:rPr>
              <a:t>του δικτύου</a:t>
            </a:r>
            <a:r>
              <a:rPr lang="en-US" sz="2200">
                <a:latin typeface="Arial"/>
                <a:cs typeface="Arial"/>
              </a:rPr>
              <a:t> </a:t>
            </a:r>
            <a:r>
              <a:rPr lang="el-GR" sz="2200">
                <a:latin typeface="Arial"/>
                <a:cs typeface="Arial"/>
              </a:rPr>
              <a:t>και εφαρμογή πολιτικής και ενεργειών </a:t>
            </a:r>
            <a:r>
              <a:rPr lang="en-US" sz="2200">
                <a:latin typeface="Arial"/>
                <a:cs typeface="Arial"/>
              </a:rPr>
              <a:t>(Event, Condition, Action - ECA)</a:t>
            </a:r>
          </a:p>
        </p:txBody>
      </p:sp>
      <p:sp>
        <p:nvSpPr>
          <p:cNvPr id="9" name="Θέση περιεχομένου 2"/>
          <p:cNvSpPr txBox="1"/>
          <p:nvPr/>
        </p:nvSpPr>
        <p:spPr bwMode="auto">
          <a:xfrm>
            <a:off x="5158696" y="868390"/>
            <a:ext cx="3985304" cy="152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  <a:defRPr/>
            </a:pPr>
            <a:r>
              <a:rPr lang="en-US" sz="2800" b="1">
                <a:solidFill>
                  <a:srgbClr val="FF0000"/>
                </a:solidFill>
                <a:latin typeface="Arial"/>
                <a:cs typeface="Arial"/>
              </a:rPr>
              <a:t>Orchestrator</a:t>
            </a:r>
            <a:endParaRPr/>
          </a:p>
          <a:p>
            <a:pPr marL="0" indent="0">
              <a:spcAft>
                <a:spcPts val="0"/>
              </a:spcAft>
              <a:buFont typeface="Arial"/>
              <a:buNone/>
              <a:defRPr/>
            </a:pPr>
            <a:r>
              <a:rPr lang="el-GR" sz="2200">
                <a:latin typeface="Arial"/>
                <a:cs typeface="Arial"/>
              </a:rPr>
              <a:t>Κεντρικός έλεγχος της αυτοματοποιημένης διαδικασίας</a:t>
            </a:r>
            <a:endParaRPr lang="en-US"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 bwMode="auto">
          <a:xfrm>
            <a:off x="0" y="4664458"/>
            <a:ext cx="9144000" cy="260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Char char="●"/>
              <a:defRPr/>
            </a:pPr>
            <a:r>
              <a:rPr lang="en" sz="2100"/>
              <a:t>Ασφαλής σύνδεση του </a:t>
            </a:r>
            <a:r>
              <a:rPr lang="en" sz="2100" b="1"/>
              <a:t>NETCONF Manager</a:t>
            </a:r>
            <a:r>
              <a:rPr lang="en" sz="2100"/>
              <a:t> στους </a:t>
            </a:r>
            <a:r>
              <a:rPr lang="en" sz="2100" b="1"/>
              <a:t>Agents</a:t>
            </a:r>
            <a:r>
              <a:rPr lang="en" sz="2100"/>
              <a:t> με </a:t>
            </a:r>
            <a:r>
              <a:rPr lang="en" sz="2100" b="1"/>
              <a:t>SSH</a:t>
            </a:r>
            <a:endParaRPr/>
          </a:p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FontTx/>
              <a:buChar char="●"/>
              <a:defRPr/>
            </a:pPr>
            <a:r>
              <a:rPr lang="el-GR" sz="2100"/>
              <a:t>Παραμετροποίηση συσκευών και ανταλλαγή δεδομένων με μηνύματα </a:t>
            </a:r>
            <a:r>
              <a:rPr lang="el-GR" sz="2100" b="1"/>
              <a:t>Remote Procedure Call (RPC)</a:t>
            </a:r>
            <a:r>
              <a:rPr lang="en-US" sz="2100" b="1"/>
              <a:t> </a:t>
            </a:r>
            <a:r>
              <a:rPr lang="en-US" sz="2100"/>
              <a:t>over TCP</a:t>
            </a:r>
            <a:endParaRPr lang="el-GR" sz="2100"/>
          </a:p>
          <a:p>
            <a:pPr marL="457200" indent="-361950">
              <a:spcBef>
                <a:spcPts val="0"/>
              </a:spcBef>
              <a:spcAft>
                <a:spcPts val="0"/>
              </a:spcAft>
              <a:buSzPts val="2100"/>
              <a:buFontTx/>
              <a:buChar char="●"/>
              <a:defRPr/>
            </a:pPr>
            <a:r>
              <a:rPr lang="el-GR" sz="2100"/>
              <a:t>Κωδικοποίηση των μηνυμάτων RPC σε </a:t>
            </a:r>
            <a:r>
              <a:rPr lang="el-GR" sz="2100" b="1"/>
              <a:t>XML documents</a:t>
            </a:r>
          </a:p>
          <a:p>
            <a:pPr marL="457200" indent="-361950">
              <a:spcBef>
                <a:spcPts val="0"/>
              </a:spcBef>
              <a:spcAft>
                <a:spcPts val="0"/>
              </a:spcAft>
              <a:buSzPts val="2100"/>
              <a:buFontTx/>
              <a:buChar char="●"/>
              <a:defRPr/>
            </a:pPr>
            <a:r>
              <a:rPr lang="en-US" sz="2100"/>
              <a:t>XML Templates </a:t>
            </a:r>
            <a:r>
              <a:rPr lang="el-GR" sz="2100"/>
              <a:t>για επαναλαμβανόμενη παραγωγή δομών διάρθρωσης από μοντέλα </a:t>
            </a:r>
            <a:r>
              <a:rPr lang="en-US" sz="2100"/>
              <a:t>YANG</a:t>
            </a:r>
            <a:r>
              <a:rPr lang="el-GR" sz="2100"/>
              <a:t> </a:t>
            </a:r>
            <a:endParaRPr/>
          </a:p>
          <a:p>
            <a:pPr marL="457200" indent="-361950">
              <a:spcBef>
                <a:spcPts val="0"/>
              </a:spcBef>
              <a:spcAft>
                <a:spcPts val="0"/>
              </a:spcAft>
              <a:buSzPts val="2100"/>
              <a:buFontTx/>
              <a:buChar char="●"/>
              <a:defRPr/>
            </a:pPr>
            <a:endParaRPr lang="el-GR" sz="2100" b="1"/>
          </a:p>
        </p:txBody>
      </p:sp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" sz="3600" b="1">
                <a:latin typeface="Calibri Light"/>
                <a:cs typeface="Calibri Light"/>
              </a:rPr>
              <a:t>NETCONF: </a:t>
            </a:r>
            <a:r>
              <a:rPr lang="el-GR" sz="3600" b="1">
                <a:latin typeface="Calibri Light"/>
                <a:cs typeface="Calibri Light"/>
              </a:rPr>
              <a:t>Βασική Λειτουργία</a:t>
            </a:r>
            <a:endParaRPr sz="3600" b="1">
              <a:latin typeface="Calibri Light"/>
              <a:cs typeface="Calibri Light"/>
            </a:endParaRPr>
          </a:p>
        </p:txBody>
      </p:sp>
      <p:sp>
        <p:nvSpPr>
          <p:cNvPr id="91" name="Google Shape;91;p17"/>
          <p:cNvSpPr txBox="1"/>
          <p:nvPr/>
        </p:nvSpPr>
        <p:spPr bwMode="auto">
          <a:xfrm>
            <a:off x="1600200" y="4129181"/>
            <a:ext cx="6019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2400"/>
              <a:t>Standard </a:t>
            </a:r>
            <a:r>
              <a:rPr lang="en" sz="2400" b="1"/>
              <a:t>NETCONF </a:t>
            </a:r>
            <a:r>
              <a:rPr lang="en" sz="2400"/>
              <a:t>Agent</a:t>
            </a:r>
            <a:r>
              <a:rPr lang="en" sz="2400" b="1"/>
              <a:t> </a:t>
            </a:r>
            <a:r>
              <a:rPr lang="en" sz="2400"/>
              <a:t>TCP</a:t>
            </a:r>
            <a:r>
              <a:rPr lang="en" sz="2400" b="1"/>
              <a:t> </a:t>
            </a:r>
            <a:r>
              <a:rPr lang="en-US" sz="2400"/>
              <a:t>port</a:t>
            </a:r>
            <a:r>
              <a:rPr lang="en" sz="2400"/>
              <a:t> :</a:t>
            </a:r>
            <a:r>
              <a:rPr lang="en" sz="2400" b="1"/>
              <a:t> </a:t>
            </a:r>
            <a:r>
              <a:rPr lang="en" sz="2400"/>
              <a:t>830</a:t>
            </a:r>
            <a:endParaRPr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3400" y="1543128"/>
            <a:ext cx="8077200" cy="2662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 bwMode="auto">
          <a:xfrm>
            <a:off x="-76200" y="1524000"/>
            <a:ext cx="9144000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n-GB" sz="2800" b="1"/>
              <a:t>Configuration Datastores</a:t>
            </a:r>
          </a:p>
          <a:p>
            <a:pPr>
              <a:defRPr/>
            </a:pPr>
            <a:r>
              <a:rPr lang="en-GB" sz="2400"/>
              <a:t>4 NETCONF configuration datastores</a:t>
            </a:r>
            <a:r>
              <a:rPr lang="el-GR" sz="2400"/>
              <a:t>:</a:t>
            </a:r>
            <a:endParaRPr lang="en-GB" sz="2400"/>
          </a:p>
          <a:p>
            <a:pPr marL="342900" indent="-342900">
              <a:buFont typeface="Arial"/>
              <a:buChar char="•"/>
              <a:defRPr/>
            </a:pPr>
            <a:r>
              <a:rPr lang="en-GB" sz="2400" b="1"/>
              <a:t>Running</a:t>
            </a:r>
            <a:r>
              <a:rPr lang="en-GB" sz="2400"/>
              <a:t>: </a:t>
            </a:r>
            <a:r>
              <a:rPr lang="el-GR" sz="2400"/>
              <a:t>Το</a:t>
            </a:r>
            <a:r>
              <a:rPr lang="en-GB" sz="2400"/>
              <a:t> configuration datastore </a:t>
            </a:r>
            <a:r>
              <a:rPr lang="el-GR" sz="2400"/>
              <a:t>που περιέχει το αρχείο διάρθρωσης που έχει εφαρμοστεί στη συσκευή και βάσει του οποίου λειτουργεί η δικτυακή συσκευή</a:t>
            </a:r>
            <a:r>
              <a:rPr lang="en-GB" sz="2400"/>
              <a:t>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GB" sz="2400" b="1"/>
              <a:t>Startup</a:t>
            </a:r>
            <a:r>
              <a:rPr lang="en-GB" sz="2400"/>
              <a:t>: </a:t>
            </a:r>
            <a:r>
              <a:rPr lang="el-GR" sz="2400"/>
              <a:t>Το </a:t>
            </a:r>
            <a:r>
              <a:rPr lang="en-GB" sz="2400"/>
              <a:t>configuration datastore</a:t>
            </a:r>
            <a:r>
              <a:rPr lang="el-GR" sz="2400"/>
              <a:t> που περέχει το αρχείο διάρθρωσης που φορτώνεται κατά την εκκίνηση της δικτυακής συσκευής</a:t>
            </a:r>
            <a:endParaRPr lang="en-GB" sz="2400"/>
          </a:p>
          <a:p>
            <a:pPr marL="342900" indent="-342900">
              <a:buFont typeface="Arial"/>
              <a:buChar char="•"/>
              <a:defRPr/>
            </a:pPr>
            <a:r>
              <a:rPr lang="en-GB" sz="2400" b="1"/>
              <a:t>Candidate</a:t>
            </a:r>
            <a:r>
              <a:rPr lang="en-GB" sz="2400"/>
              <a:t>: </a:t>
            </a:r>
            <a:r>
              <a:rPr lang="el-GR" sz="2400"/>
              <a:t>Το </a:t>
            </a:r>
            <a:r>
              <a:rPr lang="en-GB" sz="2400"/>
              <a:t>configuration datastore </a:t>
            </a:r>
            <a:r>
              <a:rPr lang="el-GR" sz="2400"/>
              <a:t>που παραμετροποιείται χωρίς να επηρεάζει το </a:t>
            </a:r>
            <a:r>
              <a:rPr lang="en-US" sz="2400"/>
              <a:t>running </a:t>
            </a:r>
            <a:r>
              <a:rPr lang="el-GR" sz="2400"/>
              <a:t>με σκοπό να το αντικαταστήσει</a:t>
            </a:r>
            <a:endParaRPr lang="en-GB" sz="2400"/>
          </a:p>
          <a:p>
            <a:pPr marL="342900" indent="-342900">
              <a:buFont typeface="Arial"/>
              <a:buChar char="•"/>
              <a:defRPr/>
            </a:pPr>
            <a:r>
              <a:rPr lang="en-GB" sz="2400" b="1"/>
              <a:t>URL</a:t>
            </a:r>
            <a:r>
              <a:rPr lang="en-GB" sz="2400"/>
              <a:t>: </a:t>
            </a:r>
            <a:r>
              <a:rPr lang="el-GR" sz="2400"/>
              <a:t>Το </a:t>
            </a:r>
            <a:r>
              <a:rPr lang="en-GB" sz="2400"/>
              <a:t>configuration datastore </a:t>
            </a:r>
            <a:r>
              <a:rPr lang="el-GR" sz="2400"/>
              <a:t>που υπάρχει σε εξωτερική τοποθεσία προσβάσιμη μέσω διεύθυνσης </a:t>
            </a:r>
            <a:r>
              <a:rPr lang="en-GB" sz="2400"/>
              <a:t>URL.</a:t>
            </a:r>
            <a:endParaRPr/>
          </a:p>
          <a:p>
            <a:pPr marL="457200" indent="-361950">
              <a:spcBef>
                <a:spcPts val="0"/>
              </a:spcBef>
              <a:spcAft>
                <a:spcPts val="0"/>
              </a:spcAft>
              <a:buSzPts val="2100"/>
              <a:buFontTx/>
              <a:buChar char="●"/>
              <a:defRPr/>
            </a:pPr>
            <a:endParaRPr lang="el-GR" sz="2100" b="1"/>
          </a:p>
        </p:txBody>
      </p:sp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" sz="3600" b="1">
                <a:latin typeface="Calibri Light"/>
                <a:cs typeface="Calibri Light"/>
              </a:rPr>
              <a:t>NETCONF: </a:t>
            </a:r>
            <a:r>
              <a:rPr lang="en-US" sz="3600" b="1">
                <a:latin typeface="Calibri Light"/>
                <a:cs typeface="Calibri Light"/>
              </a:rPr>
              <a:t>Datastores</a:t>
            </a:r>
            <a:endParaRPr sz="3600" b="1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839200" cy="8683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/>
              <a:t>NETCONF: </a:t>
            </a:r>
            <a:r>
              <a:rPr lang="el-GR" sz="3600" b="1"/>
              <a:t>Μηνύματα</a:t>
            </a:r>
            <a:endParaRPr lang="en-GB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4478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l-GR" b="1">
                <a:latin typeface="Arial"/>
                <a:cs typeface="Arial"/>
              </a:rPr>
              <a:t>Κάποιες κοινές λειτουργίες του </a:t>
            </a:r>
            <a:r>
              <a:rPr lang="en-US" b="1">
                <a:latin typeface="Arial"/>
                <a:cs typeface="Arial"/>
              </a:rPr>
              <a:t>NETCONF </a:t>
            </a:r>
            <a:r>
              <a:rPr lang="el-GR" b="1">
                <a:latin typeface="Arial"/>
                <a:cs typeface="Arial"/>
              </a:rPr>
              <a:t>είναι οι παρακάτω: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&lt;get&gt;			</a:t>
            </a:r>
            <a:r>
              <a:rPr lang="el-GR" sz="1600">
                <a:latin typeface="Arial"/>
                <a:cs typeface="Arial"/>
              </a:rPr>
              <a:t>Αναζήτηση πληροφοριών λειτουργίας και κατάστασης συσκευών</a:t>
            </a:r>
            <a:endParaRPr/>
          </a:p>
          <a:p>
            <a:pPr marL="0" indent="0">
              <a:buNone/>
              <a:defRPr/>
            </a:pPr>
            <a:r>
              <a:rPr lang="el-GR" sz="1600">
                <a:latin typeface="Arial"/>
                <a:cs typeface="Arial"/>
              </a:rPr>
              <a:t>&lt;</a:t>
            </a:r>
            <a:r>
              <a:rPr lang="en-US" sz="1600">
                <a:latin typeface="Arial"/>
                <a:cs typeface="Arial"/>
              </a:rPr>
              <a:t>get-config&gt;		</a:t>
            </a:r>
            <a:r>
              <a:rPr lang="el-GR" sz="1600">
                <a:latin typeface="Arial"/>
                <a:cs typeface="Arial"/>
              </a:rPr>
              <a:t>Αναζήτηση </a:t>
            </a:r>
            <a:r>
              <a:rPr lang="en-US" sz="1600">
                <a:latin typeface="Arial"/>
                <a:cs typeface="Arial"/>
              </a:rPr>
              <a:t>datastore </a:t>
            </a:r>
            <a:r>
              <a:rPr lang="el-GR" sz="1600">
                <a:latin typeface="Arial"/>
                <a:cs typeface="Arial"/>
              </a:rPr>
              <a:t>με πληροφορίες διάρθρωσης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l-GR" sz="1600">
                <a:latin typeface="Arial"/>
                <a:cs typeface="Arial"/>
              </a:rPr>
              <a:t>συσκευής</a:t>
            </a:r>
            <a:r>
              <a:rPr lang="en-US" sz="1600">
                <a:latin typeface="Arial"/>
                <a:cs typeface="Arial"/>
              </a:rPr>
              <a:t> (XML) 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&lt;edit-config&gt;		</a:t>
            </a:r>
            <a:r>
              <a:rPr lang="el-GR" sz="1600">
                <a:latin typeface="Arial"/>
                <a:cs typeface="Arial"/>
              </a:rPr>
              <a:t>Επεξεργασία δεδομένων σε </a:t>
            </a:r>
            <a:r>
              <a:rPr lang="en-US" sz="1600">
                <a:latin typeface="Arial"/>
                <a:cs typeface="Arial"/>
              </a:rPr>
              <a:t>datastore </a:t>
            </a:r>
            <a:r>
              <a:rPr lang="el-GR" sz="1600">
                <a:latin typeface="Arial"/>
                <a:cs typeface="Arial"/>
              </a:rPr>
              <a:t>διάρθρωσης συσκευής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&lt;copy-config&gt;		</a:t>
            </a:r>
            <a:r>
              <a:rPr lang="el-GR" sz="1600">
                <a:latin typeface="Arial"/>
                <a:cs typeface="Arial"/>
              </a:rPr>
              <a:t>Αντιγραφή </a:t>
            </a:r>
            <a:r>
              <a:rPr lang="en-US" sz="1600">
                <a:latin typeface="Arial"/>
                <a:cs typeface="Arial"/>
              </a:rPr>
              <a:t>datastore </a:t>
            </a:r>
            <a:r>
              <a:rPr lang="el-GR" sz="1600">
                <a:latin typeface="Arial"/>
                <a:cs typeface="Arial"/>
              </a:rPr>
              <a:t>σε άλλο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&lt;delete-config&gt;	</a:t>
            </a:r>
            <a:r>
              <a:rPr lang="el-GR" sz="1600">
                <a:latin typeface="Arial"/>
                <a:cs typeface="Arial"/>
              </a:rPr>
              <a:t>Διαγραφή </a:t>
            </a:r>
            <a:r>
              <a:rPr lang="en-US" sz="1600">
                <a:latin typeface="Arial"/>
                <a:cs typeface="Arial"/>
              </a:rPr>
              <a:t>datastore</a:t>
            </a: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&lt;lock&gt;			</a:t>
            </a:r>
            <a:r>
              <a:rPr lang="el-GR" sz="1600">
                <a:latin typeface="Arial"/>
                <a:cs typeface="Arial"/>
              </a:rPr>
              <a:t>Κλείδωμα </a:t>
            </a:r>
            <a:r>
              <a:rPr lang="en-US" sz="1600">
                <a:latin typeface="Arial"/>
                <a:cs typeface="Arial"/>
              </a:rPr>
              <a:t>datastore</a:t>
            </a:r>
            <a:r>
              <a:rPr lang="el-GR" sz="1600">
                <a:latin typeface="Arial"/>
                <a:cs typeface="Arial"/>
              </a:rPr>
              <a:t> συσκευής στο δίκτυο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&lt;unlock&gt;		</a:t>
            </a:r>
            <a:r>
              <a:rPr lang="el-GR" sz="1600">
                <a:latin typeface="Arial"/>
                <a:cs typeface="Arial"/>
              </a:rPr>
              <a:t>Ξεκλείδωμα </a:t>
            </a:r>
            <a:r>
              <a:rPr lang="en-US" sz="1600">
                <a:latin typeface="Arial"/>
                <a:cs typeface="Arial"/>
              </a:rPr>
              <a:t>datastore </a:t>
            </a:r>
            <a:r>
              <a:rPr lang="el-GR" sz="1600">
                <a:latin typeface="Arial"/>
                <a:cs typeface="Arial"/>
              </a:rPr>
              <a:t>συσκευής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&lt;close-session&gt;	</a:t>
            </a:r>
            <a:r>
              <a:rPr lang="el-GR" sz="1600">
                <a:latin typeface="Arial"/>
                <a:cs typeface="Arial"/>
              </a:rPr>
              <a:t>Αίτηση για λήξη συνόδου </a:t>
            </a:r>
            <a:r>
              <a:rPr lang="en-US" sz="1600">
                <a:latin typeface="Arial"/>
                <a:cs typeface="Arial"/>
              </a:rPr>
              <a:t>NETCONF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&lt;kill-session&gt;		</a:t>
            </a:r>
            <a:r>
              <a:rPr lang="el-GR" sz="1600">
                <a:latin typeface="Arial"/>
                <a:cs typeface="Arial"/>
              </a:rPr>
              <a:t>Επιβολή διακοπής συνόδου </a:t>
            </a:r>
            <a:r>
              <a:rPr lang="en-US" sz="1600">
                <a:latin typeface="Arial"/>
                <a:cs typeface="Arial"/>
              </a:rPr>
              <a:t>NETCONF</a:t>
            </a:r>
            <a:endParaRPr/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&lt;commit&gt;		</a:t>
            </a:r>
            <a:r>
              <a:rPr lang="el-GR" sz="1600">
                <a:latin typeface="Arial"/>
                <a:cs typeface="Arial"/>
              </a:rPr>
              <a:t>Δέσμευση πόρων &amp; υπηρεσιών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&lt;cancel-commit&gt;	</a:t>
            </a:r>
            <a:r>
              <a:rPr lang="el-GR" sz="1600">
                <a:latin typeface="Arial"/>
                <a:cs typeface="Arial"/>
              </a:rPr>
              <a:t>Αποδέσμευση πόρων &amp; υπηρεσιών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1600">
                <a:latin typeface="Arial"/>
                <a:cs typeface="Arial"/>
              </a:rPr>
              <a:t>&lt;get-schema&gt;		</a:t>
            </a:r>
            <a:r>
              <a:rPr lang="el-GR" sz="1600">
                <a:latin typeface="Arial"/>
                <a:cs typeface="Arial"/>
              </a:rPr>
              <a:t>Αναζήτηση μετρήσεων</a:t>
            </a:r>
            <a:endParaRPr lang="en-GB" sz="1600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n-GB" sz="16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GB" sz="1600" b="1" u="sng">
                <a:solidFill>
                  <a:srgbClr val="FF0000"/>
                </a:solidFill>
                <a:latin typeface="Arial"/>
                <a:cs typeface="Arial"/>
                <a:hlinkClick r:id="rId2" tooltip="https://ripe68.ripe.net/presentations/181-NETCONF-YANG-tutorial-43.pdf"/>
              </a:rPr>
              <a:t>https://ripe68.ripe.net/presentations/181-NETCONF-YANG-tutorial-43.pdf</a:t>
            </a:r>
            <a:r>
              <a:rPr lang="el-GR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GB" sz="1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0E4832-F2F8-4602-ADEB-C3DCBFEC6E09}" type="slidenum">
              <a:rPr lang="el-GR"/>
              <a:t>13</a:t>
            </a:fld>
            <a:endParaRPr 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52400" y="233676"/>
            <a:ext cx="8915400" cy="525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defRPr/>
            </a:pPr>
            <a:r>
              <a:rPr lang="el-GR" b="1"/>
              <a:t>Δομή </a:t>
            </a:r>
            <a:r>
              <a:rPr lang="en-US" b="1"/>
              <a:t>YANG </a:t>
            </a:r>
            <a:r>
              <a:rPr lang="el-GR" b="1"/>
              <a:t>για </a:t>
            </a:r>
            <a:r>
              <a:rPr lang="en-US" b="1"/>
              <a:t>module </a:t>
            </a:r>
            <a:r>
              <a:rPr b="1" spc="95"/>
              <a:t>ietf-interfaces</a:t>
            </a:r>
            <a:endParaRPr b="1" spc="10"/>
          </a:p>
        </p:txBody>
      </p:sp>
      <p:sp>
        <p:nvSpPr>
          <p:cNvPr id="19" name="object 19"/>
          <p:cNvSpPr txBox="1"/>
          <p:nvPr/>
        </p:nvSpPr>
        <p:spPr bwMode="auto">
          <a:xfrm>
            <a:off x="1677161" y="6575454"/>
            <a:ext cx="655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1400" b="1" u="sng" spc="10" dirty="0">
                <a:solidFill>
                  <a:srgbClr val="00BBEB"/>
                </a:solidFill>
                <a:latin typeface="Arial"/>
                <a:cs typeface="Arial"/>
                <a:hlinkClick r:id="rId2" tooltip="https://github.com/CiscoDevNet/BRKDEV-1368/blob/master/yang/device_info.py"/>
              </a:rPr>
              <a:t>https://datatracker.ietf.org/doc/html/rfc8343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21" name="object 4"/>
          <p:cNvSpPr txBox="1"/>
          <p:nvPr/>
        </p:nvSpPr>
        <p:spPr bwMode="auto">
          <a:xfrm>
            <a:off x="1465834" y="1261060"/>
            <a:ext cx="2136140" cy="197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Courier New"/>
                <a:cs typeface="Courier New"/>
              </a:rPr>
              <a:t>module:</a:t>
            </a:r>
            <a:r>
              <a:rPr sz="1200" spc="-1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ietf-interfaces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5"/>
          <p:cNvSpPr txBox="1"/>
          <p:nvPr/>
        </p:nvSpPr>
        <p:spPr bwMode="auto">
          <a:xfrm>
            <a:off x="1741678" y="1482040"/>
            <a:ext cx="1493520" cy="197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+--rw</a:t>
            </a:r>
            <a:r>
              <a:rPr sz="1200" spc="-4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interfaces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6"/>
          <p:cNvSpPr txBox="1"/>
          <p:nvPr/>
        </p:nvSpPr>
        <p:spPr bwMode="auto">
          <a:xfrm>
            <a:off x="5425440" y="2144675"/>
            <a:ext cx="574040" cy="197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Courier New"/>
                <a:cs typeface="Courier New"/>
              </a:rPr>
              <a:t>string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7"/>
          <p:cNvSpPr txBox="1"/>
          <p:nvPr/>
        </p:nvSpPr>
        <p:spPr bwMode="auto">
          <a:xfrm>
            <a:off x="1741678" y="1664920"/>
            <a:ext cx="575945" cy="13519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88290" algn="l"/>
              </a:tabLst>
              <a:defRPr/>
            </a:pPr>
            <a:r>
              <a:rPr sz="1200">
                <a:latin typeface="Courier New"/>
                <a:cs typeface="Courier New"/>
              </a:rPr>
              <a:t>|	</a:t>
            </a:r>
            <a:r>
              <a:rPr sz="1200" spc="-5">
                <a:latin typeface="Courier New"/>
                <a:cs typeface="Courier New"/>
              </a:rPr>
              <a:t>+--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>
                <a:latin typeface="Courier New"/>
                <a:cs typeface="Courier New"/>
              </a:rPr>
              <a:t>|</a:t>
            </a:r>
            <a:endParaRPr/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>
                <a:latin typeface="Courier New"/>
                <a:cs typeface="Courier New"/>
              </a:rPr>
              <a:t>|</a:t>
            </a:r>
            <a:endParaRPr/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>
                <a:latin typeface="Courier New"/>
                <a:cs typeface="Courier New"/>
              </a:rPr>
              <a:t>|</a:t>
            </a:r>
            <a:endParaRPr/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>
                <a:latin typeface="Courier New"/>
                <a:cs typeface="Courier New"/>
              </a:rPr>
              <a:t>|</a:t>
            </a:r>
            <a:endParaRPr/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>
                <a:latin typeface="Courier New"/>
                <a:cs typeface="Courier New"/>
              </a:rPr>
              <a:t>|</a:t>
            </a:r>
            <a:endParaRPr/>
          </a:p>
        </p:txBody>
      </p:sp>
      <p:sp>
        <p:nvSpPr>
          <p:cNvPr id="25" name="object 8"/>
          <p:cNvSpPr txBox="1"/>
          <p:nvPr/>
        </p:nvSpPr>
        <p:spPr bwMode="auto">
          <a:xfrm>
            <a:off x="5425440" y="2328241"/>
            <a:ext cx="195389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0">
              <a:lnSpc>
                <a:spcPct val="120800"/>
              </a:lnSpc>
              <a:spcBef>
                <a:spcPts val="100"/>
              </a:spcBef>
              <a:defRPr/>
            </a:pPr>
            <a:r>
              <a:rPr sz="1200" spc="-5">
                <a:latin typeface="Courier New"/>
                <a:cs typeface="Courier New"/>
              </a:rPr>
              <a:t>identityref  boolean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enumeration</a:t>
            </a:r>
            <a:r>
              <a:rPr sz="1200" spc="-2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{if-mib}?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9"/>
          <p:cNvSpPr txBox="1"/>
          <p:nvPr/>
        </p:nvSpPr>
        <p:spPr bwMode="auto">
          <a:xfrm>
            <a:off x="1741678" y="3029280"/>
            <a:ext cx="2043430" cy="197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3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interfaces-state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10"/>
          <p:cNvSpPr txBox="1"/>
          <p:nvPr/>
        </p:nvSpPr>
        <p:spPr bwMode="auto">
          <a:xfrm>
            <a:off x="3584027" y="3250260"/>
            <a:ext cx="574675" cy="197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Courier New"/>
                <a:cs typeface="Courier New"/>
              </a:rPr>
              <a:t>[</a:t>
            </a:r>
            <a:r>
              <a:rPr sz="1200" spc="-5">
                <a:latin typeface="Courier New"/>
                <a:cs typeface="Courier New"/>
              </a:rPr>
              <a:t>nam</a:t>
            </a:r>
            <a:r>
              <a:rPr sz="1200">
                <a:latin typeface="Courier New"/>
                <a:cs typeface="Courier New"/>
              </a:rPr>
              <a:t>e]</a:t>
            </a:r>
          </a:p>
        </p:txBody>
      </p:sp>
      <p:sp>
        <p:nvSpPr>
          <p:cNvPr id="28" name="object 11"/>
          <p:cNvSpPr txBox="1"/>
          <p:nvPr/>
        </p:nvSpPr>
        <p:spPr bwMode="auto">
          <a:xfrm>
            <a:off x="2017522" y="3212540"/>
            <a:ext cx="1493520" cy="6883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4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interface*</a:t>
            </a:r>
            <a:endParaRPr sz="1200">
              <a:latin typeface="Courier New"/>
              <a:cs typeface="Courier New"/>
            </a:endParaRPr>
          </a:p>
          <a:p>
            <a:pPr marL="4445" algn="ctr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6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4445" algn="ctr">
              <a:lnSpc>
                <a:spcPct val="100000"/>
              </a:lnSpc>
              <a:spcBef>
                <a:spcPts val="305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7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type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12"/>
          <p:cNvSpPr txBox="1"/>
          <p:nvPr/>
        </p:nvSpPr>
        <p:spPr bwMode="auto">
          <a:xfrm>
            <a:off x="4596385" y="3432566"/>
            <a:ext cx="1953260" cy="9105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defRPr/>
            </a:pPr>
            <a:r>
              <a:rPr sz="1200" spc="-5">
                <a:latin typeface="Courier New"/>
                <a:cs typeface="Courier New"/>
              </a:rPr>
              <a:t>string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800"/>
              </a:lnSpc>
              <a:defRPr/>
            </a:pPr>
            <a:r>
              <a:rPr sz="1200" spc="-5">
                <a:latin typeface="Courier New"/>
                <a:cs typeface="Courier New"/>
              </a:rPr>
              <a:t>identityref  enumeration {if-mib}?  enumeration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13"/>
          <p:cNvSpPr txBox="1"/>
          <p:nvPr/>
        </p:nvSpPr>
        <p:spPr bwMode="auto">
          <a:xfrm>
            <a:off x="4556252" y="4381068"/>
            <a:ext cx="1784985" cy="171201"/>
          </a:xfrm>
          <a:prstGeom prst="rect">
            <a:avLst/>
          </a:prstGeom>
          <a:ln w="25907">
            <a:solidFill>
              <a:srgbClr val="00B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340"/>
              </a:lnSpc>
              <a:defRPr/>
            </a:pPr>
            <a:r>
              <a:rPr sz="1200" spc="-5">
                <a:latin typeface="Courier New"/>
                <a:cs typeface="Courier New"/>
              </a:rPr>
              <a:t>yang:date-and-time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14"/>
          <p:cNvSpPr txBox="1"/>
          <p:nvPr/>
        </p:nvSpPr>
        <p:spPr bwMode="auto">
          <a:xfrm>
            <a:off x="4595201" y="4538675"/>
            <a:ext cx="176847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20900"/>
              </a:lnSpc>
              <a:spcBef>
                <a:spcPts val="95"/>
              </a:spcBef>
              <a:defRPr/>
            </a:pPr>
            <a:r>
              <a:rPr sz="1200" spc="-5">
                <a:latin typeface="Courier New"/>
                <a:cs typeface="Courier New"/>
              </a:rPr>
              <a:t>int32 {if-mib}?  yang:phys-address  interface-state-ref  interface-state-ref  yang:gauge64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15"/>
          <p:cNvSpPr txBox="1"/>
          <p:nvPr/>
        </p:nvSpPr>
        <p:spPr bwMode="auto">
          <a:xfrm>
            <a:off x="2294890" y="3875355"/>
            <a:ext cx="2044064" cy="20148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admin-status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oper-status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last-change?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if-index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phys-address?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2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higher-layer-if*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1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lower-layer-if*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1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speed?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statistics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16"/>
          <p:cNvSpPr txBox="1"/>
          <p:nvPr/>
        </p:nvSpPr>
        <p:spPr bwMode="auto">
          <a:xfrm>
            <a:off x="5148524" y="5864860"/>
            <a:ext cx="1675764" cy="46735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395"/>
              </a:spcBef>
              <a:defRPr/>
            </a:pPr>
            <a:r>
              <a:rPr sz="1200" spc="-5">
                <a:latin typeface="Courier New"/>
                <a:cs typeface="Courier New"/>
              </a:rPr>
              <a:t>yang:date-and-time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yang:counter64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17"/>
          <p:cNvSpPr txBox="1"/>
          <p:nvPr/>
        </p:nvSpPr>
        <p:spPr bwMode="auto">
          <a:xfrm>
            <a:off x="2570735" y="5864860"/>
            <a:ext cx="2228215" cy="6883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1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discontinuity-time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+--ro</a:t>
            </a:r>
            <a:r>
              <a:rPr sz="1200" spc="-4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in-octets?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defRPr/>
            </a:pPr>
            <a:r>
              <a:rPr sz="1200" spc="-5">
                <a:latin typeface="Courier New"/>
                <a:cs typeface="Courier New"/>
              </a:rPr>
              <a:t>[OUTPUT</a:t>
            </a:r>
            <a:r>
              <a:rPr sz="1200" spc="-6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REMOVED]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20"/>
          <p:cNvSpPr/>
          <p:nvPr/>
        </p:nvSpPr>
        <p:spPr bwMode="auto">
          <a:xfrm>
            <a:off x="1471677" y="1267537"/>
            <a:ext cx="4124325" cy="215265"/>
          </a:xfrm>
          <a:custGeom>
            <a:avLst/>
            <a:gdLst/>
            <a:ahLst/>
            <a:cxnLst/>
            <a:rect l="l" t="t" r="r" b="b"/>
            <a:pathLst>
              <a:path w="4124325" h="215265" extrusionOk="0">
                <a:moveTo>
                  <a:pt x="0" y="214884"/>
                </a:moveTo>
                <a:lnTo>
                  <a:pt x="4123944" y="214884"/>
                </a:lnTo>
                <a:lnTo>
                  <a:pt x="4123944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5908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6" name="object 21"/>
          <p:cNvSpPr txBox="1"/>
          <p:nvPr/>
        </p:nvSpPr>
        <p:spPr bwMode="auto">
          <a:xfrm>
            <a:off x="5712460" y="1188424"/>
            <a:ext cx="2136140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1850" b="1" spc="25">
                <a:latin typeface="Arial"/>
                <a:cs typeface="Arial"/>
              </a:rPr>
              <a:t>Module</a:t>
            </a:r>
            <a:r>
              <a:rPr sz="1850" b="1" spc="-45">
                <a:latin typeface="Arial"/>
                <a:cs typeface="Arial"/>
              </a:rPr>
              <a:t> </a:t>
            </a:r>
            <a:r>
              <a:rPr sz="1850" b="1" spc="10">
                <a:latin typeface="Arial"/>
                <a:cs typeface="Arial"/>
              </a:rPr>
              <a:t>Name</a:t>
            </a:r>
            <a:endParaRPr sz="1850" b="1">
              <a:latin typeface="Arial"/>
              <a:cs typeface="Arial"/>
            </a:endParaRPr>
          </a:p>
        </p:txBody>
      </p:sp>
      <p:sp>
        <p:nvSpPr>
          <p:cNvPr id="37" name="object 22"/>
          <p:cNvSpPr txBox="1"/>
          <p:nvPr/>
        </p:nvSpPr>
        <p:spPr bwMode="auto">
          <a:xfrm>
            <a:off x="6180710" y="1895043"/>
            <a:ext cx="574040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1850" b="1" spc="-5">
                <a:latin typeface="Arial"/>
                <a:cs typeface="Arial"/>
              </a:rPr>
              <a:t>L</a:t>
            </a:r>
            <a:r>
              <a:rPr sz="1850" b="1" spc="45">
                <a:latin typeface="Arial"/>
                <a:cs typeface="Arial"/>
              </a:rPr>
              <a:t>e</a:t>
            </a:r>
            <a:r>
              <a:rPr sz="1850" b="1" spc="-40">
                <a:latin typeface="Arial"/>
                <a:cs typeface="Arial"/>
              </a:rPr>
              <a:t>a</a:t>
            </a:r>
            <a:r>
              <a:rPr sz="1850" b="1" spc="45">
                <a:latin typeface="Arial"/>
                <a:cs typeface="Arial"/>
              </a:rPr>
              <a:t>f</a:t>
            </a:r>
            <a:endParaRPr sz="1850" b="1">
              <a:latin typeface="Arial"/>
              <a:cs typeface="Arial"/>
            </a:endParaRPr>
          </a:p>
        </p:txBody>
      </p:sp>
      <p:sp>
        <p:nvSpPr>
          <p:cNvPr id="38" name="object 23"/>
          <p:cNvSpPr txBox="1"/>
          <p:nvPr/>
        </p:nvSpPr>
        <p:spPr bwMode="auto">
          <a:xfrm>
            <a:off x="6431702" y="4311093"/>
            <a:ext cx="11112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1850" b="1" spc="-20">
                <a:latin typeface="Arial"/>
                <a:cs typeface="Arial"/>
              </a:rPr>
              <a:t>Data</a:t>
            </a:r>
            <a:r>
              <a:rPr sz="1850" b="1" spc="-45">
                <a:latin typeface="Arial"/>
                <a:cs typeface="Arial"/>
              </a:rPr>
              <a:t> </a:t>
            </a:r>
            <a:r>
              <a:rPr sz="1850" b="1" spc="10">
                <a:latin typeface="Arial"/>
                <a:cs typeface="Arial"/>
              </a:rPr>
              <a:t>Type</a:t>
            </a:r>
            <a:endParaRPr sz="1850" b="1">
              <a:latin typeface="Arial"/>
              <a:cs typeface="Arial"/>
            </a:endParaRPr>
          </a:p>
        </p:txBody>
      </p:sp>
      <p:sp>
        <p:nvSpPr>
          <p:cNvPr id="39" name="object 24"/>
          <p:cNvSpPr/>
          <p:nvPr/>
        </p:nvSpPr>
        <p:spPr bwMode="auto">
          <a:xfrm>
            <a:off x="1546352" y="1611961"/>
            <a:ext cx="226060" cy="1409700"/>
          </a:xfrm>
          <a:custGeom>
            <a:avLst/>
            <a:gdLst/>
            <a:ahLst/>
            <a:cxnLst/>
            <a:rect l="l" t="t" r="r" b="b"/>
            <a:pathLst>
              <a:path w="226060" h="1409700" extrusionOk="0">
                <a:moveTo>
                  <a:pt x="225551" y="1409700"/>
                </a:moveTo>
                <a:lnTo>
                  <a:pt x="154253" y="1408744"/>
                </a:lnTo>
                <a:lnTo>
                  <a:pt x="92336" y="1406083"/>
                </a:lnTo>
                <a:lnTo>
                  <a:pt x="43513" y="1402019"/>
                </a:lnTo>
                <a:lnTo>
                  <a:pt x="0" y="1390903"/>
                </a:lnTo>
                <a:lnTo>
                  <a:pt x="0" y="18795"/>
                </a:lnTo>
                <a:lnTo>
                  <a:pt x="11497" y="12842"/>
                </a:lnTo>
                <a:lnTo>
                  <a:pt x="43513" y="7680"/>
                </a:lnTo>
                <a:lnTo>
                  <a:pt x="92336" y="3616"/>
                </a:lnTo>
                <a:lnTo>
                  <a:pt x="154253" y="955"/>
                </a:lnTo>
                <a:lnTo>
                  <a:pt x="225551" y="0"/>
                </a:lnTo>
              </a:path>
            </a:pathLst>
          </a:custGeom>
          <a:ln w="28956">
            <a:solidFill>
              <a:srgbClr val="00BAE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0" name="object 25"/>
          <p:cNvSpPr txBox="1"/>
          <p:nvPr/>
        </p:nvSpPr>
        <p:spPr bwMode="auto">
          <a:xfrm>
            <a:off x="1206501" y="1787274"/>
            <a:ext cx="284693" cy="1020444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1850" spc="20">
                <a:latin typeface="Arial"/>
                <a:cs typeface="Arial"/>
              </a:rPr>
              <a:t>container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41" name="object 26"/>
          <p:cNvSpPr/>
          <p:nvPr/>
        </p:nvSpPr>
        <p:spPr bwMode="auto">
          <a:xfrm>
            <a:off x="1544828" y="3148152"/>
            <a:ext cx="227329" cy="3313429"/>
          </a:xfrm>
          <a:custGeom>
            <a:avLst/>
            <a:gdLst/>
            <a:ahLst/>
            <a:cxnLst/>
            <a:rect l="l" t="t" r="r" b="b"/>
            <a:pathLst>
              <a:path w="227329" h="3313429" extrusionOk="0">
                <a:moveTo>
                  <a:pt x="227075" y="3313176"/>
                </a:moveTo>
                <a:lnTo>
                  <a:pt x="155326" y="3312211"/>
                </a:lnTo>
                <a:lnTo>
                  <a:pt x="92994" y="3309525"/>
                </a:lnTo>
                <a:lnTo>
                  <a:pt x="43830" y="3305429"/>
                </a:lnTo>
                <a:lnTo>
                  <a:pt x="0" y="3294253"/>
                </a:lnTo>
                <a:lnTo>
                  <a:pt x="0" y="18923"/>
                </a:lnTo>
                <a:lnTo>
                  <a:pt x="11582" y="12956"/>
                </a:lnTo>
                <a:lnTo>
                  <a:pt x="43830" y="7763"/>
                </a:lnTo>
                <a:lnTo>
                  <a:pt x="92994" y="3661"/>
                </a:lnTo>
                <a:lnTo>
                  <a:pt x="155326" y="968"/>
                </a:lnTo>
                <a:lnTo>
                  <a:pt x="227075" y="0"/>
                </a:lnTo>
              </a:path>
            </a:pathLst>
          </a:custGeom>
          <a:ln w="28956">
            <a:solidFill>
              <a:srgbClr val="00BAE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2" name="object 27"/>
          <p:cNvSpPr txBox="1"/>
          <p:nvPr/>
        </p:nvSpPr>
        <p:spPr bwMode="auto">
          <a:xfrm>
            <a:off x="1192150" y="4215358"/>
            <a:ext cx="284693" cy="102171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1850" spc="20">
                <a:latin typeface="Arial"/>
                <a:cs typeface="Arial"/>
              </a:rPr>
              <a:t>container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1825245" y="1808556"/>
            <a:ext cx="1804416" cy="4470400"/>
            <a:chOff x="5827014" y="1343405"/>
            <a:chExt cx="1804416" cy="4470400"/>
          </a:xfrm>
        </p:grpSpPr>
        <p:sp>
          <p:nvSpPr>
            <p:cNvPr id="44" name="object 29"/>
            <p:cNvSpPr/>
            <p:nvPr/>
          </p:nvSpPr>
          <p:spPr bwMode="auto">
            <a:xfrm>
              <a:off x="5827014" y="1343405"/>
              <a:ext cx="88900" cy="4470400"/>
            </a:xfrm>
            <a:custGeom>
              <a:avLst/>
              <a:gdLst/>
              <a:ahLst/>
              <a:cxnLst/>
              <a:rect l="l" t="t" r="r" b="b"/>
              <a:pathLst>
                <a:path w="88900" h="4470400" extrusionOk="0">
                  <a:moveTo>
                    <a:pt x="88391" y="1056132"/>
                  </a:moveTo>
                  <a:lnTo>
                    <a:pt x="63496" y="1055709"/>
                  </a:lnTo>
                  <a:lnTo>
                    <a:pt x="43148" y="1054560"/>
                  </a:lnTo>
                  <a:lnTo>
                    <a:pt x="29420" y="1052863"/>
                  </a:lnTo>
                  <a:lnTo>
                    <a:pt x="24384" y="1050798"/>
                  </a:lnTo>
                  <a:lnTo>
                    <a:pt x="24384" y="5334"/>
                  </a:lnTo>
                  <a:lnTo>
                    <a:pt x="29420" y="3268"/>
                  </a:lnTo>
                  <a:lnTo>
                    <a:pt x="43148" y="1571"/>
                  </a:lnTo>
                  <a:lnTo>
                    <a:pt x="63496" y="422"/>
                  </a:lnTo>
                  <a:lnTo>
                    <a:pt x="88391" y="0"/>
                  </a:lnTo>
                </a:path>
                <a:path w="88900" h="4470400" extrusionOk="0">
                  <a:moveTo>
                    <a:pt x="62484" y="4469892"/>
                  </a:moveTo>
                  <a:lnTo>
                    <a:pt x="38147" y="4469482"/>
                  </a:lnTo>
                  <a:lnTo>
                    <a:pt x="18287" y="4468364"/>
                  </a:lnTo>
                  <a:lnTo>
                    <a:pt x="4905" y="4466709"/>
                  </a:lnTo>
                  <a:lnTo>
                    <a:pt x="0" y="4464685"/>
                  </a:lnTo>
                  <a:lnTo>
                    <a:pt x="0" y="1565783"/>
                  </a:lnTo>
                  <a:lnTo>
                    <a:pt x="4905" y="1563737"/>
                  </a:lnTo>
                  <a:lnTo>
                    <a:pt x="18287" y="1562084"/>
                  </a:lnTo>
                  <a:lnTo>
                    <a:pt x="38147" y="1560978"/>
                  </a:lnTo>
                  <a:lnTo>
                    <a:pt x="62484" y="1560576"/>
                  </a:lnTo>
                </a:path>
              </a:pathLst>
            </a:custGeom>
            <a:grpFill/>
            <a:ln w="28956">
              <a:solidFill>
                <a:srgbClr val="00BAEB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5" name="object 30"/>
            <p:cNvSpPr/>
            <p:nvPr/>
          </p:nvSpPr>
          <p:spPr bwMode="auto">
            <a:xfrm>
              <a:off x="7479030" y="2151125"/>
              <a:ext cx="152400" cy="169545"/>
            </a:xfrm>
            <a:custGeom>
              <a:avLst/>
              <a:gdLst/>
              <a:ahLst/>
              <a:cxnLst/>
              <a:rect l="l" t="t" r="r" b="b"/>
              <a:pathLst>
                <a:path w="152400" h="169544" extrusionOk="0">
                  <a:moveTo>
                    <a:pt x="0" y="169163"/>
                  </a:moveTo>
                  <a:lnTo>
                    <a:pt x="152400" y="169163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9163"/>
                  </a:lnTo>
                  <a:close/>
                </a:path>
              </a:pathLst>
            </a:custGeom>
            <a:grpFill/>
            <a:ln w="25908">
              <a:solidFill>
                <a:srgbClr val="00BBEB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aphicFrame>
        <p:nvGraphicFramePr>
          <p:cNvPr id="46" name="object 31"/>
          <p:cNvGraphicFramePr>
            <a:graphicFrameLocks noGrp="1"/>
          </p:cNvGraphicFramePr>
          <p:nvPr/>
        </p:nvGraphicFramePr>
        <p:xfrm>
          <a:off x="2299971" y="1717878"/>
          <a:ext cx="3768090" cy="446531"/>
        </p:xfrm>
        <a:graphic>
          <a:graphicData uri="http://schemas.openxmlformats.org/drawingml/2006/table">
            <a:tbl>
              <a:tblPr firstRow="1" bandRow="1"/>
              <a:tblGrid>
                <a:gridCol w="183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744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defRPr/>
                      </a:pPr>
                      <a:r>
                        <a:rPr sz="1200" spc="-5">
                          <a:solidFill>
                            <a:srgbClr val="676767"/>
                          </a:solidFill>
                          <a:latin typeface="Courier New"/>
                          <a:cs typeface="Courier New"/>
                        </a:rPr>
                        <a:t>rw interface*</a:t>
                      </a:r>
                      <a:r>
                        <a:rPr sz="1200" spc="20">
                          <a:solidFill>
                            <a:srgbClr val="67676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>
                          <a:solidFill>
                            <a:srgbClr val="676767"/>
                          </a:solidFill>
                          <a:latin typeface="Courier New"/>
                          <a:cs typeface="Courier New"/>
                        </a:rPr>
                        <a:t>[name]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BBEB"/>
                      </a:solidFill>
                    </a:lnL>
                    <a:lnR w="28575" algn="ctr">
                      <a:solidFill>
                        <a:srgbClr val="00BBEB"/>
                      </a:solidFill>
                    </a:lnR>
                    <a:lnT w="28575" algn="ctr">
                      <a:solidFill>
                        <a:srgbClr val="00BBEB"/>
                      </a:solidFill>
                    </a:lnT>
                    <a:lnB w="28575" algn="ctr">
                      <a:solidFill>
                        <a:srgbClr val="00BB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90"/>
                        </a:lnSpc>
                        <a:defRPr/>
                      </a:pPr>
                      <a:r>
                        <a:rPr sz="1850" b="1" spc="-15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85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BBEB"/>
                      </a:solidFill>
                    </a:lnL>
                    <a:lnB w="28575" algn="ctr">
                      <a:solidFill>
                        <a:srgbClr val="00BB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87">
                <a:tc gridSpan="2">
                  <a:txBody>
                    <a:bodyPr/>
                    <a:lstStyle/>
                    <a:p>
                      <a:pPr>
                        <a:lnSpc>
                          <a:spcPts val="1190"/>
                        </a:lnSpc>
                        <a:tabLst>
                          <a:tab pos="3124835" algn="l"/>
                        </a:tabLst>
                        <a:defRPr/>
                      </a:pPr>
                      <a:r>
                        <a:rPr sz="12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</a:t>
                      </a:r>
                      <a:r>
                        <a:rPr sz="1200" spc="2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name	string</a:t>
                      </a:r>
                      <a:endParaRPr sz="12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BBEB"/>
                      </a:solidFill>
                    </a:lnL>
                    <a:lnR w="28575" algn="ctr">
                      <a:solidFill>
                        <a:srgbClr val="00BBEB"/>
                      </a:solidFill>
                    </a:lnR>
                    <a:lnT w="28575" algn="ctr">
                      <a:solidFill>
                        <a:srgbClr val="00BBEB"/>
                      </a:solidFill>
                    </a:lnT>
                    <a:lnB w="28575" algn="ctr">
                      <a:solidFill>
                        <a:srgbClr val="00BBEB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bject 32"/>
          <p:cNvSpPr txBox="1"/>
          <p:nvPr/>
        </p:nvSpPr>
        <p:spPr bwMode="auto">
          <a:xfrm>
            <a:off x="2294890" y="2106177"/>
            <a:ext cx="2872740" cy="9105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defRPr/>
            </a:pPr>
            <a:r>
              <a:rPr sz="1200" spc="-5">
                <a:latin typeface="Courier New"/>
                <a:cs typeface="Courier New"/>
              </a:rPr>
              <a:t>+--rw</a:t>
            </a:r>
            <a:r>
              <a:rPr sz="1200" spc="1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description?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+--rw</a:t>
            </a:r>
            <a:r>
              <a:rPr sz="1200" spc="15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type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+--rw enabled?</a:t>
            </a:r>
            <a:r>
              <a:rPr sz="1200" spc="-110">
                <a:latin typeface="Courier New"/>
                <a:cs typeface="Courier New"/>
              </a:rPr>
              <a:t> </a:t>
            </a:r>
            <a:r>
              <a:rPr sz="2100" spc="-7" baseline="-25000">
                <a:latin typeface="Arial"/>
                <a:cs typeface="Arial"/>
              </a:rPr>
              <a:t>Optional</a:t>
            </a:r>
            <a:endParaRPr sz="2100" baseline="-25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defRPr/>
            </a:pPr>
            <a:r>
              <a:rPr sz="1200" spc="-5">
                <a:latin typeface="Courier New"/>
                <a:cs typeface="Courier New"/>
              </a:rPr>
              <a:t>+--rw</a:t>
            </a:r>
            <a:r>
              <a:rPr sz="1200" spc="20">
                <a:latin typeface="Courier New"/>
                <a:cs typeface="Courier New"/>
              </a:rPr>
              <a:t> </a:t>
            </a:r>
            <a:r>
              <a:rPr sz="1200" spc="-5">
                <a:latin typeface="Courier New"/>
                <a:cs typeface="Courier New"/>
              </a:rPr>
              <a:t>link-up-down-trap-enable?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8" name="object 33"/>
          <p:cNvSpPr/>
          <p:nvPr/>
        </p:nvSpPr>
        <p:spPr bwMode="auto">
          <a:xfrm>
            <a:off x="2559812" y="5277180"/>
            <a:ext cx="253365" cy="195580"/>
          </a:xfrm>
          <a:custGeom>
            <a:avLst/>
            <a:gdLst/>
            <a:ahLst/>
            <a:cxnLst/>
            <a:rect l="l" t="t" r="r" b="b"/>
            <a:pathLst>
              <a:path w="253365" h="195579" extrusionOk="0">
                <a:moveTo>
                  <a:pt x="0" y="195072"/>
                </a:moveTo>
                <a:lnTo>
                  <a:pt x="252983" y="195072"/>
                </a:lnTo>
                <a:lnTo>
                  <a:pt x="252983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25908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0E4832-F2F8-4602-ADEB-C3DCBFEC6E09}" type="slidenum">
              <a:rPr lang="el-GR"/>
              <a:t>14</a:t>
            </a:fld>
            <a:endParaRPr lang="el-G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-152400" y="0"/>
            <a:ext cx="92964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>
                <a:latin typeface="Calibri Light"/>
                <a:cs typeface="Calibri Light"/>
              </a:rPr>
              <a:t>XML Templates</a:t>
            </a:r>
            <a:r>
              <a:rPr lang="el-GR" sz="3300" b="1">
                <a:latin typeface="Calibri Light"/>
                <a:cs typeface="Calibri Light"/>
              </a:rPr>
              <a:t> για </a:t>
            </a:r>
            <a:r>
              <a:rPr lang="en-US" sz="3300" b="1">
                <a:latin typeface="Calibri Light"/>
                <a:cs typeface="Calibri Light"/>
              </a:rPr>
              <a:t>YANG ietf-interfaces (1)</a:t>
            </a:r>
            <a:endParaRPr sz="3300" b="1">
              <a:latin typeface="Calibri Light"/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00" y="1371600"/>
            <a:ext cx="7524750" cy="42195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3686175" y="2133600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1</a:t>
            </a:r>
            <a:endParaRPr/>
          </a:p>
        </p:txBody>
      </p:sp>
      <p:sp>
        <p:nvSpPr>
          <p:cNvPr id="22" name="Oval 21"/>
          <p:cNvSpPr/>
          <p:nvPr/>
        </p:nvSpPr>
        <p:spPr bwMode="auto">
          <a:xfrm>
            <a:off x="5514975" y="2362199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2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048000" y="3888925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3</a:t>
            </a:r>
            <a:endParaRPr/>
          </a:p>
        </p:txBody>
      </p:sp>
      <p:sp>
        <p:nvSpPr>
          <p:cNvPr id="24" name="Oval 23"/>
          <p:cNvSpPr/>
          <p:nvPr/>
        </p:nvSpPr>
        <p:spPr bwMode="auto">
          <a:xfrm>
            <a:off x="4648200" y="4162112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4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 bwMode="auto">
              <a:xfrm>
                <a:off x="1333366" y="5679654"/>
                <a:ext cx="78867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en-US" sz="6000" b="1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366" y="5679654"/>
                <a:ext cx="78867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32290" y="5679654"/>
            <a:ext cx="3419475" cy="981075"/>
          </a:xfrm>
          <a:prstGeom prst="rect">
            <a:avLst/>
          </a:prstGeom>
        </p:spPr>
      </p:pic>
      <p:sp>
        <p:nvSpPr>
          <p:cNvPr id="32" name="Google Shape;87;p17"/>
          <p:cNvSpPr txBox="1"/>
          <p:nvPr/>
        </p:nvSpPr>
        <p:spPr bwMode="auto">
          <a:xfrm>
            <a:off x="5910743" y="4572000"/>
            <a:ext cx="2623657" cy="155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Template Rendering </a:t>
            </a:r>
            <a:r>
              <a:rPr lang="el-GR" sz="2100" b="1"/>
              <a:t>για συγκεκριμένη διάρθρωση</a:t>
            </a:r>
          </a:p>
        </p:txBody>
      </p:sp>
      <p:sp>
        <p:nvSpPr>
          <p:cNvPr id="28" name="Arrow: Right 27"/>
          <p:cNvSpPr/>
          <p:nvPr/>
        </p:nvSpPr>
        <p:spPr bwMode="auto">
          <a:xfrm>
            <a:off x="6061046" y="5948230"/>
            <a:ext cx="1524000" cy="52877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71550" y="605811"/>
            <a:ext cx="69342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5250">
              <a:spcBef>
                <a:spcPts val="0"/>
              </a:spcBef>
              <a:spcAft>
                <a:spcPts val="0"/>
              </a:spcAft>
              <a:buSzPts val="2100"/>
              <a:defRPr/>
            </a:pPr>
            <a:r>
              <a:rPr lang="en-US" sz="2000"/>
              <a:t>XML Templates </a:t>
            </a:r>
            <a:r>
              <a:rPr lang="el-GR" sz="2000"/>
              <a:t>για επαναλαμβανόμενη παραγωγή δομών διάρθρωσης από μοντέλα </a:t>
            </a:r>
            <a:r>
              <a:rPr lang="en-US" sz="2000"/>
              <a:t>YANG</a:t>
            </a:r>
            <a:r>
              <a:rPr lang="el-GR" sz="2000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7200" y="1828800"/>
            <a:ext cx="7562850" cy="42957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3686175" y="2590800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1</a:t>
            </a:r>
            <a:endParaRPr/>
          </a:p>
        </p:txBody>
      </p:sp>
      <p:sp>
        <p:nvSpPr>
          <p:cNvPr id="22" name="Oval 21"/>
          <p:cNvSpPr/>
          <p:nvPr/>
        </p:nvSpPr>
        <p:spPr bwMode="auto">
          <a:xfrm>
            <a:off x="5562600" y="2833844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2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4143375" y="4328956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3</a:t>
            </a:r>
            <a:endParaRPr/>
          </a:p>
        </p:txBody>
      </p:sp>
      <p:sp>
        <p:nvSpPr>
          <p:cNvPr id="24" name="Oval 23"/>
          <p:cNvSpPr/>
          <p:nvPr/>
        </p:nvSpPr>
        <p:spPr bwMode="auto">
          <a:xfrm>
            <a:off x="5210175" y="4662644"/>
            <a:ext cx="352425" cy="333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4</a:t>
            </a:r>
            <a:endParaRPr/>
          </a:p>
        </p:txBody>
      </p:sp>
      <p:sp>
        <p:nvSpPr>
          <p:cNvPr id="9" name="Google Shape;88;p17"/>
          <p:cNvSpPr txBox="1"/>
          <p:nvPr/>
        </p:nvSpPr>
        <p:spPr bwMode="auto">
          <a:xfrm>
            <a:off x="-152400" y="0"/>
            <a:ext cx="92964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>
                <a:latin typeface="Calibri Light"/>
                <a:cs typeface="Calibri Light"/>
              </a:rPr>
              <a:t>XML Templates</a:t>
            </a:r>
            <a:r>
              <a:rPr lang="el-GR" sz="3300" b="1">
                <a:latin typeface="Calibri Light"/>
                <a:cs typeface="Calibri Light"/>
              </a:rPr>
              <a:t> για </a:t>
            </a:r>
            <a:r>
              <a:rPr lang="en-US" sz="3300" b="1">
                <a:latin typeface="Calibri Light"/>
                <a:cs typeface="Calibri Light"/>
              </a:rPr>
              <a:t>YANG ietf-interfaces (</a:t>
            </a:r>
            <a:r>
              <a:rPr lang="el-GR" sz="3300" b="1">
                <a:latin typeface="Calibri Light"/>
                <a:cs typeface="Calibri Light"/>
              </a:rPr>
              <a:t>2</a:t>
            </a:r>
            <a:r>
              <a:rPr lang="en-US" sz="3300" b="1">
                <a:latin typeface="Calibri Light"/>
                <a:cs typeface="Calibri Light"/>
              </a:rPr>
              <a:t>)</a:t>
            </a:r>
            <a:endParaRPr sz="3300" b="1">
              <a:latin typeface="Calibri Light"/>
              <a:cs typeface="Calibri Ligh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71550" y="605811"/>
            <a:ext cx="69342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5250">
              <a:spcBef>
                <a:spcPts val="0"/>
              </a:spcBef>
              <a:spcAft>
                <a:spcPts val="0"/>
              </a:spcAft>
              <a:buSzPts val="2100"/>
              <a:defRPr/>
            </a:pPr>
            <a:r>
              <a:rPr lang="en-US" sz="2000"/>
              <a:t>XML Templates </a:t>
            </a:r>
            <a:r>
              <a:rPr lang="el-GR" sz="2000"/>
              <a:t>για επαναλαμβανόμενη παραγωγή δομών διάρθρωσης από μοντέλα </a:t>
            </a:r>
            <a:r>
              <a:rPr lang="en-US" sz="2000"/>
              <a:t>YANG</a:t>
            </a:r>
            <a:r>
              <a:rPr lang="el-GR" sz="2000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RESTCONF</a:t>
            </a:r>
            <a:endParaRPr sz="3600" b="1">
              <a:latin typeface="Calibri Light"/>
              <a:cs typeface="Calibri Light"/>
            </a:endParaRPr>
          </a:p>
        </p:txBody>
      </p:sp>
      <p:sp>
        <p:nvSpPr>
          <p:cNvPr id="4" name="Google Shape;87;p17"/>
          <p:cNvSpPr txBox="1"/>
          <p:nvPr/>
        </p:nvSpPr>
        <p:spPr bwMode="auto">
          <a:xfrm>
            <a:off x="0" y="1068240"/>
            <a:ext cx="9067799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Arial"/>
              <a:buChar char="•"/>
              <a:defRPr/>
            </a:pPr>
            <a:r>
              <a:rPr lang="el-GR" sz="2000"/>
              <a:t> </a:t>
            </a:r>
            <a:r>
              <a:rPr lang="en-US" sz="2000"/>
              <a:t>HTTP-based protocol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l-GR" sz="2000"/>
              <a:t> </a:t>
            </a:r>
            <a:r>
              <a:rPr lang="en-US" sz="2000"/>
              <a:t>Data Serialization </a:t>
            </a:r>
            <a:r>
              <a:rPr lang="el-GR" sz="2000"/>
              <a:t>μέσω </a:t>
            </a:r>
            <a:r>
              <a:rPr lang="en-US" sz="2000"/>
              <a:t>JSON &amp; XML</a:t>
            </a:r>
            <a:endParaRPr lang="el-GR" sz="2000"/>
          </a:p>
          <a:p>
            <a:pPr marL="173038" indent="-173038">
              <a:buFont typeface="Arial"/>
              <a:buChar char="•"/>
              <a:defRPr/>
            </a:pPr>
            <a:r>
              <a:rPr lang="el-GR" sz="2000"/>
              <a:t>Πιθανές ασυνέπειες στη διάρθρωση από ταυτόχρονα </a:t>
            </a:r>
            <a:r>
              <a:rPr lang="en-US" sz="2000"/>
              <a:t>writes</a:t>
            </a:r>
            <a:r>
              <a:rPr lang="el-GR" sz="2000"/>
              <a:t> (το </a:t>
            </a:r>
            <a:r>
              <a:rPr lang="en-US" sz="2000"/>
              <a:t>NETCONF   </a:t>
            </a:r>
            <a:r>
              <a:rPr lang="el-GR" sz="2000"/>
              <a:t>υποστηρίζει </a:t>
            </a:r>
            <a:r>
              <a:rPr lang="en-US" sz="2000"/>
              <a:t>“</a:t>
            </a:r>
            <a:r>
              <a:rPr lang="el-GR" sz="2000"/>
              <a:t>κλείδωμα</a:t>
            </a:r>
            <a:r>
              <a:rPr lang="en-US" sz="2000"/>
              <a:t>”</a:t>
            </a:r>
            <a:r>
              <a:rPr lang="el-GR" sz="2000"/>
              <a:t> κατά τη διαμόρφωση διάρθρωσης)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00" y="2462611"/>
            <a:ext cx="4800600" cy="28148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-83390" y="64008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u="sng">
                <a:hlinkClick r:id="rId3" tooltip="https://www.cbtnuggets.com/blog/certifications/cisco/ccnp-enterprise-what-are-yang-netconf-restconf"/>
              </a:rPr>
              <a:t>https://www.cbtnuggets.com/blog/certifications/cisco/ccnp-enterprise-what-are-yang-netconf-restconf</a:t>
            </a:r>
            <a:r>
              <a:rPr lang="el-GR" sz="1600"/>
              <a:t> </a:t>
            </a:r>
            <a:endParaRPr lang="en-US" sz="1600"/>
          </a:p>
        </p:txBody>
      </p:sp>
      <p:sp>
        <p:nvSpPr>
          <p:cNvPr id="2" name="Rectangle 1"/>
          <p:cNvSpPr/>
          <p:nvPr/>
        </p:nvSpPr>
        <p:spPr bwMode="auto">
          <a:xfrm>
            <a:off x="228599" y="5377458"/>
            <a:ext cx="86106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It's important to understand that RESTCONF is NOT a NETCONF replacement. Rather it gives us a RESTful HTTP interface that we can use to query and configure devices with NETCONF configuration datastores.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RESTCONF</a:t>
            </a:r>
            <a:endParaRPr sz="3600" b="1">
              <a:latin typeface="Calibri Light"/>
              <a:cs typeface="Calibri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87624" y="6324600"/>
            <a:ext cx="7080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u="sng" dirty="0">
                <a:hlinkClick r:id="rId2" tooltip="https://www.ciscolive.com/c/dam/r/ciscolive/us/docs/2018/pdf/BRKDEV-1368.pdf"/>
              </a:rPr>
              <a:t>http://yang.ciscolive.com/pod0/labs/lab2/lab2-m3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676400"/>
            <a:ext cx="8858250" cy="38314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RESTCONF</a:t>
            </a:r>
            <a:endParaRPr sz="3600" b="1">
              <a:latin typeface="Calibri Light"/>
              <a:cs typeface="Calibri Ligh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676400"/>
            <a:ext cx="883920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</a:rPr>
              <a:t>HTTPS Request</a:t>
            </a:r>
            <a:endParaRPr/>
          </a:p>
          <a:p>
            <a:pPr>
              <a:defRPr/>
            </a:pPr>
            <a:r>
              <a:rPr lang="en-US" sz="1400"/>
              <a:t>https://192.168.2.108:443/restconf/data/ietf-interfaces:interfaces/interface=Loopback1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</a:rPr>
              <a:t>HTTPS Response</a:t>
            </a:r>
            <a:endParaRPr/>
          </a:p>
          <a:p>
            <a:pPr>
              <a:defRPr/>
            </a:pPr>
            <a:r>
              <a:rPr lang="en-US" sz="1400"/>
              <a:t>JSON DATA:</a:t>
            </a:r>
            <a:endParaRPr/>
          </a:p>
          <a:p>
            <a:pPr>
              <a:defRPr/>
            </a:pPr>
            <a:r>
              <a:rPr lang="en-US" sz="1400"/>
              <a:t>{</a:t>
            </a:r>
            <a:endParaRPr/>
          </a:p>
          <a:p>
            <a:pPr>
              <a:defRPr/>
            </a:pPr>
            <a:r>
              <a:rPr lang="en-US" sz="1400"/>
              <a:t>  "ietf-interfaces:interface": {</a:t>
            </a:r>
            <a:endParaRPr/>
          </a:p>
          <a:p>
            <a:pPr>
              <a:defRPr/>
            </a:pPr>
            <a:r>
              <a:rPr lang="en-US" sz="1400"/>
              <a:t>    "name": "Loopback1",</a:t>
            </a:r>
            <a:endParaRPr/>
          </a:p>
          <a:p>
            <a:pPr>
              <a:defRPr/>
            </a:pPr>
            <a:r>
              <a:rPr lang="en-US" sz="1400"/>
              <a:t>    "description": "Test Building",</a:t>
            </a:r>
            <a:endParaRPr/>
          </a:p>
          <a:p>
            <a:pPr>
              <a:defRPr/>
            </a:pPr>
            <a:r>
              <a:rPr lang="en-US" sz="1400"/>
              <a:t>    "type": "iana-if-type:softwareLoopback",</a:t>
            </a:r>
            <a:endParaRPr/>
          </a:p>
          <a:p>
            <a:pPr>
              <a:defRPr/>
            </a:pPr>
            <a:r>
              <a:rPr lang="en-US" sz="1400"/>
              <a:t>    "enabled": true,</a:t>
            </a:r>
            <a:endParaRPr/>
          </a:p>
          <a:p>
            <a:pPr>
              <a:defRPr/>
            </a:pPr>
            <a:r>
              <a:rPr lang="en-US" sz="1400"/>
              <a:t>    "ietf-ip:ipv4": {</a:t>
            </a:r>
            <a:endParaRPr/>
          </a:p>
          <a:p>
            <a:pPr>
              <a:defRPr/>
            </a:pPr>
            <a:r>
              <a:rPr lang="en-US" sz="1400"/>
              <a:t>      "address": [</a:t>
            </a:r>
            <a:endParaRPr/>
          </a:p>
          <a:p>
            <a:pPr>
              <a:defRPr/>
            </a:pPr>
            <a:r>
              <a:rPr lang="en-US" sz="1400"/>
              <a:t>        {</a:t>
            </a:r>
            <a:endParaRPr/>
          </a:p>
          <a:p>
            <a:pPr>
              <a:defRPr/>
            </a:pPr>
            <a:r>
              <a:rPr lang="en-US" sz="1400"/>
              <a:t>          "ip": "1.1.1.1",</a:t>
            </a:r>
            <a:endParaRPr/>
          </a:p>
          <a:p>
            <a:pPr>
              <a:defRPr/>
            </a:pPr>
            <a:r>
              <a:rPr lang="en-US" sz="1400"/>
              <a:t>          "netmask": "255.255.0.0"</a:t>
            </a:r>
            <a:endParaRPr/>
          </a:p>
          <a:p>
            <a:pPr>
              <a:defRPr/>
            </a:pPr>
            <a:r>
              <a:rPr lang="en-US" sz="1400"/>
              <a:t>        }</a:t>
            </a:r>
            <a:endParaRPr/>
          </a:p>
          <a:p>
            <a:pPr>
              <a:defRPr/>
            </a:pPr>
            <a:r>
              <a:rPr lang="en-US" sz="1400"/>
              <a:t>      ]</a:t>
            </a:r>
            <a:endParaRPr/>
          </a:p>
          <a:p>
            <a:pPr>
              <a:defRPr/>
            </a:pPr>
            <a:r>
              <a:rPr lang="en-US" sz="1400"/>
              <a:t>    },</a:t>
            </a:r>
            <a:endParaRPr/>
          </a:p>
          <a:p>
            <a:pPr>
              <a:defRPr/>
            </a:pPr>
            <a:r>
              <a:rPr lang="en-US" sz="1400"/>
              <a:t>    "ietf-ip:ipv6": {</a:t>
            </a:r>
            <a:endParaRPr/>
          </a:p>
          <a:p>
            <a:pPr>
              <a:defRPr/>
            </a:pPr>
            <a:r>
              <a:rPr lang="en-US" sz="1400"/>
              <a:t>    }</a:t>
            </a:r>
            <a:endParaRPr/>
          </a:p>
          <a:p>
            <a:pPr>
              <a:defRPr/>
            </a:pPr>
            <a:r>
              <a:rPr lang="en-US" sz="1400"/>
              <a:t>  }</a:t>
            </a:r>
            <a:endParaRPr/>
          </a:p>
          <a:p>
            <a:pPr>
              <a:defRPr/>
            </a:pPr>
            <a:r>
              <a:rPr lang="en-US" sz="1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 bwMode="auto">
          <a:xfrm>
            <a:off x="762000" y="665751"/>
            <a:ext cx="7254249" cy="53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  <a:defRPr/>
            </a:pPr>
            <a:r>
              <a:rPr lang="en" sz="3600" b="1"/>
              <a:t>Περιορισμοί Παραδοσιακών Μεθόδων </a:t>
            </a:r>
            <a:r>
              <a:rPr lang="el-GR" sz="3600" b="1"/>
              <a:t>Διαχείρισης Δικτυακών Συσκευών</a:t>
            </a:r>
            <a:endParaRPr sz="3600" b="1"/>
          </a:p>
        </p:txBody>
      </p:sp>
      <p:sp>
        <p:nvSpPr>
          <p:cNvPr id="61" name="Google Shape;61;p14"/>
          <p:cNvSpPr txBox="1"/>
          <p:nvPr/>
        </p:nvSpPr>
        <p:spPr bwMode="auto">
          <a:xfrm>
            <a:off x="44741" y="1901870"/>
            <a:ext cx="8950500" cy="13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Char char="●"/>
              <a:defRPr/>
            </a:pPr>
            <a:r>
              <a:rPr lang="en" sz="2100"/>
              <a:t>Διαφορετικές εντολές ανά vendor (Cisco, Juniper, …)</a:t>
            </a:r>
            <a:endParaRPr/>
          </a:p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FontTx/>
              <a:buChar char="●"/>
              <a:defRPr/>
            </a:pPr>
            <a:r>
              <a:rPr lang="el-GR" sz="2100"/>
              <a:t>Συχνές αλλαγές στη δομή και το συντακτικό του CLI</a:t>
            </a:r>
            <a:endParaRPr lang="el-GR" sz="2100" b="1"/>
          </a:p>
          <a:p>
            <a:pPr marL="457200" indent="-361950">
              <a:spcBef>
                <a:spcPts val="0"/>
              </a:spcBef>
              <a:spcAft>
                <a:spcPts val="0"/>
              </a:spcAft>
              <a:buSzPts val="2100"/>
              <a:buFontTx/>
              <a:buChar char="●"/>
              <a:defRPr/>
            </a:pPr>
            <a:r>
              <a:rPr lang="el-GR" sz="2100"/>
              <a:t>Απουσία συγκεκριμένης δομής στην έξοδο των εντολών</a:t>
            </a:r>
            <a:endParaRPr lang="el-GR" sz="2100" b="1"/>
          </a:p>
        </p:txBody>
      </p:sp>
      <p:sp>
        <p:nvSpPr>
          <p:cNvPr id="62" name="Google Shape;62;p14"/>
          <p:cNvSpPr txBox="1"/>
          <p:nvPr/>
        </p:nvSpPr>
        <p:spPr bwMode="auto">
          <a:xfrm>
            <a:off x="94775" y="1424676"/>
            <a:ext cx="524621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2400" b="1"/>
              <a:t>Command Line Interface (CLI)</a:t>
            </a:r>
            <a:endParaRPr sz="2400" b="1"/>
          </a:p>
        </p:txBody>
      </p:sp>
      <p:sp>
        <p:nvSpPr>
          <p:cNvPr id="65" name="Google Shape;65;p14"/>
          <p:cNvSpPr txBox="1"/>
          <p:nvPr/>
        </p:nvSpPr>
        <p:spPr bwMode="auto">
          <a:xfrm>
            <a:off x="100368" y="3352800"/>
            <a:ext cx="7183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2400" b="1"/>
              <a:t>Simple Network Management Protocol (SNMP)</a:t>
            </a:r>
            <a:endParaRPr sz="2400" b="1"/>
          </a:p>
        </p:txBody>
      </p:sp>
      <p:sp>
        <p:nvSpPr>
          <p:cNvPr id="66" name="Google Shape;66;p14"/>
          <p:cNvSpPr txBox="1"/>
          <p:nvPr/>
        </p:nvSpPr>
        <p:spPr bwMode="auto">
          <a:xfrm>
            <a:off x="12583" y="3979301"/>
            <a:ext cx="89505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Char char="●"/>
              <a:defRPr/>
            </a:pPr>
            <a:r>
              <a:rPr lang="en" sz="2100"/>
              <a:t>Χρήση UDP: Αναξιόπιστη εκτέλεση εντολών</a:t>
            </a:r>
            <a:endParaRPr/>
          </a:p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FontTx/>
              <a:buChar char="●"/>
              <a:defRPr/>
            </a:pPr>
            <a:r>
              <a:rPr lang="el-GR" sz="2100"/>
              <a:t>Υλοποίηση μηχανισμών ασφαλούς πρόσβασης (</a:t>
            </a:r>
            <a:r>
              <a:rPr lang="en-US" sz="2100"/>
              <a:t>AAI</a:t>
            </a:r>
            <a:r>
              <a:rPr lang="el-GR" sz="2100"/>
              <a:t>): Δυσκολία στη διαχείριση κωδικών και αυξημένη πολυπλοκότητα </a:t>
            </a:r>
            <a:endParaRPr lang="el-GR" sz="2100" b="1"/>
          </a:p>
          <a:p>
            <a:pPr marL="457200" indent="-361950">
              <a:spcBef>
                <a:spcPts val="0"/>
              </a:spcBef>
              <a:spcAft>
                <a:spcPts val="0"/>
              </a:spcAft>
              <a:buSzPts val="2100"/>
              <a:buFontTx/>
              <a:buChar char="●"/>
              <a:defRPr/>
            </a:pPr>
            <a:r>
              <a:rPr lang="el-GR" sz="2100"/>
              <a:t>Απουσία μηχανισμού για transactions: Ανεξάρτητη εκτέλεση εντολών με κίνδυνο κάποιες να μην εκτελεστούν δημιουργώντας ασυνέπειες</a:t>
            </a:r>
            <a:endParaRPr lang="el-GR" sz="21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Routers (Cisco 891F)</a:t>
            </a:r>
            <a:endParaRPr sz="3600" b="1">
              <a:latin typeface="Calibri Light"/>
              <a:cs typeface="Calibri Light"/>
            </a:endParaRPr>
          </a:p>
        </p:txBody>
      </p:sp>
      <p:pic>
        <p:nvPicPr>
          <p:cNvPr id="61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0681" y="1524000"/>
            <a:ext cx="9003319" cy="3241820"/>
          </a:xfrm>
          <a:prstGeom prst="rect">
            <a:avLst/>
          </a:prstGeom>
          <a:noFill/>
        </p:spPr>
      </p:pic>
      <p:cxnSp>
        <p:nvCxnSpPr>
          <p:cNvPr id="3" name="Straight Arrow Connector 2"/>
          <p:cNvCxnSpPr>
            <a:cxnSpLocks/>
          </p:cNvCxnSpPr>
          <p:nvPr/>
        </p:nvCxnSpPr>
        <p:spPr bwMode="auto">
          <a:xfrm>
            <a:off x="2938244" y="4724399"/>
            <a:ext cx="0" cy="79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87;p17"/>
          <p:cNvSpPr txBox="1"/>
          <p:nvPr/>
        </p:nvSpPr>
        <p:spPr bwMode="auto">
          <a:xfrm>
            <a:off x="20624" y="5486400"/>
            <a:ext cx="202384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b="1"/>
              <a:t>WAN Interfaces</a:t>
            </a:r>
            <a:endParaRPr lang="el-GR" b="1"/>
          </a:p>
        </p:txBody>
      </p:sp>
      <p:sp>
        <p:nvSpPr>
          <p:cNvPr id="13" name="Google Shape;87;p17"/>
          <p:cNvSpPr txBox="1"/>
          <p:nvPr/>
        </p:nvSpPr>
        <p:spPr bwMode="auto">
          <a:xfrm>
            <a:off x="2065438" y="5486400"/>
            <a:ext cx="175259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b="1"/>
              <a:t>SFP (Fiber)</a:t>
            </a:r>
            <a:endParaRPr lang="el-GR" b="1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>
            <a:off x="1032545" y="4719943"/>
            <a:ext cx="1371600" cy="776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87;p17"/>
          <p:cNvSpPr txBox="1"/>
          <p:nvPr/>
        </p:nvSpPr>
        <p:spPr bwMode="auto">
          <a:xfrm>
            <a:off x="4572000" y="5497237"/>
            <a:ext cx="202384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b="1"/>
              <a:t>LAN Interfaces</a:t>
            </a:r>
            <a:endParaRPr lang="el-GR" b="1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5520655" y="4724399"/>
            <a:ext cx="0" cy="79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>
            <a:off x="6595842" y="4724399"/>
            <a:ext cx="414558" cy="771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7;p17"/>
          <p:cNvSpPr txBox="1"/>
          <p:nvPr/>
        </p:nvSpPr>
        <p:spPr bwMode="auto">
          <a:xfrm>
            <a:off x="6532576" y="5486399"/>
            <a:ext cx="202384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b="1"/>
              <a:t>Console Port</a:t>
            </a:r>
            <a:endParaRPr lang="el-GR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Routers (Juniper MX80)</a:t>
            </a:r>
            <a:endParaRPr sz="3600" b="1">
              <a:latin typeface="Calibri Light"/>
              <a:cs typeface="Calibri Light"/>
            </a:endParaRPr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6200" y="2314575"/>
            <a:ext cx="8940433" cy="309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3600" b="1">
                <a:latin typeface="Calibri Light"/>
                <a:cs typeface="Calibri Light"/>
              </a:rPr>
              <a:t>Εργαστηριακή Άσκηση</a:t>
            </a:r>
            <a:endParaRPr sz="3600" b="1">
              <a:latin typeface="Calibri Light"/>
              <a:cs typeface="Calibri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400" y="1600200"/>
            <a:ext cx="8869106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Cisco IOS – </a:t>
            </a:r>
            <a:r>
              <a:rPr lang="el-GR" sz="3600" b="1">
                <a:latin typeface="Calibri Light"/>
                <a:cs typeface="Calibri Light"/>
              </a:rPr>
              <a:t>Λειτουργίες Χρήστη</a:t>
            </a:r>
            <a:endParaRPr sz="3600" b="1">
              <a:latin typeface="Calibri Light"/>
              <a:cs typeface="Calibri Light"/>
            </a:endParaRPr>
          </a:p>
        </p:txBody>
      </p:sp>
      <p:sp>
        <p:nvSpPr>
          <p:cNvPr id="8" name="Google Shape;87;p17"/>
          <p:cNvSpPr txBox="1"/>
          <p:nvPr/>
        </p:nvSpPr>
        <p:spPr bwMode="auto">
          <a:xfrm>
            <a:off x="228600" y="1447800"/>
            <a:ext cx="510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l-GR" sz="2100" b="1"/>
              <a:t>Διαφορετικά </a:t>
            </a:r>
            <a:r>
              <a:rPr lang="en-US" sz="2100" b="1"/>
              <a:t>modes </a:t>
            </a:r>
            <a:r>
              <a:rPr lang="el-GR" sz="2100" b="1"/>
              <a:t>λειτουργίας:</a:t>
            </a:r>
            <a:endParaRPr/>
          </a:p>
        </p:txBody>
      </p:sp>
      <p:sp>
        <p:nvSpPr>
          <p:cNvPr id="12" name="Google Shape;87;p17"/>
          <p:cNvSpPr txBox="1"/>
          <p:nvPr/>
        </p:nvSpPr>
        <p:spPr bwMode="auto">
          <a:xfrm>
            <a:off x="228600" y="1881055"/>
            <a:ext cx="86106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n-US" sz="2100" b="1"/>
              <a:t>User Exec: </a:t>
            </a:r>
            <a:r>
              <a:rPr lang="el-GR" sz="2100"/>
              <a:t>Πρόσβαση σε περιορισμένες εντολές </a:t>
            </a:r>
            <a:endParaRPr lang="en-US" sz="2100"/>
          </a:p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/>
              <a:t>     </a:t>
            </a:r>
            <a:r>
              <a:rPr lang="en-US" sz="2100" i="1"/>
              <a:t>Prompt</a:t>
            </a:r>
            <a:r>
              <a:rPr lang="en-US" sz="2100"/>
              <a:t>: cisco&gt;</a:t>
            </a:r>
            <a:endParaRPr lang="el-GR" sz="2100"/>
          </a:p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n-US" sz="2100" b="1"/>
              <a:t>Privileged Exec: </a:t>
            </a:r>
            <a:r>
              <a:rPr lang="el-GR" sz="2100"/>
              <a:t>Πρόσβαση σε εντολές για την παρακολούθηση της δικτυακής συσκευής, παρέχει σε πρόσβαση σε άλλα </a:t>
            </a:r>
            <a:r>
              <a:rPr lang="en-US" sz="2100"/>
              <a:t>modes </a:t>
            </a:r>
            <a:r>
              <a:rPr lang="el-GR" sz="2100"/>
              <a:t>απαραίτητα για την παραμετροποίηση της δικτυακής συσκευής</a:t>
            </a:r>
            <a:endParaRPr lang="en-US" sz="2100"/>
          </a:p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/>
              <a:t>     </a:t>
            </a:r>
            <a:r>
              <a:rPr lang="en-US" sz="2100" i="1"/>
              <a:t>Prompt</a:t>
            </a:r>
            <a:r>
              <a:rPr lang="en-US" sz="2100"/>
              <a:t>: cisco#</a:t>
            </a:r>
            <a:endParaRPr lang="el-GR" sz="2100"/>
          </a:p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n-US" sz="2100" b="1"/>
              <a:t>Global Configuration: </a:t>
            </a:r>
            <a:r>
              <a:rPr lang="el-GR" sz="2100"/>
              <a:t>Παραμετροποίηση της δικτυακής συσκευής</a:t>
            </a:r>
            <a:endParaRPr/>
          </a:p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l-GR" sz="2100"/>
              <a:t>     </a:t>
            </a:r>
            <a:r>
              <a:rPr lang="en-US" sz="2100" i="1"/>
              <a:t>Prompt</a:t>
            </a:r>
            <a:r>
              <a:rPr lang="en-US" sz="2100"/>
              <a:t>: cisco(config)</a:t>
            </a:r>
            <a:endParaRPr lang="el-GR" sz="2100"/>
          </a:p>
        </p:txBody>
      </p:sp>
      <p:sp>
        <p:nvSpPr>
          <p:cNvPr id="2" name="Oval 1"/>
          <p:cNvSpPr/>
          <p:nvPr/>
        </p:nvSpPr>
        <p:spPr bwMode="auto">
          <a:xfrm>
            <a:off x="76200" y="53612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User Exec</a:t>
            </a:r>
            <a:endParaRPr/>
          </a:p>
        </p:txBody>
      </p:sp>
      <p:sp>
        <p:nvSpPr>
          <p:cNvPr id="13" name="Oval 12"/>
          <p:cNvSpPr/>
          <p:nvPr/>
        </p:nvSpPr>
        <p:spPr bwMode="auto">
          <a:xfrm>
            <a:off x="3543300" y="53612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Privileged Exec</a:t>
            </a:r>
            <a:endParaRPr/>
          </a:p>
        </p:txBody>
      </p:sp>
      <p:sp>
        <p:nvSpPr>
          <p:cNvPr id="14" name="Oval 13"/>
          <p:cNvSpPr/>
          <p:nvPr/>
        </p:nvSpPr>
        <p:spPr bwMode="auto">
          <a:xfrm>
            <a:off x="6932103" y="5361200"/>
            <a:ext cx="2135697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Global Configuration</a:t>
            </a:r>
            <a:endParaRPr/>
          </a:p>
        </p:txBody>
      </p:sp>
      <p:sp>
        <p:nvSpPr>
          <p:cNvPr id="3" name="Arrow: Right 2"/>
          <p:cNvSpPr/>
          <p:nvPr/>
        </p:nvSpPr>
        <p:spPr bwMode="auto">
          <a:xfrm>
            <a:off x="1970102" y="5704100"/>
            <a:ext cx="1390650" cy="381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Right 14"/>
          <p:cNvSpPr/>
          <p:nvPr/>
        </p:nvSpPr>
        <p:spPr bwMode="auto">
          <a:xfrm>
            <a:off x="5534375" y="5704100"/>
            <a:ext cx="1311653" cy="381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Google Shape;87;p17"/>
          <p:cNvSpPr txBox="1"/>
          <p:nvPr/>
        </p:nvSpPr>
        <p:spPr bwMode="auto">
          <a:xfrm>
            <a:off x="2050321" y="6085100"/>
            <a:ext cx="115471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enable</a:t>
            </a:r>
            <a:endParaRPr lang="el-GR" sz="2100" b="1"/>
          </a:p>
        </p:txBody>
      </p:sp>
      <p:sp>
        <p:nvSpPr>
          <p:cNvPr id="17" name="Google Shape;87;p17"/>
          <p:cNvSpPr txBox="1"/>
          <p:nvPr/>
        </p:nvSpPr>
        <p:spPr bwMode="auto">
          <a:xfrm>
            <a:off x="5394557" y="6034352"/>
            <a:ext cx="2266514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configure terminal</a:t>
            </a:r>
            <a:endParaRPr lang="el-GR" sz="21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Python: </a:t>
            </a:r>
            <a:r>
              <a:rPr lang="el-GR" sz="3600" b="1">
                <a:latin typeface="Calibri Light"/>
                <a:cs typeface="Calibri Light"/>
              </a:rPr>
              <a:t>Βασικά Σημεία (1)</a:t>
            </a:r>
            <a:endParaRPr sz="3600" b="1">
              <a:latin typeface="Calibri Light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8600" y="1525111"/>
            <a:ext cx="6248400" cy="5075265"/>
          </a:xfrm>
          <a:prstGeom prst="rect">
            <a:avLst/>
          </a:prstGeom>
        </p:spPr>
      </p:pic>
      <p:sp>
        <p:nvSpPr>
          <p:cNvPr id="10" name="Google Shape;87;p17"/>
          <p:cNvSpPr txBox="1"/>
          <p:nvPr/>
        </p:nvSpPr>
        <p:spPr bwMode="auto">
          <a:xfrm>
            <a:off x="6705600" y="1525111"/>
            <a:ext cx="22098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l-GR" sz="2100" b="1"/>
              <a:t>Ορισμός Μεταβλητής</a:t>
            </a:r>
            <a:endParaRPr/>
          </a:p>
        </p:txBody>
      </p:sp>
      <p:sp>
        <p:nvSpPr>
          <p:cNvPr id="11" name="Google Shape;87;p17"/>
          <p:cNvSpPr txBox="1"/>
          <p:nvPr/>
        </p:nvSpPr>
        <p:spPr bwMode="auto">
          <a:xfrm>
            <a:off x="6705600" y="3136627"/>
            <a:ext cx="2209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Python Strings</a:t>
            </a:r>
            <a:endParaRPr lang="el-GR" sz="2100" b="1"/>
          </a:p>
        </p:txBody>
      </p:sp>
      <p:sp>
        <p:nvSpPr>
          <p:cNvPr id="12" name="Google Shape;87;p17"/>
          <p:cNvSpPr txBox="1"/>
          <p:nvPr/>
        </p:nvSpPr>
        <p:spPr bwMode="auto">
          <a:xfrm>
            <a:off x="6705600" y="4953000"/>
            <a:ext cx="2209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Python Lists</a:t>
            </a:r>
            <a:endParaRPr lang="el-GR" sz="21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 bwMode="auto">
          <a:xfrm>
            <a:off x="1371600" y="275912"/>
            <a:ext cx="624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latin typeface="Calibri Light"/>
                <a:cs typeface="Calibri Light"/>
              </a:rPr>
              <a:t>Python: </a:t>
            </a:r>
            <a:r>
              <a:rPr lang="el-GR" sz="3600" b="1">
                <a:latin typeface="Calibri Light"/>
                <a:cs typeface="Calibri Light"/>
              </a:rPr>
              <a:t>Βασικά Σημεία (</a:t>
            </a:r>
            <a:r>
              <a:rPr lang="en-US" sz="3600" b="1">
                <a:latin typeface="Calibri Light"/>
                <a:cs typeface="Calibri Light"/>
              </a:rPr>
              <a:t>2</a:t>
            </a:r>
            <a:r>
              <a:rPr lang="el-GR" sz="3600" b="1">
                <a:latin typeface="Calibri Light"/>
                <a:cs typeface="Calibri Light"/>
              </a:rPr>
              <a:t>)</a:t>
            </a:r>
            <a:endParaRPr sz="3600" b="1">
              <a:latin typeface="Calibri Light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00" y="1524000"/>
            <a:ext cx="5300662" cy="5178983"/>
          </a:xfrm>
          <a:prstGeom prst="rect">
            <a:avLst/>
          </a:prstGeom>
        </p:spPr>
      </p:pic>
      <p:sp>
        <p:nvSpPr>
          <p:cNvPr id="8" name="Google Shape;87;p17"/>
          <p:cNvSpPr txBox="1"/>
          <p:nvPr/>
        </p:nvSpPr>
        <p:spPr bwMode="auto">
          <a:xfrm>
            <a:off x="6248400" y="1981200"/>
            <a:ext cx="22098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Python Dictionaries</a:t>
            </a:r>
            <a:endParaRPr lang="el-GR" sz="2100" b="1"/>
          </a:p>
        </p:txBody>
      </p:sp>
      <p:sp>
        <p:nvSpPr>
          <p:cNvPr id="9" name="Google Shape;87;p17"/>
          <p:cNvSpPr txBox="1"/>
          <p:nvPr/>
        </p:nvSpPr>
        <p:spPr bwMode="auto">
          <a:xfrm>
            <a:off x="6248400" y="3821118"/>
            <a:ext cx="2209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If Statements</a:t>
            </a:r>
            <a:endParaRPr lang="el-GR" sz="2100" b="1"/>
          </a:p>
        </p:txBody>
      </p:sp>
      <p:sp>
        <p:nvSpPr>
          <p:cNvPr id="10" name="Google Shape;87;p17"/>
          <p:cNvSpPr txBox="1"/>
          <p:nvPr/>
        </p:nvSpPr>
        <p:spPr bwMode="auto">
          <a:xfrm>
            <a:off x="6248400" y="5410200"/>
            <a:ext cx="2209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Loops</a:t>
            </a:r>
            <a:endParaRPr lang="el-GR" sz="2100" b="1"/>
          </a:p>
        </p:txBody>
      </p:sp>
      <p:sp>
        <p:nvSpPr>
          <p:cNvPr id="11" name="Google Shape;87;p17"/>
          <p:cNvSpPr txBox="1"/>
          <p:nvPr/>
        </p:nvSpPr>
        <p:spPr bwMode="auto">
          <a:xfrm>
            <a:off x="5888831" y="6055686"/>
            <a:ext cx="292893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n-US" sz="2100" b="1"/>
              <a:t>(</a:t>
            </a:r>
            <a:r>
              <a:rPr lang="en-US" sz="2100" b="1">
                <a:solidFill>
                  <a:srgbClr val="FF0000"/>
                </a:solidFill>
              </a:rPr>
              <a:t>range(3)  0, 1, 2</a:t>
            </a:r>
            <a:r>
              <a:rPr lang="en-US" sz="2100" b="1"/>
              <a:t>)</a:t>
            </a:r>
            <a:endParaRPr lang="el-GR" sz="21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 bwMode="auto">
          <a:xfrm>
            <a:off x="860708" y="389615"/>
            <a:ext cx="7254249" cy="53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  <a:defRPr/>
            </a:pPr>
            <a:r>
              <a:rPr lang="el-GR" sz="3600" b="1"/>
              <a:t>Ανάγκη για Καλύτερες Λύσεις</a:t>
            </a:r>
            <a:endParaRPr sz="3600" b="1"/>
          </a:p>
        </p:txBody>
      </p:sp>
      <p:sp>
        <p:nvSpPr>
          <p:cNvPr id="61" name="Google Shape;61;p14"/>
          <p:cNvSpPr txBox="1"/>
          <p:nvPr/>
        </p:nvSpPr>
        <p:spPr bwMode="auto">
          <a:xfrm>
            <a:off x="96750" y="1447800"/>
            <a:ext cx="8437650" cy="506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l-GR" sz="2400" b="1"/>
              <a:t>Προγραμματιζόμενες διεπαφές </a:t>
            </a:r>
            <a:r>
              <a:rPr lang="el-GR" sz="2400"/>
              <a:t>(API</a:t>
            </a:r>
            <a:r>
              <a:rPr lang="en-US" sz="2400"/>
              <a:t>’s</a:t>
            </a:r>
            <a:r>
              <a:rPr lang="el-GR" sz="2400"/>
              <a:t>) για διάρθρωση (configuration) συσκευών</a:t>
            </a:r>
            <a:r>
              <a:rPr lang="en-US" sz="2400"/>
              <a:t> </a:t>
            </a:r>
            <a:r>
              <a:rPr lang="el-GR" sz="2400"/>
              <a:t>(αντί για </a:t>
            </a:r>
            <a:r>
              <a:rPr lang="en-US" sz="2400"/>
              <a:t>CLI)</a:t>
            </a:r>
            <a:endParaRPr lang="el-GR" sz="2400"/>
          </a:p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endParaRPr lang="el-GR" sz="2400"/>
          </a:p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l-GR" sz="2400"/>
              <a:t>Υποστήριξη </a:t>
            </a:r>
            <a:r>
              <a:rPr lang="el-GR" sz="2400" b="1"/>
              <a:t>κύκλου ζωής</a:t>
            </a:r>
            <a:r>
              <a:rPr lang="el-GR" sz="2400"/>
              <a:t> (</a:t>
            </a:r>
            <a:r>
              <a:rPr lang="en-US" sz="2400"/>
              <a:t>life cycle)</a:t>
            </a:r>
            <a:r>
              <a:rPr lang="el-GR" sz="2400"/>
              <a:t> στη διαχείριση συσκευών</a:t>
            </a:r>
            <a:endParaRPr lang="en-US" sz="2400"/>
          </a:p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endParaRPr lang="el-GR" sz="2400"/>
          </a:p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l-GR" sz="2400"/>
              <a:t>Διαχωρισμός </a:t>
            </a:r>
            <a:r>
              <a:rPr lang="en-US" sz="2400" b="1"/>
              <a:t>Configuration</a:t>
            </a:r>
            <a:r>
              <a:rPr lang="en-US" sz="2400"/>
              <a:t> </a:t>
            </a:r>
            <a:r>
              <a:rPr lang="en-US" sz="2400" b="1"/>
              <a:t>State</a:t>
            </a:r>
            <a:r>
              <a:rPr lang="en-US" sz="2400"/>
              <a:t> </a:t>
            </a:r>
            <a:r>
              <a:rPr lang="el-GR" sz="2400"/>
              <a:t>και </a:t>
            </a:r>
            <a:r>
              <a:rPr lang="en-US" sz="2400" b="1"/>
              <a:t>Operational</a:t>
            </a:r>
            <a:r>
              <a:rPr lang="en-US" sz="2400"/>
              <a:t> </a:t>
            </a:r>
            <a:r>
              <a:rPr lang="en-US" sz="2400" b="1"/>
              <a:t>State</a:t>
            </a:r>
            <a:endParaRPr/>
          </a:p>
          <a:p>
            <a:pPr marL="895350" lvl="1" indent="-342900">
              <a:spcBef>
                <a:spcPts val="0"/>
              </a:spcBef>
              <a:spcAft>
                <a:spcPts val="600"/>
              </a:spcAft>
              <a:buSzPts val="2100"/>
              <a:buFont typeface="Wingdings"/>
              <a:buChar char="Ø"/>
              <a:defRPr/>
            </a:pPr>
            <a:r>
              <a:rPr lang="en-US" sz="1600" b="1"/>
              <a:t>configuration state</a:t>
            </a:r>
            <a:r>
              <a:rPr lang="en-US" sz="1600"/>
              <a:t> </a:t>
            </a:r>
            <a:r>
              <a:rPr lang="el-GR" sz="1600"/>
              <a:t>π.χ.</a:t>
            </a:r>
            <a:r>
              <a:rPr lang="en-US" sz="1600"/>
              <a:t> </a:t>
            </a:r>
            <a:r>
              <a:rPr lang="el-GR" sz="1600"/>
              <a:t>ανάθεση διευθύνσεων </a:t>
            </a:r>
            <a:r>
              <a:rPr lang="en-US" sz="1600"/>
              <a:t>IP </a:t>
            </a:r>
            <a:r>
              <a:rPr lang="el-GR" sz="1600"/>
              <a:t>σε </a:t>
            </a:r>
            <a:r>
              <a:rPr lang="en-US" sz="1600"/>
              <a:t>interface</a:t>
            </a:r>
            <a:r>
              <a:rPr lang="el-GR" sz="1600"/>
              <a:t> δρομολογητή </a:t>
            </a:r>
            <a:endParaRPr/>
          </a:p>
          <a:p>
            <a:pPr marL="895350" lvl="1" indent="-342900">
              <a:spcBef>
                <a:spcPts val="0"/>
              </a:spcBef>
              <a:spcAft>
                <a:spcPts val="600"/>
              </a:spcAft>
              <a:buSzPts val="2100"/>
              <a:buFont typeface="Wingdings"/>
              <a:buChar char="Ø"/>
              <a:defRPr/>
            </a:pPr>
            <a:r>
              <a:rPr lang="en-US" sz="1600" b="1"/>
              <a:t>operational state</a:t>
            </a:r>
            <a:r>
              <a:rPr lang="en-US" sz="1600"/>
              <a:t> </a:t>
            </a:r>
            <a:r>
              <a:rPr lang="el-GR" sz="1600"/>
              <a:t>π.χ. κατάσταση </a:t>
            </a:r>
            <a:r>
              <a:rPr lang="en-US" sz="1600"/>
              <a:t>(status) interface</a:t>
            </a:r>
            <a:r>
              <a:rPr lang="el-GR" sz="1600"/>
              <a:t> </a:t>
            </a:r>
            <a:r>
              <a:rPr lang="en-US" sz="1600"/>
              <a:t>up/down</a:t>
            </a:r>
            <a:endParaRPr lang="el-GR" sz="1600"/>
          </a:p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endParaRPr lang="en-US" sz="2400"/>
          </a:p>
          <a:p>
            <a:pPr marL="438149" indent="-342900">
              <a:spcBef>
                <a:spcPts val="0"/>
              </a:spcBef>
              <a:spcAft>
                <a:spcPts val="600"/>
              </a:spcAft>
              <a:buSzPts val="2100"/>
              <a:buFont typeface="Arial"/>
              <a:buChar char="•"/>
              <a:defRPr/>
            </a:pPr>
            <a:r>
              <a:rPr lang="el-GR" sz="2400"/>
              <a:t>Δυνατότητα για configuration των </a:t>
            </a:r>
            <a:r>
              <a:rPr lang="el-GR" sz="2400" b="1"/>
              <a:t>υπηρεσιών</a:t>
            </a:r>
            <a:r>
              <a:rPr lang="el-GR" sz="2400"/>
              <a:t> (services), όχι μόνο των συσκευών (devices)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 bwMode="auto">
          <a:xfrm>
            <a:off x="49354" y="685800"/>
            <a:ext cx="9045292" cy="53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  <a:defRPr/>
            </a:pPr>
            <a:r>
              <a:rPr lang="el-GR" sz="3600" b="1"/>
              <a:t>Διαχείριση Διάρθρωσης </a:t>
            </a:r>
            <a:br>
              <a:rPr lang="en-US" sz="3600" b="1"/>
            </a:br>
            <a:r>
              <a:rPr lang="el-GR" sz="3600" b="1"/>
              <a:t>(</a:t>
            </a:r>
            <a:r>
              <a:rPr lang="en-US" sz="3600" b="1"/>
              <a:t>Configuration Management</a:t>
            </a:r>
            <a:r>
              <a:rPr lang="el-GR" sz="3600" b="1"/>
              <a:t> - </a:t>
            </a:r>
            <a:r>
              <a:rPr lang="en-US" sz="3600" b="1"/>
              <a:t>CM)</a:t>
            </a:r>
            <a:endParaRPr sz="3600" b="1"/>
          </a:p>
        </p:txBody>
      </p:sp>
      <p:sp>
        <p:nvSpPr>
          <p:cNvPr id="6" name="Google Shape;61;p14"/>
          <p:cNvSpPr txBox="1"/>
          <p:nvPr/>
        </p:nvSpPr>
        <p:spPr bwMode="auto">
          <a:xfrm>
            <a:off x="2829675" y="5821394"/>
            <a:ext cx="348465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l-GR" sz="2100" b="1"/>
              <a:t>Κύκλος ζωής (</a:t>
            </a:r>
            <a:r>
              <a:rPr lang="en-US" sz="2100" b="1"/>
              <a:t>life cycle) </a:t>
            </a:r>
            <a:r>
              <a:rPr lang="el-GR" sz="2100" b="1"/>
              <a:t>δικτυακής συσκευής</a:t>
            </a:r>
          </a:p>
        </p:txBody>
      </p:sp>
      <p:sp>
        <p:nvSpPr>
          <p:cNvPr id="8" name="Google Shape;61;p14"/>
          <p:cNvSpPr txBox="1"/>
          <p:nvPr/>
        </p:nvSpPr>
        <p:spPr bwMode="auto">
          <a:xfrm>
            <a:off x="2829675" y="1096994"/>
            <a:ext cx="348465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 algn="ctr">
              <a:spcBef>
                <a:spcPts val="0"/>
              </a:spcBef>
              <a:spcAft>
                <a:spcPts val="600"/>
              </a:spcAft>
              <a:buSzPts val="2100"/>
              <a:defRPr/>
            </a:pPr>
            <a:r>
              <a:rPr lang="el-GR" sz="2100"/>
              <a:t>Ανάγκη για αυτοματισμό </a:t>
            </a:r>
            <a:r>
              <a:rPr lang="el-GR" sz="2100" b="1"/>
              <a:t>(</a:t>
            </a:r>
            <a:r>
              <a:rPr lang="en-US" sz="2100" b="1"/>
              <a:t>Automation)</a:t>
            </a:r>
            <a:endParaRPr lang="el-GR" sz="21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00200" y="1896725"/>
            <a:ext cx="5536904" cy="40328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85800" y="6572489"/>
            <a:ext cx="8153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u="sng">
                <a:hlinkClick r:id="rId3" tooltip="http://wpage.unina.it/rcanonic/didattica/cdn/lucidi/Lezione_Network_Programmability_UNINA_v2.pdf"/>
              </a:rPr>
              <a:t>http://wpage.unina.it/rcanonic/didattica/cdn/lucidi/Lezione_Network_Programmability_UNINA_v2.pdf</a:t>
            </a:r>
            <a:r>
              <a:rPr lang="en-US" sz="14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35884" y="4876800"/>
            <a:ext cx="3691223" cy="19812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/>
              <a:t>Information Model (IM) vs Data Model (DM)</a:t>
            </a:r>
            <a:endParaRPr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 bwMode="auto">
          <a:xfrm>
            <a:off x="0" y="872659"/>
            <a:ext cx="9144000" cy="5368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3100" b="1">
                <a:latin typeface="Arial"/>
                <a:cs typeface="Arial"/>
              </a:rPr>
              <a:t>Information Model (IM)</a:t>
            </a:r>
            <a:endParaRPr/>
          </a:p>
          <a:p>
            <a:pPr marL="0" indent="0">
              <a:buNone/>
              <a:defRPr/>
            </a:pPr>
            <a:r>
              <a:rPr lang="el-GR" sz="2600" b="1">
                <a:solidFill>
                  <a:srgbClr val="FF0000"/>
                </a:solidFill>
                <a:latin typeface="Arial"/>
                <a:cs typeface="Arial"/>
              </a:rPr>
              <a:t>Αφηρημένη (</a:t>
            </a:r>
            <a:r>
              <a:rPr lang="en-US" sz="2600" b="1">
                <a:solidFill>
                  <a:srgbClr val="FF0000"/>
                </a:solidFill>
                <a:latin typeface="Arial"/>
                <a:cs typeface="Arial"/>
              </a:rPr>
              <a:t>abstract) </a:t>
            </a:r>
            <a:r>
              <a:rPr lang="el-GR" sz="2600" b="1">
                <a:solidFill>
                  <a:srgbClr val="FF0000"/>
                </a:solidFill>
                <a:latin typeface="Arial"/>
                <a:cs typeface="Arial"/>
              </a:rPr>
              <a:t>περιγραφή των οντοτήτων (δίκτυο, χρήστης, κόμβος, υπηρεσία…) χωρίς συγκεκριμένες λεπτομέρειες υλοποίησης</a:t>
            </a:r>
            <a:endParaRPr lang="en-US" sz="2600" b="1">
              <a:latin typeface="Arial"/>
              <a:cs typeface="Arial"/>
            </a:endParaRPr>
          </a:p>
          <a:p>
            <a:pPr>
              <a:buFont typeface="Wingdings"/>
              <a:buChar char="§"/>
              <a:defRPr/>
            </a:pPr>
            <a:r>
              <a:rPr lang="el-GR" sz="2600">
                <a:latin typeface="Arial"/>
                <a:cs typeface="Arial"/>
              </a:rPr>
              <a:t>με τα χαρακτηριστικά τους (ιδιότητες - </a:t>
            </a:r>
            <a:r>
              <a:rPr lang="en-US" sz="2600">
                <a:latin typeface="Arial"/>
                <a:cs typeface="Arial"/>
              </a:rPr>
              <a:t>attributes</a:t>
            </a:r>
            <a:r>
              <a:rPr lang="el-GR" sz="2600">
                <a:latin typeface="Arial"/>
                <a:cs typeface="Arial"/>
              </a:rPr>
              <a:t>)</a:t>
            </a:r>
            <a:endParaRPr lang="en-US" sz="2600">
              <a:latin typeface="Arial"/>
              <a:cs typeface="Arial"/>
            </a:endParaRPr>
          </a:p>
          <a:p>
            <a:pPr>
              <a:buFont typeface="Wingdings"/>
              <a:buChar char="§"/>
              <a:defRPr/>
            </a:pPr>
            <a:r>
              <a:rPr lang="el-GR" sz="2600">
                <a:latin typeface="Arial"/>
                <a:cs typeface="Arial"/>
              </a:rPr>
              <a:t>τις σχετικές συναρτήσεις χειρισμού</a:t>
            </a:r>
            <a:r>
              <a:rPr lang="en-US" sz="2600">
                <a:latin typeface="Arial"/>
                <a:cs typeface="Arial"/>
              </a:rPr>
              <a:t>: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l-GR" sz="2300">
                <a:latin typeface="Arial"/>
                <a:cs typeface="Arial"/>
              </a:rPr>
              <a:t> </a:t>
            </a:r>
            <a:r>
              <a:rPr lang="en-US" sz="2300">
                <a:latin typeface="Arial"/>
                <a:cs typeface="Arial"/>
              </a:rPr>
              <a:t>Create, Read, Update, Delete – CRUD </a:t>
            </a:r>
            <a:r>
              <a:rPr lang="el-GR" sz="2300">
                <a:latin typeface="Arial"/>
                <a:cs typeface="Arial"/>
              </a:rPr>
              <a:t>του </a:t>
            </a:r>
            <a:r>
              <a:rPr lang="en-US" sz="2300">
                <a:latin typeface="Arial"/>
                <a:cs typeface="Arial"/>
              </a:rPr>
              <a:t>Life Cycle </a:t>
            </a:r>
            <a:r>
              <a:rPr lang="el-GR" sz="2300">
                <a:latin typeface="Arial"/>
                <a:cs typeface="Arial"/>
              </a:rPr>
              <a:t>της συσκευής </a:t>
            </a:r>
            <a:endParaRPr lang="en-US" sz="2300">
              <a:latin typeface="Arial"/>
              <a:cs typeface="Arial"/>
            </a:endParaRPr>
          </a:p>
          <a:p>
            <a:pPr lvl="1">
              <a:buFont typeface="Wingdings"/>
              <a:buChar char="Ø"/>
              <a:defRPr/>
            </a:pPr>
            <a:r>
              <a:rPr lang="el-GR" sz="2300">
                <a:latin typeface="Arial"/>
                <a:cs typeface="Arial"/>
              </a:rPr>
              <a:t> </a:t>
            </a:r>
            <a:r>
              <a:rPr lang="en-US" sz="2300">
                <a:latin typeface="Arial"/>
                <a:cs typeface="Arial"/>
              </a:rPr>
              <a:t>Search, List </a:t>
            </a:r>
            <a:r>
              <a:rPr lang="el-GR" sz="2300">
                <a:latin typeface="Arial"/>
                <a:cs typeface="Arial"/>
              </a:rPr>
              <a:t>των </a:t>
            </a:r>
            <a:r>
              <a:rPr lang="en-US" sz="2300">
                <a:latin typeface="Arial"/>
                <a:cs typeface="Arial"/>
              </a:rPr>
              <a:t>Operational States </a:t>
            </a:r>
            <a:r>
              <a:rPr lang="el-GR" sz="2300">
                <a:latin typeface="Arial"/>
                <a:cs typeface="Arial"/>
              </a:rPr>
              <a:t>της συσκευής/υπηρεσίας</a:t>
            </a:r>
            <a:endParaRPr lang="en-US" sz="2300">
              <a:latin typeface="Arial"/>
              <a:cs typeface="Arial"/>
            </a:endParaRPr>
          </a:p>
          <a:p>
            <a:pPr>
              <a:buFont typeface="Wingdings"/>
              <a:buChar char="§"/>
              <a:defRPr/>
            </a:pPr>
            <a:r>
              <a:rPr lang="el-GR" sz="2600">
                <a:latin typeface="Arial"/>
                <a:cs typeface="Arial"/>
              </a:rPr>
              <a:t>τις σχέσεις με άλλες οντότητες</a:t>
            </a:r>
            <a:endParaRPr lang="en-US" sz="2600">
              <a:latin typeface="Arial"/>
              <a:cs typeface="Arial"/>
            </a:endParaRPr>
          </a:p>
          <a:p>
            <a:pPr>
              <a:buFont typeface="Wingdings"/>
              <a:buChar char="§"/>
              <a:defRPr/>
            </a:pPr>
            <a:r>
              <a:rPr lang="el-GR" sz="2600">
                <a:latin typeface="Arial"/>
                <a:cs typeface="Arial"/>
              </a:rPr>
              <a:t>ενσωμάτωση στο γενικό πλαίσιο </a:t>
            </a:r>
            <a:r>
              <a:rPr lang="en-US" sz="2600">
                <a:latin typeface="Arial"/>
                <a:cs typeface="Arial"/>
              </a:rPr>
              <a:t>Common Information Model (CIM) </a:t>
            </a:r>
            <a:r>
              <a:rPr lang="el-GR" sz="2600">
                <a:latin typeface="Arial"/>
                <a:cs typeface="Arial"/>
              </a:rPr>
              <a:t>του </a:t>
            </a:r>
            <a:r>
              <a:rPr lang="en-US" sz="2600">
                <a:latin typeface="Arial"/>
                <a:cs typeface="Arial"/>
              </a:rPr>
              <a:t>DTMF</a:t>
            </a:r>
            <a:endParaRPr lang="en-US" sz="2300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l-GR" sz="3100" b="1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sz="3100" b="1">
                <a:latin typeface="Arial"/>
                <a:cs typeface="Arial"/>
              </a:rPr>
              <a:t>Data Model (DM)</a:t>
            </a:r>
            <a:endParaRPr/>
          </a:p>
          <a:p>
            <a:pPr marL="0" indent="0">
              <a:buNone/>
              <a:defRPr/>
            </a:pPr>
            <a:r>
              <a:rPr lang="el-GR" sz="2600" b="1">
                <a:solidFill>
                  <a:srgbClr val="FF0000"/>
                </a:solidFill>
                <a:latin typeface="Arial"/>
                <a:cs typeface="Arial"/>
              </a:rPr>
              <a:t>Περιγραφή λεπτομερειών υλοποίησης σε συσκευές/πρωτόκολλα</a:t>
            </a:r>
          </a:p>
          <a:p>
            <a:pPr>
              <a:buFont typeface="Wingdings"/>
              <a:buChar char="§"/>
              <a:defRPr/>
            </a:pPr>
            <a:r>
              <a:rPr lang="el-GR" sz="2300">
                <a:latin typeface="Arial"/>
                <a:cs typeface="Arial"/>
              </a:rPr>
              <a:t>Γνωστά </a:t>
            </a:r>
            <a:r>
              <a:rPr lang="en-US" sz="2300">
                <a:latin typeface="Arial"/>
                <a:cs typeface="Arial"/>
              </a:rPr>
              <a:t>DM </a:t>
            </a:r>
            <a:r>
              <a:rPr lang="el-GR" sz="2300">
                <a:latin typeface="Arial"/>
                <a:cs typeface="Arial"/>
              </a:rPr>
              <a:t>από </a:t>
            </a:r>
            <a:r>
              <a:rPr lang="en-US" sz="2300">
                <a:latin typeface="Arial"/>
                <a:cs typeface="Arial"/>
              </a:rPr>
              <a:t>SDO </a:t>
            </a:r>
            <a:r>
              <a:rPr lang="el-GR" sz="2300">
                <a:latin typeface="Arial"/>
                <a:cs typeface="Arial"/>
              </a:rPr>
              <a:t>(</a:t>
            </a:r>
            <a:r>
              <a:rPr lang="en-US" sz="2300">
                <a:latin typeface="Arial"/>
                <a:cs typeface="Arial"/>
              </a:rPr>
              <a:t>Standard Org. bodies) 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l-GR" sz="2300">
                <a:latin typeface="Arial"/>
                <a:cs typeface="Arial"/>
              </a:rPr>
              <a:t> </a:t>
            </a:r>
            <a:r>
              <a:rPr lang="en-US" sz="2300">
                <a:latin typeface="Arial"/>
                <a:cs typeface="Arial"/>
              </a:rPr>
              <a:t>SMI/SNMP (IETF), YANG/NETCONF (IETF)</a:t>
            </a:r>
            <a:endParaRPr/>
          </a:p>
          <a:p>
            <a:pPr>
              <a:buFont typeface="Wingdings"/>
              <a:buChar char="§"/>
              <a:defRPr/>
            </a:pPr>
            <a:r>
              <a:rPr lang="el-GR" sz="2300">
                <a:latin typeface="Arial"/>
                <a:cs typeface="Arial"/>
              </a:rPr>
              <a:t>Ανάγκη για διαχείριση </a:t>
            </a:r>
            <a:r>
              <a:rPr lang="el-GR" sz="2300" i="1">
                <a:latin typeface="Arial"/>
                <a:cs typeface="Arial"/>
              </a:rPr>
              <a:t>οντοτήτων</a:t>
            </a:r>
            <a:endParaRPr lang="en-US" sz="2300">
              <a:latin typeface="Arial"/>
              <a:cs typeface="Arial"/>
            </a:endParaRPr>
          </a:p>
          <a:p>
            <a:pPr lvl="1">
              <a:buFont typeface="Wingdings"/>
              <a:buChar char="Ø"/>
              <a:defRPr/>
            </a:pPr>
            <a:r>
              <a:rPr lang="el-GR" sz="2300">
                <a:latin typeface="Arial"/>
                <a:cs typeface="Arial"/>
              </a:rPr>
              <a:t> </a:t>
            </a:r>
            <a:r>
              <a:rPr lang="en-US" sz="2300">
                <a:latin typeface="Arial"/>
                <a:cs typeface="Arial"/>
              </a:rPr>
              <a:t>Abstraction (</a:t>
            </a:r>
            <a:r>
              <a:rPr lang="el-GR" sz="2300">
                <a:latin typeface="Arial"/>
                <a:cs typeface="Arial"/>
              </a:rPr>
              <a:t>Χρήση </a:t>
            </a:r>
            <a:r>
              <a:rPr lang="en-US" sz="2300">
                <a:latin typeface="Arial"/>
                <a:cs typeface="Arial"/>
              </a:rPr>
              <a:t>IM)</a:t>
            </a:r>
            <a:endParaRPr lang="el-GR" sz="2300">
              <a:latin typeface="Arial"/>
              <a:cs typeface="Arial"/>
            </a:endParaRPr>
          </a:p>
          <a:p>
            <a:pPr lvl="1">
              <a:buFont typeface="Wingdings"/>
              <a:buChar char="Ø"/>
              <a:defRPr/>
            </a:pPr>
            <a:r>
              <a:rPr lang="el-GR" sz="2300">
                <a:latin typeface="Arial"/>
                <a:cs typeface="Arial"/>
              </a:rPr>
              <a:t> ΙΜ υλοποιείται σε πολλαπλά </a:t>
            </a:r>
            <a:r>
              <a:rPr lang="en-US" sz="2300">
                <a:latin typeface="Arial"/>
                <a:cs typeface="Arial"/>
              </a:rPr>
              <a:t>DMs </a:t>
            </a:r>
            <a:r>
              <a:rPr lang="el-GR" sz="2300">
                <a:latin typeface="Arial"/>
                <a:cs typeface="Arial"/>
              </a:rPr>
              <a:t>ανάλογα</a:t>
            </a:r>
            <a:endParaRPr/>
          </a:p>
          <a:p>
            <a:pPr marL="342900" lvl="1" indent="0">
              <a:buNone/>
              <a:defRPr/>
            </a:pPr>
            <a:r>
              <a:rPr lang="el-GR" sz="2300">
                <a:latin typeface="Arial"/>
                <a:cs typeface="Arial"/>
              </a:rPr>
              <a:t>    με το συγκεκριμένο περιβάλλον/συσκευή</a:t>
            </a:r>
          </a:p>
          <a:p>
            <a:pPr>
              <a:defRPr/>
            </a:pPr>
            <a:endParaRPr lang="el-GR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0E4832-F2F8-4602-ADEB-C3DCBFEC6E09}" type="slidenum">
              <a:rPr lang="el-GR"/>
              <a:t>5</a:t>
            </a:fld>
            <a:endParaRPr lang="el-GR"/>
          </a:p>
        </p:txBody>
      </p:sp>
      <p:sp>
        <p:nvSpPr>
          <p:cNvPr id="6" name="Rectangle 5"/>
          <p:cNvSpPr/>
          <p:nvPr/>
        </p:nvSpPr>
        <p:spPr bwMode="auto">
          <a:xfrm>
            <a:off x="807352" y="6241219"/>
            <a:ext cx="462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>
                <a:hlinkClick r:id="rId3" tooltip="https://datatracker.ietf.org/doc/html/rfc3444"/>
              </a:rPr>
              <a:t>https://datatracker.ietf.org/doc/html/rfc3444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rcRect l="1629" r="7942"/>
          <a:stretch/>
        </p:blipFill>
        <p:spPr bwMode="auto">
          <a:xfrm>
            <a:off x="4343400" y="1371600"/>
            <a:ext cx="4616743" cy="4705206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 bwMode="auto">
          <a:xfrm>
            <a:off x="1943100" y="184070"/>
            <a:ext cx="50292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/>
              <a:t>Data Modeling Languages</a:t>
            </a:r>
            <a:r>
              <a:rPr lang="el-GR" sz="3600"/>
              <a:t> </a:t>
            </a:r>
            <a:endParaRPr lang="en-US" sz="360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 bwMode="auto">
          <a:xfrm>
            <a:off x="76200" y="1708160"/>
            <a:ext cx="4267200" cy="4540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/>
              <a:t>Αρχές τεχνολογίας λογισμικού εφαρμοσμένες στη διαχείριση δικτύου</a:t>
            </a:r>
            <a:endParaRPr/>
          </a:p>
          <a:p>
            <a:pPr>
              <a:defRPr/>
            </a:pPr>
            <a:r>
              <a:rPr lang="el-GR"/>
              <a:t>Αυτοματοποίηση παραγωγής κώδικα</a:t>
            </a:r>
            <a:r>
              <a:rPr lang="en-US"/>
              <a:t> </a:t>
            </a:r>
            <a:r>
              <a:rPr lang="el-GR"/>
              <a:t>και τεχνικές προγραμματισμού για την συλλογή δεδομένων </a:t>
            </a:r>
            <a:r>
              <a:rPr lang="en-US"/>
              <a:t>&amp; </a:t>
            </a:r>
            <a:r>
              <a:rPr lang="el-GR"/>
              <a:t>εκτέλεση εντολών</a:t>
            </a:r>
            <a:endParaRPr/>
          </a:p>
          <a:p>
            <a:pPr>
              <a:defRPr/>
            </a:pPr>
            <a:r>
              <a:rPr lang="el-GR"/>
              <a:t>Μοντέλο</a:t>
            </a:r>
            <a:r>
              <a:rPr lang="en-US"/>
              <a:t> </a:t>
            </a:r>
            <a:r>
              <a:rPr lang="el-GR"/>
              <a:t>περιγραφής</a:t>
            </a:r>
            <a:r>
              <a:rPr lang="en-US"/>
              <a:t> data sources </a:t>
            </a:r>
            <a:r>
              <a:rPr lang="el-GR"/>
              <a:t></a:t>
            </a:r>
            <a:r>
              <a:rPr lang="en-US"/>
              <a:t> </a:t>
            </a:r>
            <a:r>
              <a:rPr lang="el-GR"/>
              <a:t>Δυνατότητα αυτοματοποιημένης σύνταξης </a:t>
            </a:r>
            <a:r>
              <a:rPr lang="en-US"/>
              <a:t>API</a:t>
            </a:r>
            <a:endParaRPr lang="el-GR"/>
          </a:p>
          <a:p>
            <a:pPr>
              <a:defRPr/>
            </a:pPr>
            <a:r>
              <a:rPr lang="el-GR"/>
              <a:t>Παραπομπή από το Υ</a:t>
            </a:r>
            <a:r>
              <a:rPr lang="en-US"/>
              <a:t>ANG model </a:t>
            </a:r>
            <a:r>
              <a:rPr lang="el-GR"/>
              <a:t>σε γλώσσες προγραμματισμού (</a:t>
            </a:r>
            <a:r>
              <a:rPr lang="en-US"/>
              <a:t>Python, Go, C++, Erlang …</a:t>
            </a:r>
            <a:r>
              <a:rPr lang="el-GR"/>
              <a:t>)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0E4832-F2F8-4602-ADEB-C3DCBFEC6E09}" type="slidenum">
              <a:rPr lang="el-GR"/>
              <a:t>6</a:t>
            </a:fld>
            <a:endParaRPr lang="el-GR"/>
          </a:p>
        </p:txBody>
      </p:sp>
      <p:sp>
        <p:nvSpPr>
          <p:cNvPr id="6" name="Θέση περιεχομένου 2"/>
          <p:cNvSpPr txBox="1"/>
          <p:nvPr/>
        </p:nvSpPr>
        <p:spPr bwMode="auto">
          <a:xfrm>
            <a:off x="2346470" y="6356351"/>
            <a:ext cx="4616742" cy="41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US" b="1"/>
              <a:t>Encodings:</a:t>
            </a:r>
            <a:r>
              <a:rPr lang="en-US"/>
              <a:t> XML, JSON, YAML, Protobuf</a:t>
            </a:r>
          </a:p>
          <a:p>
            <a:pPr>
              <a:spcAft>
                <a:spcPts val="0"/>
              </a:spcAft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 bwMode="auto">
          <a:xfrm>
            <a:off x="435803" y="292100"/>
            <a:ext cx="8153323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/>
              <a:t>YANG - Yet Another Next Generation (RFC 6020)</a:t>
            </a:r>
            <a:endParaRPr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 bwMode="auto">
          <a:xfrm>
            <a:off x="228600" y="1216367"/>
            <a:ext cx="8115300" cy="838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b="1"/>
              <a:t>YANG:</a:t>
            </a:r>
            <a:r>
              <a:rPr lang="en-US"/>
              <a:t> </a:t>
            </a:r>
            <a:r>
              <a:rPr lang="el-GR"/>
              <a:t>Γλώσσα</a:t>
            </a:r>
            <a:r>
              <a:rPr lang="en-US"/>
              <a:t> data modeling </a:t>
            </a:r>
            <a:r>
              <a:rPr lang="el-GR"/>
              <a:t>για </a:t>
            </a:r>
            <a:r>
              <a:rPr lang="en-US"/>
              <a:t>configuration </a:t>
            </a:r>
            <a:r>
              <a:rPr lang="el-GR"/>
              <a:t>και</a:t>
            </a:r>
            <a:r>
              <a:rPr lang="en-US"/>
              <a:t> </a:t>
            </a:r>
            <a:r>
              <a:rPr lang="el-GR"/>
              <a:t>κατάσταση (</a:t>
            </a:r>
            <a:r>
              <a:rPr lang="en-US"/>
              <a:t>state</a:t>
            </a:r>
            <a:r>
              <a:rPr lang="el-GR"/>
              <a:t>)</a:t>
            </a:r>
            <a:r>
              <a:rPr lang="en-US"/>
              <a:t> </a:t>
            </a:r>
            <a:endParaRPr/>
          </a:p>
          <a:p>
            <a:pPr marL="0" indent="0">
              <a:buNone/>
              <a:defRPr/>
            </a:pPr>
            <a:r>
              <a:rPr lang="en-US" b="1"/>
              <a:t>NETCONF: </a:t>
            </a:r>
            <a:r>
              <a:rPr lang="el-GR"/>
              <a:t>Μοντελοποίηση δεδομένων με </a:t>
            </a:r>
            <a:r>
              <a:rPr lang="en-US"/>
              <a:t>YANG </a:t>
            </a:r>
            <a:r>
              <a:rPr lang="el-GR"/>
              <a:t>και </a:t>
            </a:r>
            <a:r>
              <a:rPr lang="en-US"/>
              <a:t>serialization </a:t>
            </a:r>
            <a:r>
              <a:rPr lang="el-GR"/>
              <a:t>με </a:t>
            </a:r>
            <a:r>
              <a:rPr lang="en-US"/>
              <a:t>XML. 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0E4832-F2F8-4602-ADEB-C3DCBFEC6E09}" type="slidenum">
              <a:rPr lang="el-GR"/>
              <a:t>7</a:t>
            </a:fld>
            <a:endParaRPr lang="el-GR"/>
          </a:p>
        </p:txBody>
      </p:sp>
      <p:sp>
        <p:nvSpPr>
          <p:cNvPr id="38" name="object 3"/>
          <p:cNvSpPr txBox="1"/>
          <p:nvPr/>
        </p:nvSpPr>
        <p:spPr bwMode="auto">
          <a:xfrm>
            <a:off x="76200" y="2209800"/>
            <a:ext cx="4956912" cy="56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600" spc="-5">
                <a:latin typeface="Courier New"/>
                <a:cs typeface="Courier New"/>
              </a:rPr>
              <a:t>module:</a:t>
            </a:r>
            <a:r>
              <a:rPr sz="1600" spc="20">
                <a:latin typeface="Courier New"/>
                <a:cs typeface="Courier New"/>
              </a:rPr>
              <a:t> </a:t>
            </a:r>
            <a:r>
              <a:rPr sz="1600" spc="-5">
                <a:latin typeface="Courier New"/>
                <a:cs typeface="Courier New"/>
              </a:rPr>
              <a:t>ietf-interfaces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509"/>
              </a:spcBef>
              <a:defRPr/>
            </a:pPr>
            <a:r>
              <a:rPr sz="1600" spc="-5">
                <a:latin typeface="Courier New"/>
                <a:cs typeface="Courier New"/>
              </a:rPr>
              <a:t>+--rw</a:t>
            </a:r>
            <a:r>
              <a:rPr sz="1600" spc="5">
                <a:latin typeface="Courier New"/>
                <a:cs typeface="Courier New"/>
              </a:rPr>
              <a:t> </a:t>
            </a:r>
            <a:r>
              <a:rPr sz="1600" spc="-5">
                <a:latin typeface="Courier New"/>
                <a:cs typeface="Courier New"/>
              </a:rPr>
              <a:t>interfaces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39" name="object 4"/>
          <p:cNvGraphicFramePr>
            <a:graphicFrameLocks noGrp="1"/>
          </p:cNvGraphicFramePr>
          <p:nvPr/>
        </p:nvGraphicFramePr>
        <p:xfrm>
          <a:off x="435804" y="2819400"/>
          <a:ext cx="5637847" cy="1991103"/>
        </p:xfrm>
        <a:graphic>
          <a:graphicData uri="http://schemas.openxmlformats.org/drawingml/2006/table">
            <a:tbl>
              <a:tblPr firstRow="1" bandRow="1"/>
              <a:tblGrid>
                <a:gridCol w="20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3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650"/>
                        </a:lnSpc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 interface*</a:t>
                      </a:r>
                      <a:r>
                        <a:rPr sz="1600" spc="4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[name]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</a:t>
                      </a:r>
                      <a:r>
                        <a:rPr sz="1600" spc="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</a:t>
                      </a:r>
                      <a:r>
                        <a:rPr sz="1600" spc="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description?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</a:t>
                      </a:r>
                      <a:r>
                        <a:rPr sz="1600" spc="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identityref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</a:t>
                      </a:r>
                      <a:r>
                        <a:rPr sz="1600" spc="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enabled?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7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+--rw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link-up-down-trap-enable?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enumeration</a:t>
                      </a:r>
                      <a:r>
                        <a:rPr sz="1600" spc="-1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{if-mib}?</a:t>
                      </a:r>
                      <a:endParaRPr sz="16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2" name="Picture 2" descr="Network Automation and the Rise of NETCONF | by karim okasha | Mediu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t="19035" r="1500" b="3995"/>
          <a:stretch/>
        </p:blipFill>
        <p:spPr bwMode="auto">
          <a:xfrm>
            <a:off x="819150" y="5029200"/>
            <a:ext cx="7105650" cy="1731327"/>
          </a:xfrm>
          <a:prstGeom prst="rect">
            <a:avLst/>
          </a:prstGeom>
          <a:noFill/>
        </p:spPr>
      </p:pic>
      <p:pic>
        <p:nvPicPr>
          <p:cNvPr id="41" name="Picture 40">
            <a:hlinkClick r:id="rId4"/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936720" y="2054568"/>
            <a:ext cx="1652407" cy="2748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262062" y="136267"/>
            <a:ext cx="681513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/>
            </a:pPr>
            <a:r>
              <a:rPr lang="el-GR" sz="3600" b="1" spc="20"/>
              <a:t>Διάφορα</a:t>
            </a:r>
            <a:r>
              <a:rPr sz="3600" b="1" spc="-85"/>
              <a:t> </a:t>
            </a:r>
            <a:r>
              <a:rPr lang="el-GR" sz="3600" b="1" spc="-50"/>
              <a:t>Μοντέλα</a:t>
            </a:r>
            <a:r>
              <a:rPr lang="el-GR" sz="3600" b="1" spc="45"/>
              <a:t> </a:t>
            </a:r>
            <a:r>
              <a:rPr sz="3600" b="1" spc="-80"/>
              <a:t>YANG</a:t>
            </a:r>
            <a:endParaRPr sz="3600" b="1" spc="4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2EC254E-9FBD-4CFF-A1B7-EFC5CC3F07EB}" type="slidenum">
              <a:rPr lang="el-GR"/>
              <a:t>8</a:t>
            </a:fld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0640" y="1462904"/>
            <a:ext cx="3081033" cy="5045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62601" y="1440533"/>
            <a:ext cx="3352800" cy="54174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599880" y="304800"/>
            <a:ext cx="5059204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lang="el-GR" sz="3600" b="1" spc="50"/>
              <a:t>Πηγές των </a:t>
            </a:r>
            <a:r>
              <a:rPr lang="en-US" sz="3600" b="1" spc="50"/>
              <a:t>M</a:t>
            </a:r>
            <a:r>
              <a:rPr lang="el-GR" sz="3600" b="1" spc="50"/>
              <a:t>οντέλων</a:t>
            </a:r>
            <a:endParaRPr sz="3600" b="1" spc="-20"/>
          </a:p>
        </p:txBody>
      </p:sp>
      <p:sp>
        <p:nvSpPr>
          <p:cNvPr id="3" name="object 3"/>
          <p:cNvSpPr txBox="1"/>
          <p:nvPr/>
        </p:nvSpPr>
        <p:spPr bwMode="auto">
          <a:xfrm>
            <a:off x="304800" y="3276600"/>
            <a:ext cx="3188970" cy="29360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4" algn="ctr">
              <a:lnSpc>
                <a:spcPts val="2840"/>
              </a:lnSpc>
              <a:spcBef>
                <a:spcPts val="100"/>
              </a:spcBef>
              <a:buSzPct val="89583"/>
              <a:tabLst>
                <a:tab pos="239395" algn="l"/>
                <a:tab pos="240665" algn="l"/>
              </a:tabLst>
              <a:defRPr/>
            </a:pPr>
            <a:r>
              <a:rPr lang="el-GR" sz="2400" b="1" spc="-5">
                <a:latin typeface="Arial"/>
                <a:cs typeface="Arial"/>
              </a:rPr>
              <a:t>Ορισμός από </a:t>
            </a:r>
            <a:r>
              <a:rPr lang="en-US" sz="2400" b="1" spc="-5">
                <a:latin typeface="Arial"/>
                <a:cs typeface="Arial"/>
              </a:rPr>
              <a:t>SDO</a:t>
            </a:r>
            <a:endParaRPr lang="en-US" sz="2400">
              <a:latin typeface="Arial"/>
              <a:cs typeface="Arial"/>
            </a:endParaRPr>
          </a:p>
          <a:p>
            <a:pPr marL="12064" algn="ctr">
              <a:lnSpc>
                <a:spcPts val="2840"/>
              </a:lnSpc>
              <a:spcBef>
                <a:spcPts val="100"/>
              </a:spcBef>
              <a:buSzPct val="89583"/>
              <a:tabLst>
                <a:tab pos="239395" algn="l"/>
                <a:tab pos="240665" algn="l"/>
              </a:tabLst>
              <a:defRPr/>
            </a:pPr>
            <a:r>
              <a:rPr lang="en-US" spc="-35">
                <a:latin typeface="Arial"/>
                <a:cs typeface="Arial"/>
              </a:rPr>
              <a:t>IE</a:t>
            </a:r>
            <a:r>
              <a:rPr spc="-35">
                <a:latin typeface="Arial"/>
                <a:cs typeface="Arial"/>
              </a:rPr>
              <a:t>TF, </a:t>
            </a:r>
            <a:r>
              <a:rPr spc="-5">
                <a:latin typeface="Arial"/>
                <a:cs typeface="Arial"/>
              </a:rPr>
              <a:t>ITU, OpenConfig</a:t>
            </a:r>
            <a:r>
              <a:rPr lang="en-US" spc="-5"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1400">
              <a:latin typeface="Arial"/>
              <a:cs typeface="Arial"/>
            </a:endParaRPr>
          </a:p>
          <a:p>
            <a:pPr marL="240029" indent="-227965">
              <a:lnSpc>
                <a:spcPts val="2770"/>
              </a:lnSpc>
              <a:spcBef>
                <a:spcPts val="5"/>
              </a:spcBef>
              <a:buSzPct val="89583"/>
              <a:buChar char="•"/>
              <a:tabLst>
                <a:tab pos="239395" algn="l"/>
                <a:tab pos="240665" algn="l"/>
              </a:tabLst>
              <a:defRPr/>
            </a:pPr>
            <a:r>
              <a:rPr lang="el-GR" sz="2100" spc="-5">
                <a:latin typeface="Arial"/>
                <a:cs typeface="Arial"/>
              </a:rPr>
              <a:t>Συμβατά με πρότυπα</a:t>
            </a:r>
            <a:endParaRPr sz="2100">
              <a:latin typeface="Arial"/>
              <a:cs typeface="Arial"/>
            </a:endParaRPr>
          </a:p>
          <a:p>
            <a:pPr marL="240029" marR="5080">
              <a:lnSpc>
                <a:spcPts val="2120"/>
              </a:lnSpc>
              <a:spcBef>
                <a:spcPts val="45"/>
              </a:spcBef>
              <a:defRPr/>
            </a:pPr>
            <a:r>
              <a:rPr spc="10">
                <a:latin typeface="Courier New"/>
                <a:cs typeface="Courier New"/>
              </a:rPr>
              <a:t>ietf-diffserv-policy.yang  </a:t>
            </a:r>
            <a:br>
              <a:rPr lang="el-GR" spc="10">
                <a:latin typeface="Courier New"/>
                <a:cs typeface="Courier New"/>
              </a:rPr>
            </a:br>
            <a:r>
              <a:rPr spc="10">
                <a:latin typeface="Courier New"/>
                <a:cs typeface="Courier New"/>
              </a:rPr>
              <a:t>iet</a:t>
            </a:r>
            <a:r>
              <a:rPr spc="15">
                <a:latin typeface="Courier New"/>
                <a:cs typeface="Courier New"/>
              </a:rPr>
              <a:t>f</a:t>
            </a:r>
            <a:r>
              <a:rPr>
                <a:latin typeface="Courier New"/>
                <a:cs typeface="Courier New"/>
              </a:rPr>
              <a:t>-</a:t>
            </a:r>
            <a:r>
              <a:rPr spc="5">
                <a:latin typeface="Courier New"/>
                <a:cs typeface="Courier New"/>
              </a:rPr>
              <a:t>d</a:t>
            </a:r>
            <a:r>
              <a:rPr spc="15">
                <a:latin typeface="Courier New"/>
                <a:cs typeface="Courier New"/>
              </a:rPr>
              <a:t>i</a:t>
            </a:r>
            <a:r>
              <a:rPr spc="5">
                <a:latin typeface="Courier New"/>
                <a:cs typeface="Courier New"/>
              </a:rPr>
              <a:t>ff</a:t>
            </a:r>
            <a:r>
              <a:rPr>
                <a:latin typeface="Courier New"/>
                <a:cs typeface="Courier New"/>
              </a:rPr>
              <a:t>s</a:t>
            </a:r>
            <a:r>
              <a:rPr spc="5">
                <a:latin typeface="Courier New"/>
                <a:cs typeface="Courier New"/>
              </a:rPr>
              <a:t>e</a:t>
            </a:r>
            <a:r>
              <a:rPr spc="15">
                <a:latin typeface="Courier New"/>
                <a:cs typeface="Courier New"/>
              </a:rPr>
              <a:t>rv</a:t>
            </a:r>
            <a:r>
              <a:rPr spc="10">
                <a:latin typeface="Courier New"/>
                <a:cs typeface="Courier New"/>
              </a:rPr>
              <a:t>-</a:t>
            </a:r>
            <a:r>
              <a:rPr>
                <a:latin typeface="Courier New"/>
                <a:cs typeface="Courier New"/>
              </a:rPr>
              <a:t>c</a:t>
            </a:r>
            <a:r>
              <a:rPr spc="5">
                <a:latin typeface="Courier New"/>
                <a:cs typeface="Courier New"/>
              </a:rPr>
              <a:t>l</a:t>
            </a:r>
            <a:r>
              <a:rPr spc="15">
                <a:latin typeface="Courier New"/>
                <a:cs typeface="Courier New"/>
              </a:rPr>
              <a:t>a</a:t>
            </a:r>
            <a:r>
              <a:rPr spc="5">
                <a:latin typeface="Courier New"/>
                <a:cs typeface="Courier New"/>
              </a:rPr>
              <a:t>ss</a:t>
            </a:r>
            <a:r>
              <a:rPr>
                <a:latin typeface="Courier New"/>
                <a:cs typeface="Courier New"/>
              </a:rPr>
              <a:t>i</a:t>
            </a:r>
            <a:r>
              <a:rPr spc="5">
                <a:latin typeface="Courier New"/>
                <a:cs typeface="Courier New"/>
              </a:rPr>
              <a:t>f</a:t>
            </a:r>
            <a:r>
              <a:rPr spc="15">
                <a:latin typeface="Courier New"/>
                <a:cs typeface="Courier New"/>
              </a:rPr>
              <a:t>e</a:t>
            </a:r>
            <a:r>
              <a:rPr spc="5">
                <a:latin typeface="Courier New"/>
                <a:cs typeface="Courier New"/>
              </a:rPr>
              <a:t>r</a:t>
            </a:r>
            <a:r>
              <a:rPr spc="15">
                <a:latin typeface="Courier New"/>
                <a:cs typeface="Courier New"/>
              </a:rPr>
              <a:t>.</a:t>
            </a:r>
            <a:r>
              <a:rPr>
                <a:latin typeface="Courier New"/>
                <a:cs typeface="Courier New"/>
              </a:rPr>
              <a:t>y</a:t>
            </a:r>
            <a:r>
              <a:rPr spc="5">
                <a:latin typeface="Courier New"/>
                <a:cs typeface="Courier New"/>
              </a:rPr>
              <a:t>a</a:t>
            </a:r>
            <a:r>
              <a:rPr spc="15">
                <a:latin typeface="Courier New"/>
                <a:cs typeface="Courier New"/>
              </a:rPr>
              <a:t>n</a:t>
            </a:r>
            <a:r>
              <a:rPr spc="10">
                <a:latin typeface="Courier New"/>
                <a:cs typeface="Courier New"/>
              </a:rPr>
              <a:t>g  </a:t>
            </a:r>
            <a:br>
              <a:rPr lang="el-GR" spc="10">
                <a:latin typeface="Courier New"/>
                <a:cs typeface="Courier New"/>
              </a:rPr>
            </a:br>
            <a:r>
              <a:rPr spc="10">
                <a:latin typeface="Courier New"/>
                <a:cs typeface="Courier New"/>
              </a:rPr>
              <a:t>ietf-diffserv-target.yang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15" name="Group 14"/>
          <p:cNvGrpSpPr/>
          <p:nvPr/>
        </p:nvGrpSpPr>
        <p:grpSpPr bwMode="auto">
          <a:xfrm>
            <a:off x="199279" y="1524000"/>
            <a:ext cx="3188970" cy="1447800"/>
            <a:chOff x="1524000" y="572263"/>
            <a:chExt cx="2514461" cy="2551937"/>
          </a:xfrm>
        </p:grpSpPr>
        <p:grpSp>
          <p:nvGrpSpPr>
            <p:cNvPr id="4" name="object 4"/>
            <p:cNvGrpSpPr/>
            <p:nvPr/>
          </p:nvGrpSpPr>
          <p:grpSpPr bwMode="auto">
            <a:xfrm>
              <a:off x="1524000" y="572263"/>
              <a:ext cx="2514461" cy="2551937"/>
              <a:chOff x="2215889" y="1321294"/>
              <a:chExt cx="2037714" cy="2027555"/>
            </a:xfrm>
          </p:grpSpPr>
          <p:sp>
            <p:nvSpPr>
              <p:cNvPr id="5" name="object 5"/>
              <p:cNvSpPr/>
              <p:nvPr/>
            </p:nvSpPr>
            <p:spPr bwMode="auto">
              <a:xfrm>
                <a:off x="2215889" y="1321294"/>
                <a:ext cx="2037601" cy="2026947"/>
              </a:xfrm>
              <a:prstGeom prst="rect">
                <a:avLst/>
              </a:prstGeom>
              <a:blipFill>
                <a:blip r:embed="rId2"/>
                <a:stretch/>
              </a:blipFill>
            </p:spPr>
            <p:txBody>
              <a:bodyPr wrap="square" lIns="0" tIns="0" rIns="0" bIns="0" rtlCol="0"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6" name="object 6"/>
              <p:cNvSpPr/>
              <p:nvPr/>
            </p:nvSpPr>
            <p:spPr bwMode="auto">
              <a:xfrm>
                <a:off x="2478023" y="1886724"/>
                <a:ext cx="1519426" cy="976871"/>
              </a:xfrm>
              <a:prstGeom prst="rect">
                <a:avLst/>
              </a:prstGeom>
              <a:blipFill>
                <a:blip r:embed="rId3"/>
                <a:stretch/>
              </a:blipFill>
            </p:spPr>
            <p:txBody>
              <a:bodyPr wrap="square" lIns="0" tIns="0" rIns="0" bIns="0" rtlCol="0"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7" name="object 7"/>
              <p:cNvSpPr/>
              <p:nvPr/>
            </p:nvSpPr>
            <p:spPr bwMode="auto">
              <a:xfrm>
                <a:off x="2249423" y="1335023"/>
                <a:ext cx="1975485" cy="1964689"/>
              </a:xfrm>
              <a:custGeom>
                <a:avLst/>
                <a:gdLst/>
                <a:ahLst/>
                <a:cxnLst/>
                <a:rect l="l" t="t" r="r" b="b"/>
                <a:pathLst>
                  <a:path w="1975485" h="1964689" extrusionOk="0">
                    <a:moveTo>
                      <a:pt x="992886" y="0"/>
                    </a:moveTo>
                    <a:lnTo>
                      <a:pt x="982218" y="0"/>
                    </a:lnTo>
                    <a:lnTo>
                      <a:pt x="934632" y="1132"/>
                    </a:lnTo>
                    <a:lnTo>
                      <a:pt x="887631" y="4496"/>
                    </a:lnTo>
                    <a:lnTo>
                      <a:pt x="841265" y="10040"/>
                    </a:lnTo>
                    <a:lnTo>
                      <a:pt x="795586" y="17712"/>
                    </a:lnTo>
                    <a:lnTo>
                      <a:pt x="750646" y="27461"/>
                    </a:lnTo>
                    <a:lnTo>
                      <a:pt x="706496" y="39235"/>
                    </a:lnTo>
                    <a:lnTo>
                      <a:pt x="663187" y="52983"/>
                    </a:lnTo>
                    <a:lnTo>
                      <a:pt x="620771" y="68654"/>
                    </a:lnTo>
                    <a:lnTo>
                      <a:pt x="579299" y="86195"/>
                    </a:lnTo>
                    <a:lnTo>
                      <a:pt x="538824" y="105556"/>
                    </a:lnTo>
                    <a:lnTo>
                      <a:pt x="499395" y="126685"/>
                    </a:lnTo>
                    <a:lnTo>
                      <a:pt x="461066" y="149530"/>
                    </a:lnTo>
                    <a:lnTo>
                      <a:pt x="423887" y="174040"/>
                    </a:lnTo>
                    <a:lnTo>
                      <a:pt x="387909" y="200164"/>
                    </a:lnTo>
                    <a:lnTo>
                      <a:pt x="353185" y="227850"/>
                    </a:lnTo>
                    <a:lnTo>
                      <a:pt x="319765" y="257046"/>
                    </a:lnTo>
                    <a:lnTo>
                      <a:pt x="287702" y="287702"/>
                    </a:lnTo>
                    <a:lnTo>
                      <a:pt x="257046" y="319765"/>
                    </a:lnTo>
                    <a:lnTo>
                      <a:pt x="227850" y="353185"/>
                    </a:lnTo>
                    <a:lnTo>
                      <a:pt x="200164" y="387909"/>
                    </a:lnTo>
                    <a:lnTo>
                      <a:pt x="174040" y="423887"/>
                    </a:lnTo>
                    <a:lnTo>
                      <a:pt x="149530" y="461066"/>
                    </a:lnTo>
                    <a:lnTo>
                      <a:pt x="126685" y="499395"/>
                    </a:lnTo>
                    <a:lnTo>
                      <a:pt x="105556" y="538824"/>
                    </a:lnTo>
                    <a:lnTo>
                      <a:pt x="86195" y="579299"/>
                    </a:lnTo>
                    <a:lnTo>
                      <a:pt x="68654" y="620771"/>
                    </a:lnTo>
                    <a:lnTo>
                      <a:pt x="52983" y="663187"/>
                    </a:lnTo>
                    <a:lnTo>
                      <a:pt x="39235" y="706496"/>
                    </a:lnTo>
                    <a:lnTo>
                      <a:pt x="27461" y="750646"/>
                    </a:lnTo>
                    <a:lnTo>
                      <a:pt x="17712" y="795586"/>
                    </a:lnTo>
                    <a:lnTo>
                      <a:pt x="10040" y="841265"/>
                    </a:lnTo>
                    <a:lnTo>
                      <a:pt x="4496" y="887631"/>
                    </a:lnTo>
                    <a:lnTo>
                      <a:pt x="1132" y="934632"/>
                    </a:lnTo>
                    <a:lnTo>
                      <a:pt x="0" y="982217"/>
                    </a:lnTo>
                    <a:lnTo>
                      <a:pt x="1132" y="1029803"/>
                    </a:lnTo>
                    <a:lnTo>
                      <a:pt x="4496" y="1076804"/>
                    </a:lnTo>
                    <a:lnTo>
                      <a:pt x="10040" y="1123170"/>
                    </a:lnTo>
                    <a:lnTo>
                      <a:pt x="17712" y="1168849"/>
                    </a:lnTo>
                    <a:lnTo>
                      <a:pt x="27461" y="1213789"/>
                    </a:lnTo>
                    <a:lnTo>
                      <a:pt x="39235" y="1257939"/>
                    </a:lnTo>
                    <a:lnTo>
                      <a:pt x="52983" y="1301248"/>
                    </a:lnTo>
                    <a:lnTo>
                      <a:pt x="68654" y="1343664"/>
                    </a:lnTo>
                    <a:lnTo>
                      <a:pt x="86195" y="1385136"/>
                    </a:lnTo>
                    <a:lnTo>
                      <a:pt x="105556" y="1425611"/>
                    </a:lnTo>
                    <a:lnTo>
                      <a:pt x="126685" y="1465040"/>
                    </a:lnTo>
                    <a:lnTo>
                      <a:pt x="149530" y="1503369"/>
                    </a:lnTo>
                    <a:lnTo>
                      <a:pt x="174040" y="1540548"/>
                    </a:lnTo>
                    <a:lnTo>
                      <a:pt x="200164" y="1576526"/>
                    </a:lnTo>
                    <a:lnTo>
                      <a:pt x="227850" y="1611250"/>
                    </a:lnTo>
                    <a:lnTo>
                      <a:pt x="257046" y="1644670"/>
                    </a:lnTo>
                    <a:lnTo>
                      <a:pt x="287702" y="1676733"/>
                    </a:lnTo>
                    <a:lnTo>
                      <a:pt x="319765" y="1707389"/>
                    </a:lnTo>
                    <a:lnTo>
                      <a:pt x="353185" y="1736585"/>
                    </a:lnTo>
                    <a:lnTo>
                      <a:pt x="387909" y="1764271"/>
                    </a:lnTo>
                    <a:lnTo>
                      <a:pt x="423887" y="1790395"/>
                    </a:lnTo>
                    <a:lnTo>
                      <a:pt x="461066" y="1814905"/>
                    </a:lnTo>
                    <a:lnTo>
                      <a:pt x="499395" y="1837750"/>
                    </a:lnTo>
                    <a:lnTo>
                      <a:pt x="538824" y="1858879"/>
                    </a:lnTo>
                    <a:lnTo>
                      <a:pt x="579299" y="1878240"/>
                    </a:lnTo>
                    <a:lnTo>
                      <a:pt x="620771" y="1895781"/>
                    </a:lnTo>
                    <a:lnTo>
                      <a:pt x="663187" y="1911452"/>
                    </a:lnTo>
                    <a:lnTo>
                      <a:pt x="706496" y="1925200"/>
                    </a:lnTo>
                    <a:lnTo>
                      <a:pt x="750646" y="1936974"/>
                    </a:lnTo>
                    <a:lnTo>
                      <a:pt x="795586" y="1946723"/>
                    </a:lnTo>
                    <a:lnTo>
                      <a:pt x="841265" y="1954395"/>
                    </a:lnTo>
                    <a:lnTo>
                      <a:pt x="887631" y="1959939"/>
                    </a:lnTo>
                    <a:lnTo>
                      <a:pt x="934632" y="1963303"/>
                    </a:lnTo>
                    <a:lnTo>
                      <a:pt x="982218" y="1964436"/>
                    </a:lnTo>
                    <a:lnTo>
                      <a:pt x="992886" y="1964436"/>
                    </a:lnTo>
                    <a:lnTo>
                      <a:pt x="1040471" y="1963303"/>
                    </a:lnTo>
                    <a:lnTo>
                      <a:pt x="1087472" y="1959939"/>
                    </a:lnTo>
                    <a:lnTo>
                      <a:pt x="1133838" y="1954395"/>
                    </a:lnTo>
                    <a:lnTo>
                      <a:pt x="1179517" y="1946723"/>
                    </a:lnTo>
                    <a:lnTo>
                      <a:pt x="1224457" y="1936974"/>
                    </a:lnTo>
                    <a:lnTo>
                      <a:pt x="1268607" y="1925200"/>
                    </a:lnTo>
                    <a:lnTo>
                      <a:pt x="1311916" y="1911452"/>
                    </a:lnTo>
                    <a:lnTo>
                      <a:pt x="1354332" y="1895781"/>
                    </a:lnTo>
                    <a:lnTo>
                      <a:pt x="1395804" y="1878240"/>
                    </a:lnTo>
                    <a:lnTo>
                      <a:pt x="1436279" y="1858879"/>
                    </a:lnTo>
                    <a:lnTo>
                      <a:pt x="1475708" y="1837750"/>
                    </a:lnTo>
                    <a:lnTo>
                      <a:pt x="1514037" y="1814905"/>
                    </a:lnTo>
                    <a:lnTo>
                      <a:pt x="1551216" y="1790395"/>
                    </a:lnTo>
                    <a:lnTo>
                      <a:pt x="1587194" y="1764271"/>
                    </a:lnTo>
                    <a:lnTo>
                      <a:pt x="1621918" y="1736585"/>
                    </a:lnTo>
                    <a:lnTo>
                      <a:pt x="1655338" y="1707389"/>
                    </a:lnTo>
                    <a:lnTo>
                      <a:pt x="1687401" y="1676733"/>
                    </a:lnTo>
                    <a:lnTo>
                      <a:pt x="1718057" y="1644670"/>
                    </a:lnTo>
                    <a:lnTo>
                      <a:pt x="1747253" y="1611250"/>
                    </a:lnTo>
                    <a:lnTo>
                      <a:pt x="1774939" y="1576526"/>
                    </a:lnTo>
                    <a:lnTo>
                      <a:pt x="1801063" y="1540548"/>
                    </a:lnTo>
                    <a:lnTo>
                      <a:pt x="1825573" y="1503369"/>
                    </a:lnTo>
                    <a:lnTo>
                      <a:pt x="1848418" y="1465040"/>
                    </a:lnTo>
                    <a:lnTo>
                      <a:pt x="1869547" y="1425611"/>
                    </a:lnTo>
                    <a:lnTo>
                      <a:pt x="1888908" y="1385136"/>
                    </a:lnTo>
                    <a:lnTo>
                      <a:pt x="1906449" y="1343664"/>
                    </a:lnTo>
                    <a:lnTo>
                      <a:pt x="1922120" y="1301248"/>
                    </a:lnTo>
                    <a:lnTo>
                      <a:pt x="1935868" y="1257939"/>
                    </a:lnTo>
                    <a:lnTo>
                      <a:pt x="1947642" y="1213789"/>
                    </a:lnTo>
                    <a:lnTo>
                      <a:pt x="1957391" y="1168849"/>
                    </a:lnTo>
                    <a:lnTo>
                      <a:pt x="1965063" y="1123170"/>
                    </a:lnTo>
                    <a:lnTo>
                      <a:pt x="1970607" y="1076804"/>
                    </a:lnTo>
                    <a:lnTo>
                      <a:pt x="1973971" y="1029803"/>
                    </a:lnTo>
                    <a:lnTo>
                      <a:pt x="1975103" y="982217"/>
                    </a:lnTo>
                    <a:lnTo>
                      <a:pt x="1973971" y="934632"/>
                    </a:lnTo>
                    <a:lnTo>
                      <a:pt x="1970607" y="887631"/>
                    </a:lnTo>
                    <a:lnTo>
                      <a:pt x="1965063" y="841265"/>
                    </a:lnTo>
                    <a:lnTo>
                      <a:pt x="1957391" y="795586"/>
                    </a:lnTo>
                    <a:lnTo>
                      <a:pt x="1947642" y="750646"/>
                    </a:lnTo>
                    <a:lnTo>
                      <a:pt x="1935868" y="706496"/>
                    </a:lnTo>
                    <a:lnTo>
                      <a:pt x="1922120" y="663187"/>
                    </a:lnTo>
                    <a:lnTo>
                      <a:pt x="1906449" y="620771"/>
                    </a:lnTo>
                    <a:lnTo>
                      <a:pt x="1888908" y="579299"/>
                    </a:lnTo>
                    <a:lnTo>
                      <a:pt x="1869547" y="538824"/>
                    </a:lnTo>
                    <a:lnTo>
                      <a:pt x="1848418" y="499395"/>
                    </a:lnTo>
                    <a:lnTo>
                      <a:pt x="1825573" y="461066"/>
                    </a:lnTo>
                    <a:lnTo>
                      <a:pt x="1801063" y="423887"/>
                    </a:lnTo>
                    <a:lnTo>
                      <a:pt x="1774939" y="387909"/>
                    </a:lnTo>
                    <a:lnTo>
                      <a:pt x="1747253" y="353185"/>
                    </a:lnTo>
                    <a:lnTo>
                      <a:pt x="1718057" y="319765"/>
                    </a:lnTo>
                    <a:lnTo>
                      <a:pt x="1687401" y="287702"/>
                    </a:lnTo>
                    <a:lnTo>
                      <a:pt x="1655338" y="257046"/>
                    </a:lnTo>
                    <a:lnTo>
                      <a:pt x="1621918" y="227850"/>
                    </a:lnTo>
                    <a:lnTo>
                      <a:pt x="1587194" y="200164"/>
                    </a:lnTo>
                    <a:lnTo>
                      <a:pt x="1551216" y="174040"/>
                    </a:lnTo>
                    <a:lnTo>
                      <a:pt x="1514037" y="149530"/>
                    </a:lnTo>
                    <a:lnTo>
                      <a:pt x="1475708" y="126685"/>
                    </a:lnTo>
                    <a:lnTo>
                      <a:pt x="1436279" y="105556"/>
                    </a:lnTo>
                    <a:lnTo>
                      <a:pt x="1395804" y="86195"/>
                    </a:lnTo>
                    <a:lnTo>
                      <a:pt x="1354332" y="68654"/>
                    </a:lnTo>
                    <a:lnTo>
                      <a:pt x="1311916" y="52983"/>
                    </a:lnTo>
                    <a:lnTo>
                      <a:pt x="1268607" y="39235"/>
                    </a:lnTo>
                    <a:lnTo>
                      <a:pt x="1224457" y="27461"/>
                    </a:lnTo>
                    <a:lnTo>
                      <a:pt x="1179517" y="17712"/>
                    </a:lnTo>
                    <a:lnTo>
                      <a:pt x="1133838" y="10040"/>
                    </a:lnTo>
                    <a:lnTo>
                      <a:pt x="1087472" y="4496"/>
                    </a:lnTo>
                    <a:lnTo>
                      <a:pt x="1040471" y="1132"/>
                    </a:lnTo>
                    <a:lnTo>
                      <a:pt x="992886" y="0"/>
                    </a:lnTo>
                    <a:close/>
                  </a:path>
                </a:pathLst>
              </a:custGeom>
              <a:solidFill>
                <a:srgbClr val="94BAB4"/>
              </a:solidFill>
            </p:spPr>
            <p:txBody>
              <a:bodyPr wrap="square" lIns="0" tIns="0" rIns="0" bIns="0" rtlCol="0"/>
              <a:lstStyle/>
              <a:p>
                <a:pPr>
                  <a:defRPr/>
                </a:pPr>
                <a:endParaRPr/>
              </a:p>
            </p:txBody>
          </p:sp>
        </p:grpSp>
        <p:sp>
          <p:nvSpPr>
            <p:cNvPr id="8" name="object 8"/>
            <p:cNvSpPr txBox="1"/>
            <p:nvPr/>
          </p:nvSpPr>
          <p:spPr bwMode="auto">
            <a:xfrm>
              <a:off x="2080508" y="1142710"/>
              <a:ext cx="1336335" cy="755977"/>
            </a:xfrm>
            <a:prstGeom prst="rect">
              <a:avLst/>
            </a:prstGeom>
            <a:grpFill/>
          </p:spPr>
          <p:txBody>
            <a:bodyPr vert="horz" wrap="square" lIns="0" tIns="17145" rIns="0" bIns="0" rtlCol="0">
              <a:spAutoFit/>
            </a:bodyPr>
            <a:lstStyle/>
            <a:p>
              <a:pPr marL="82550" algn="ctr">
                <a:lnSpc>
                  <a:spcPct val="100000"/>
                </a:lnSpc>
                <a:spcBef>
                  <a:spcPts val="135"/>
                </a:spcBef>
                <a:defRPr/>
              </a:pPr>
              <a:r>
                <a:rPr lang="el-GR" sz="2400" spc="15">
                  <a:solidFill>
                    <a:srgbClr val="FFFFFF"/>
                  </a:solidFill>
                  <a:latin typeface="Arial"/>
                  <a:cs typeface="Arial"/>
                </a:rPr>
                <a:t>Πρότυπα</a:t>
              </a:r>
              <a:endParaRPr sz="2400">
                <a:latin typeface="Arial"/>
                <a:cs typeface="Arial"/>
              </a:endParaRPr>
            </a:p>
            <a:p>
              <a:pPr marL="12700" algn="ctr">
                <a:lnSpc>
                  <a:spcPct val="100000"/>
                </a:lnSpc>
                <a:spcBef>
                  <a:spcPts val="40"/>
                </a:spcBef>
                <a:defRPr/>
              </a:pPr>
              <a:r>
                <a:rPr sz="2400" spc="-15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400" spc="7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400" spc="15">
                  <a:solidFill>
                    <a:srgbClr val="FFFFFF"/>
                  </a:solidFill>
                  <a:latin typeface="Arial"/>
                  <a:cs typeface="Arial"/>
                </a:rPr>
                <a:t>andard</a:t>
              </a:r>
              <a:endParaRPr sz="2400">
                <a:latin typeface="Arial"/>
                <a:cs typeface="Arial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sz="half" idx="4294967295"/>
          </p:nvPr>
        </p:nvSpPr>
        <p:spPr bwMode="auto">
          <a:xfrm>
            <a:off x="4096113" y="3251179"/>
            <a:ext cx="5410200" cy="2776529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066" indent="0">
              <a:lnSpc>
                <a:spcPts val="2840"/>
              </a:lnSpc>
              <a:spcBef>
                <a:spcPts val="2504"/>
              </a:spcBef>
              <a:buSzPct val="89583"/>
              <a:buNone/>
              <a:tabLst>
                <a:tab pos="239395" algn="l"/>
                <a:tab pos="240029" algn="l"/>
              </a:tabLst>
              <a:defRPr/>
            </a:pPr>
            <a:r>
              <a:rPr lang="en-US" sz="2400" b="1" spc="-25">
                <a:latin typeface="Arial"/>
                <a:cs typeface="Arial"/>
              </a:rPr>
              <a:t>			  </a:t>
            </a:r>
            <a:r>
              <a:rPr sz="2400" b="1" spc="-25">
                <a:latin typeface="Arial"/>
                <a:cs typeface="Arial"/>
              </a:rPr>
              <a:t>Vendor</a:t>
            </a:r>
            <a:r>
              <a:rPr sz="2400" b="1" spc="-5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0" indent="0">
              <a:lnSpc>
                <a:spcPts val="1880"/>
              </a:lnSpc>
              <a:buNone/>
              <a:defRPr/>
            </a:pPr>
            <a:r>
              <a:rPr lang="en-US" sz="1800" spc="-5">
                <a:latin typeface="Arial"/>
                <a:cs typeface="Arial"/>
              </a:rPr>
              <a:t>	    </a:t>
            </a:r>
            <a:r>
              <a:rPr sz="1800" spc="-5">
                <a:latin typeface="Arial"/>
                <a:cs typeface="Arial"/>
              </a:rPr>
              <a:t>Cisco</a:t>
            </a:r>
            <a:r>
              <a:rPr lang="el-GR" sz="1800" spc="-5">
                <a:latin typeface="Arial"/>
                <a:cs typeface="Arial"/>
              </a:rPr>
              <a:t>, </a:t>
            </a:r>
            <a:r>
              <a:rPr lang="en-US" sz="1800" spc="-5">
                <a:latin typeface="Arial"/>
                <a:cs typeface="Arial"/>
              </a:rPr>
              <a:t>Juniper, HP…</a:t>
            </a:r>
            <a:br>
              <a:rPr lang="el-GR" sz="1800" spc="-5">
                <a:latin typeface="Arial"/>
                <a:cs typeface="Arial"/>
              </a:rPr>
            </a:br>
            <a:endParaRPr sz="1800">
              <a:latin typeface="Arial"/>
              <a:cs typeface="Arial"/>
            </a:endParaRPr>
          </a:p>
          <a:p>
            <a:pPr marL="239395" marR="1369695" indent="-227329">
              <a:lnSpc>
                <a:spcPct val="93100"/>
              </a:lnSpc>
              <a:buSzPct val="89583"/>
              <a:buChar char="•"/>
              <a:tabLst>
                <a:tab pos="239395" algn="l"/>
                <a:tab pos="240029" algn="l"/>
              </a:tabLst>
              <a:defRPr/>
            </a:pPr>
            <a:r>
              <a:rPr lang="el-GR" spc="-5">
                <a:latin typeface="Arial"/>
                <a:cs typeface="Arial"/>
              </a:rPr>
              <a:t>Συμβατά με το υλικό των</a:t>
            </a:r>
            <a:r>
              <a:rPr spc="-5">
                <a:latin typeface="Arial"/>
                <a:cs typeface="Arial"/>
              </a:rPr>
              <a:t> </a:t>
            </a:r>
            <a:r>
              <a:rPr lang="el-GR">
                <a:latin typeface="Arial"/>
                <a:cs typeface="Arial"/>
              </a:rPr>
              <a:t>κατασκευαστών π.χ.</a:t>
            </a:r>
            <a:r>
              <a:rPr lang="en-US">
                <a:latin typeface="Arial"/>
                <a:cs typeface="Arial"/>
              </a:rPr>
              <a:t> Cisco</a:t>
            </a:r>
            <a:endParaRPr lang="el-GR">
              <a:latin typeface="Arial"/>
              <a:cs typeface="Arial"/>
            </a:endParaRPr>
          </a:p>
          <a:p>
            <a:pPr marL="284163" marR="1369695" indent="195263">
              <a:lnSpc>
                <a:spcPct val="93100"/>
              </a:lnSpc>
              <a:buSzPct val="89583"/>
              <a:buFont typeface="Wingdings"/>
              <a:buChar char="Ø"/>
              <a:tabLst>
                <a:tab pos="239395" algn="l"/>
                <a:tab pos="240029" algn="l"/>
              </a:tabLst>
              <a:defRPr/>
            </a:pPr>
            <a:r>
              <a:rPr sz="1850" spc="10">
                <a:latin typeface="Courier New"/>
                <a:cs typeface="Courier New"/>
              </a:rPr>
              <a:t>cisco-memory</a:t>
            </a:r>
            <a:r>
              <a:rPr lang="en-US" sz="1850" spc="10">
                <a:latin typeface="Courier New"/>
                <a:cs typeface="Courier New"/>
              </a:rPr>
              <a:t>-</a:t>
            </a:r>
            <a:r>
              <a:rPr sz="1850" spc="10">
                <a:latin typeface="Courier New"/>
                <a:cs typeface="Courier New"/>
              </a:rPr>
              <a:t>stats.yang</a:t>
            </a:r>
            <a:endParaRPr lang="en-US" sz="1850" spc="10">
              <a:latin typeface="Courier New"/>
              <a:cs typeface="Courier New"/>
            </a:endParaRPr>
          </a:p>
          <a:p>
            <a:pPr marL="284163" marR="1369695" indent="195263">
              <a:lnSpc>
                <a:spcPct val="93100"/>
              </a:lnSpc>
              <a:buSzPct val="89583"/>
              <a:buFont typeface="Wingdings"/>
              <a:buChar char="Ø"/>
              <a:tabLst>
                <a:tab pos="239395" algn="l"/>
                <a:tab pos="240029" algn="l"/>
              </a:tabLst>
              <a:defRPr/>
            </a:pPr>
            <a:r>
              <a:rPr sz="1850" spc="10">
                <a:latin typeface="Courier New"/>
                <a:cs typeface="Courier New"/>
              </a:rPr>
              <a:t>cisco-flow-monitor</a:t>
            </a:r>
            <a:endParaRPr sz="1850">
              <a:latin typeface="Courier New"/>
              <a:cs typeface="Courier New"/>
            </a:endParaRPr>
          </a:p>
          <a:p>
            <a:pPr marL="284163" indent="195263">
              <a:lnSpc>
                <a:spcPts val="2125"/>
              </a:lnSpc>
              <a:buFont typeface="Wingdings"/>
              <a:buChar char="Ø"/>
              <a:defRPr/>
            </a:pPr>
            <a:r>
              <a:rPr sz="1850" spc="10">
                <a:latin typeface="Courier New"/>
                <a:cs typeface="Courier New"/>
              </a:rPr>
              <a:t>cisco-qos-action-qlimit-cfg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 bwMode="auto">
          <a:xfrm>
            <a:off x="4658260" y="1576185"/>
            <a:ext cx="3188793" cy="1395181"/>
            <a:chOff x="5029199" y="537350"/>
            <a:chExt cx="2609396" cy="2586074"/>
          </a:xfrm>
        </p:grpSpPr>
        <p:grpSp>
          <p:nvGrpSpPr>
            <p:cNvPr id="9" name="object 9"/>
            <p:cNvGrpSpPr/>
            <p:nvPr/>
          </p:nvGrpSpPr>
          <p:grpSpPr bwMode="auto">
            <a:xfrm>
              <a:off x="5029199" y="537350"/>
              <a:ext cx="2609396" cy="2586074"/>
              <a:chOff x="7831822" y="1321294"/>
              <a:chExt cx="2036091" cy="2026947"/>
            </a:xfrm>
          </p:grpSpPr>
          <p:sp>
            <p:nvSpPr>
              <p:cNvPr id="10" name="object 10"/>
              <p:cNvSpPr/>
              <p:nvPr/>
            </p:nvSpPr>
            <p:spPr bwMode="auto">
              <a:xfrm>
                <a:off x="7831822" y="1321294"/>
                <a:ext cx="2036091" cy="2026947"/>
              </a:xfrm>
              <a:prstGeom prst="rect">
                <a:avLst/>
              </a:prstGeom>
              <a:blipFill>
                <a:blip r:embed="rId4"/>
                <a:stretch/>
              </a:blipFill>
            </p:spPr>
            <p:txBody>
              <a:bodyPr wrap="square" lIns="0" tIns="0" rIns="0" bIns="0" rtlCol="0"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 bwMode="auto">
              <a:xfrm>
                <a:off x="8156448" y="1886724"/>
                <a:ext cx="1415796" cy="976871"/>
              </a:xfrm>
              <a:prstGeom prst="rect">
                <a:avLst/>
              </a:prstGeom>
              <a:blipFill>
                <a:blip r:embed="rId5"/>
                <a:stretch/>
              </a:blipFill>
            </p:spPr>
            <p:txBody>
              <a:bodyPr wrap="square" lIns="0" tIns="0" rIns="0" bIns="0" rtlCol="0"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 bwMode="auto">
              <a:xfrm>
                <a:off x="7865364" y="1324434"/>
                <a:ext cx="1973580" cy="1964689"/>
              </a:xfrm>
              <a:custGeom>
                <a:avLst/>
                <a:gdLst/>
                <a:ahLst/>
                <a:cxnLst/>
                <a:rect l="l" t="t" r="r" b="b"/>
                <a:pathLst>
                  <a:path w="1973579" h="1964689" extrusionOk="0">
                    <a:moveTo>
                      <a:pt x="991361" y="0"/>
                    </a:moveTo>
                    <a:lnTo>
                      <a:pt x="982217" y="0"/>
                    </a:lnTo>
                    <a:lnTo>
                      <a:pt x="934632" y="1132"/>
                    </a:lnTo>
                    <a:lnTo>
                      <a:pt x="887631" y="4496"/>
                    </a:lnTo>
                    <a:lnTo>
                      <a:pt x="841265" y="10040"/>
                    </a:lnTo>
                    <a:lnTo>
                      <a:pt x="795586" y="17712"/>
                    </a:lnTo>
                    <a:lnTo>
                      <a:pt x="750646" y="27461"/>
                    </a:lnTo>
                    <a:lnTo>
                      <a:pt x="706496" y="39235"/>
                    </a:lnTo>
                    <a:lnTo>
                      <a:pt x="663187" y="52983"/>
                    </a:lnTo>
                    <a:lnTo>
                      <a:pt x="620771" y="68654"/>
                    </a:lnTo>
                    <a:lnTo>
                      <a:pt x="579299" y="86195"/>
                    </a:lnTo>
                    <a:lnTo>
                      <a:pt x="538824" y="105556"/>
                    </a:lnTo>
                    <a:lnTo>
                      <a:pt x="499395" y="126685"/>
                    </a:lnTo>
                    <a:lnTo>
                      <a:pt x="461066" y="149530"/>
                    </a:lnTo>
                    <a:lnTo>
                      <a:pt x="423887" y="174040"/>
                    </a:lnTo>
                    <a:lnTo>
                      <a:pt x="387909" y="200164"/>
                    </a:lnTo>
                    <a:lnTo>
                      <a:pt x="353185" y="227850"/>
                    </a:lnTo>
                    <a:lnTo>
                      <a:pt x="319765" y="257046"/>
                    </a:lnTo>
                    <a:lnTo>
                      <a:pt x="287702" y="287702"/>
                    </a:lnTo>
                    <a:lnTo>
                      <a:pt x="257046" y="319765"/>
                    </a:lnTo>
                    <a:lnTo>
                      <a:pt x="227850" y="353185"/>
                    </a:lnTo>
                    <a:lnTo>
                      <a:pt x="200164" y="387909"/>
                    </a:lnTo>
                    <a:lnTo>
                      <a:pt x="174040" y="423887"/>
                    </a:lnTo>
                    <a:lnTo>
                      <a:pt x="149530" y="461066"/>
                    </a:lnTo>
                    <a:lnTo>
                      <a:pt x="126685" y="499395"/>
                    </a:lnTo>
                    <a:lnTo>
                      <a:pt x="105556" y="538824"/>
                    </a:lnTo>
                    <a:lnTo>
                      <a:pt x="86195" y="579299"/>
                    </a:lnTo>
                    <a:lnTo>
                      <a:pt x="68654" y="620771"/>
                    </a:lnTo>
                    <a:lnTo>
                      <a:pt x="52983" y="663187"/>
                    </a:lnTo>
                    <a:lnTo>
                      <a:pt x="39235" y="706496"/>
                    </a:lnTo>
                    <a:lnTo>
                      <a:pt x="27461" y="750646"/>
                    </a:lnTo>
                    <a:lnTo>
                      <a:pt x="17712" y="795586"/>
                    </a:lnTo>
                    <a:lnTo>
                      <a:pt x="10040" y="841265"/>
                    </a:lnTo>
                    <a:lnTo>
                      <a:pt x="4496" y="887631"/>
                    </a:lnTo>
                    <a:lnTo>
                      <a:pt x="1132" y="934632"/>
                    </a:lnTo>
                    <a:lnTo>
                      <a:pt x="0" y="982217"/>
                    </a:lnTo>
                    <a:lnTo>
                      <a:pt x="1132" y="1029803"/>
                    </a:lnTo>
                    <a:lnTo>
                      <a:pt x="4496" y="1076804"/>
                    </a:lnTo>
                    <a:lnTo>
                      <a:pt x="10040" y="1123170"/>
                    </a:lnTo>
                    <a:lnTo>
                      <a:pt x="17712" y="1168849"/>
                    </a:lnTo>
                    <a:lnTo>
                      <a:pt x="27461" y="1213789"/>
                    </a:lnTo>
                    <a:lnTo>
                      <a:pt x="39235" y="1257939"/>
                    </a:lnTo>
                    <a:lnTo>
                      <a:pt x="52983" y="1301248"/>
                    </a:lnTo>
                    <a:lnTo>
                      <a:pt x="68654" y="1343664"/>
                    </a:lnTo>
                    <a:lnTo>
                      <a:pt x="86195" y="1385136"/>
                    </a:lnTo>
                    <a:lnTo>
                      <a:pt x="105556" y="1425611"/>
                    </a:lnTo>
                    <a:lnTo>
                      <a:pt x="126685" y="1465040"/>
                    </a:lnTo>
                    <a:lnTo>
                      <a:pt x="149530" y="1503369"/>
                    </a:lnTo>
                    <a:lnTo>
                      <a:pt x="174040" y="1540548"/>
                    </a:lnTo>
                    <a:lnTo>
                      <a:pt x="200164" y="1576526"/>
                    </a:lnTo>
                    <a:lnTo>
                      <a:pt x="227850" y="1611250"/>
                    </a:lnTo>
                    <a:lnTo>
                      <a:pt x="257046" y="1644670"/>
                    </a:lnTo>
                    <a:lnTo>
                      <a:pt x="287702" y="1676733"/>
                    </a:lnTo>
                    <a:lnTo>
                      <a:pt x="319765" y="1707389"/>
                    </a:lnTo>
                    <a:lnTo>
                      <a:pt x="353185" y="1736585"/>
                    </a:lnTo>
                    <a:lnTo>
                      <a:pt x="387909" y="1764271"/>
                    </a:lnTo>
                    <a:lnTo>
                      <a:pt x="423887" y="1790395"/>
                    </a:lnTo>
                    <a:lnTo>
                      <a:pt x="461066" y="1814905"/>
                    </a:lnTo>
                    <a:lnTo>
                      <a:pt x="499395" y="1837750"/>
                    </a:lnTo>
                    <a:lnTo>
                      <a:pt x="538824" y="1858879"/>
                    </a:lnTo>
                    <a:lnTo>
                      <a:pt x="579299" y="1878240"/>
                    </a:lnTo>
                    <a:lnTo>
                      <a:pt x="620771" y="1895781"/>
                    </a:lnTo>
                    <a:lnTo>
                      <a:pt x="663187" y="1911452"/>
                    </a:lnTo>
                    <a:lnTo>
                      <a:pt x="706496" y="1925200"/>
                    </a:lnTo>
                    <a:lnTo>
                      <a:pt x="750646" y="1936974"/>
                    </a:lnTo>
                    <a:lnTo>
                      <a:pt x="795586" y="1946723"/>
                    </a:lnTo>
                    <a:lnTo>
                      <a:pt x="841265" y="1954395"/>
                    </a:lnTo>
                    <a:lnTo>
                      <a:pt x="887631" y="1959939"/>
                    </a:lnTo>
                    <a:lnTo>
                      <a:pt x="934632" y="1963303"/>
                    </a:lnTo>
                    <a:lnTo>
                      <a:pt x="982217" y="1964436"/>
                    </a:lnTo>
                    <a:lnTo>
                      <a:pt x="991361" y="1964436"/>
                    </a:lnTo>
                    <a:lnTo>
                      <a:pt x="1038947" y="1963303"/>
                    </a:lnTo>
                    <a:lnTo>
                      <a:pt x="1085948" y="1959939"/>
                    </a:lnTo>
                    <a:lnTo>
                      <a:pt x="1132314" y="1954395"/>
                    </a:lnTo>
                    <a:lnTo>
                      <a:pt x="1177993" y="1946723"/>
                    </a:lnTo>
                    <a:lnTo>
                      <a:pt x="1222933" y="1936974"/>
                    </a:lnTo>
                    <a:lnTo>
                      <a:pt x="1267083" y="1925200"/>
                    </a:lnTo>
                    <a:lnTo>
                      <a:pt x="1310392" y="1911452"/>
                    </a:lnTo>
                    <a:lnTo>
                      <a:pt x="1352808" y="1895781"/>
                    </a:lnTo>
                    <a:lnTo>
                      <a:pt x="1394280" y="1878240"/>
                    </a:lnTo>
                    <a:lnTo>
                      <a:pt x="1434755" y="1858879"/>
                    </a:lnTo>
                    <a:lnTo>
                      <a:pt x="1474184" y="1837750"/>
                    </a:lnTo>
                    <a:lnTo>
                      <a:pt x="1512513" y="1814905"/>
                    </a:lnTo>
                    <a:lnTo>
                      <a:pt x="1549692" y="1790395"/>
                    </a:lnTo>
                    <a:lnTo>
                      <a:pt x="1585670" y="1764271"/>
                    </a:lnTo>
                    <a:lnTo>
                      <a:pt x="1620394" y="1736585"/>
                    </a:lnTo>
                    <a:lnTo>
                      <a:pt x="1653814" y="1707389"/>
                    </a:lnTo>
                    <a:lnTo>
                      <a:pt x="1685877" y="1676733"/>
                    </a:lnTo>
                    <a:lnTo>
                      <a:pt x="1716533" y="1644670"/>
                    </a:lnTo>
                    <a:lnTo>
                      <a:pt x="1745729" y="1611250"/>
                    </a:lnTo>
                    <a:lnTo>
                      <a:pt x="1773415" y="1576526"/>
                    </a:lnTo>
                    <a:lnTo>
                      <a:pt x="1799539" y="1540548"/>
                    </a:lnTo>
                    <a:lnTo>
                      <a:pt x="1824049" y="1503369"/>
                    </a:lnTo>
                    <a:lnTo>
                      <a:pt x="1846894" y="1465040"/>
                    </a:lnTo>
                    <a:lnTo>
                      <a:pt x="1868023" y="1425611"/>
                    </a:lnTo>
                    <a:lnTo>
                      <a:pt x="1887384" y="1385136"/>
                    </a:lnTo>
                    <a:lnTo>
                      <a:pt x="1904925" y="1343664"/>
                    </a:lnTo>
                    <a:lnTo>
                      <a:pt x="1920596" y="1301248"/>
                    </a:lnTo>
                    <a:lnTo>
                      <a:pt x="1934344" y="1257939"/>
                    </a:lnTo>
                    <a:lnTo>
                      <a:pt x="1946118" y="1213789"/>
                    </a:lnTo>
                    <a:lnTo>
                      <a:pt x="1955867" y="1168849"/>
                    </a:lnTo>
                    <a:lnTo>
                      <a:pt x="1963539" y="1123170"/>
                    </a:lnTo>
                    <a:lnTo>
                      <a:pt x="1969083" y="1076804"/>
                    </a:lnTo>
                    <a:lnTo>
                      <a:pt x="1972447" y="1029803"/>
                    </a:lnTo>
                    <a:lnTo>
                      <a:pt x="1973579" y="982217"/>
                    </a:lnTo>
                    <a:lnTo>
                      <a:pt x="1972447" y="934632"/>
                    </a:lnTo>
                    <a:lnTo>
                      <a:pt x="1969083" y="887631"/>
                    </a:lnTo>
                    <a:lnTo>
                      <a:pt x="1963539" y="841265"/>
                    </a:lnTo>
                    <a:lnTo>
                      <a:pt x="1955867" y="795586"/>
                    </a:lnTo>
                    <a:lnTo>
                      <a:pt x="1946118" y="750646"/>
                    </a:lnTo>
                    <a:lnTo>
                      <a:pt x="1934344" y="706496"/>
                    </a:lnTo>
                    <a:lnTo>
                      <a:pt x="1920596" y="663187"/>
                    </a:lnTo>
                    <a:lnTo>
                      <a:pt x="1904925" y="620771"/>
                    </a:lnTo>
                    <a:lnTo>
                      <a:pt x="1887384" y="579299"/>
                    </a:lnTo>
                    <a:lnTo>
                      <a:pt x="1868023" y="538824"/>
                    </a:lnTo>
                    <a:lnTo>
                      <a:pt x="1846894" y="499395"/>
                    </a:lnTo>
                    <a:lnTo>
                      <a:pt x="1824049" y="461066"/>
                    </a:lnTo>
                    <a:lnTo>
                      <a:pt x="1799539" y="423887"/>
                    </a:lnTo>
                    <a:lnTo>
                      <a:pt x="1773415" y="387909"/>
                    </a:lnTo>
                    <a:lnTo>
                      <a:pt x="1745729" y="353185"/>
                    </a:lnTo>
                    <a:lnTo>
                      <a:pt x="1716533" y="319765"/>
                    </a:lnTo>
                    <a:lnTo>
                      <a:pt x="1685877" y="287702"/>
                    </a:lnTo>
                    <a:lnTo>
                      <a:pt x="1653814" y="257046"/>
                    </a:lnTo>
                    <a:lnTo>
                      <a:pt x="1620394" y="227850"/>
                    </a:lnTo>
                    <a:lnTo>
                      <a:pt x="1585670" y="200164"/>
                    </a:lnTo>
                    <a:lnTo>
                      <a:pt x="1549692" y="174040"/>
                    </a:lnTo>
                    <a:lnTo>
                      <a:pt x="1512513" y="149530"/>
                    </a:lnTo>
                    <a:lnTo>
                      <a:pt x="1474184" y="126685"/>
                    </a:lnTo>
                    <a:lnTo>
                      <a:pt x="1434755" y="105556"/>
                    </a:lnTo>
                    <a:lnTo>
                      <a:pt x="1394280" y="86195"/>
                    </a:lnTo>
                    <a:lnTo>
                      <a:pt x="1352808" y="68654"/>
                    </a:lnTo>
                    <a:lnTo>
                      <a:pt x="1310392" y="52983"/>
                    </a:lnTo>
                    <a:lnTo>
                      <a:pt x="1267083" y="39235"/>
                    </a:lnTo>
                    <a:lnTo>
                      <a:pt x="1222933" y="27461"/>
                    </a:lnTo>
                    <a:lnTo>
                      <a:pt x="1177993" y="17712"/>
                    </a:lnTo>
                    <a:lnTo>
                      <a:pt x="1132314" y="10040"/>
                    </a:lnTo>
                    <a:lnTo>
                      <a:pt x="1085948" y="4496"/>
                    </a:lnTo>
                    <a:lnTo>
                      <a:pt x="1038947" y="1132"/>
                    </a:lnTo>
                    <a:lnTo>
                      <a:pt x="991361" y="0"/>
                    </a:lnTo>
                    <a:close/>
                  </a:path>
                </a:pathLst>
              </a:custGeom>
              <a:solidFill>
                <a:srgbClr val="676767"/>
              </a:solidFill>
            </p:spPr>
            <p:txBody>
              <a:bodyPr wrap="square" lIns="0" tIns="0" rIns="0" bIns="0" rtlCol="0"/>
              <a:lstStyle/>
              <a:p>
                <a:pPr>
                  <a:defRPr/>
                </a:pPr>
                <a:endParaRPr/>
              </a:p>
            </p:txBody>
          </p:sp>
        </p:grpSp>
        <p:sp>
          <p:nvSpPr>
            <p:cNvPr id="14" name="TextBox 13"/>
            <p:cNvSpPr txBox="1"/>
            <p:nvPr/>
          </p:nvSpPr>
          <p:spPr bwMode="auto">
            <a:xfrm>
              <a:off x="5388924" y="1341168"/>
              <a:ext cx="1895803" cy="1369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l-GR" sz="2400" spc="30">
                  <a:solidFill>
                    <a:schemeClr val="bg1"/>
                  </a:solidFill>
                </a:rPr>
                <a:t>Κατασκευαστές</a:t>
              </a:r>
              <a:endParaRPr/>
            </a:p>
            <a:p>
              <a:pPr>
                <a:defRPr/>
              </a:pPr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2590800" y="6400800"/>
            <a:ext cx="436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u="sng" spc="35">
                <a:solidFill>
                  <a:srgbClr val="00BBEB"/>
                </a:solidFill>
                <a:hlinkClick r:id="rId6" tooltip="https://github.com/YangModels/yang"/>
              </a:rPr>
              <a:t>https://github.com/YangModels/yang</a:t>
            </a:r>
            <a:endParaRPr lang="en-US" b="1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D8ED86-F517-4E1A-9584-0E541D04E87B}" type="slidenum">
              <a:rPr lang="el-GR"/>
              <a:t>9</a:t>
            </a:fld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1501</Words>
  <Application>Microsoft Office PowerPoint</Application>
  <DocSecurity>0</DocSecurity>
  <PresentationFormat>On-screen Show (4:3)</PresentationFormat>
  <Paragraphs>262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oleObj</vt:lpstr>
      <vt:lpstr>Network Programmability &amp; Automation (4η Άσκηση)</vt:lpstr>
      <vt:lpstr>Περιορισμοί Παραδοσιακών Μεθόδων Διαχείρισης Δικτυακών Συσκευών</vt:lpstr>
      <vt:lpstr>Ανάγκη για Καλύτερες Λύσεις</vt:lpstr>
      <vt:lpstr>Διαχείριση Διάρθρωσης  (Configuration Management - CM)</vt:lpstr>
      <vt:lpstr>Information Model (IM) vs Data Model (DM)</vt:lpstr>
      <vt:lpstr>Data Modeling Languages </vt:lpstr>
      <vt:lpstr>YANG - Yet Another Next Generation (RFC 6020)</vt:lpstr>
      <vt:lpstr>Διάφορα Μοντέλα YANG</vt:lpstr>
      <vt:lpstr>Πηγές των Mοντέλων</vt:lpstr>
      <vt:lpstr>Εναλλαγή μεταξύ Configuration και Status  </vt:lpstr>
      <vt:lpstr>PowerPoint Presentation</vt:lpstr>
      <vt:lpstr>PowerPoint Presentation</vt:lpstr>
      <vt:lpstr>NETCONF: Μηνύματα</vt:lpstr>
      <vt:lpstr>Δομή YANG για module ietf-interfaces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NTUA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 τεχνολογίας Internet</dc:title>
  <dc:subject/>
  <dc:creator>Panagiotis Astithas</dc:creator>
  <cp:keywords/>
  <dc:description/>
  <cp:lastModifiedBy>Mary Grammatikou</cp:lastModifiedBy>
  <cp:revision>380</cp:revision>
  <dcterms:created xsi:type="dcterms:W3CDTF">1999-06-20T17:12:43Z</dcterms:created>
  <dcterms:modified xsi:type="dcterms:W3CDTF">2023-11-20T14:45:37Z</dcterms:modified>
  <cp:category/>
  <dc:identifier/>
  <cp:contentStatus/>
  <dc:language/>
  <cp:version/>
</cp:coreProperties>
</file>