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</p:sldIdLst>
  <p:sldSz cx="9144000" cy="6858000" type="screen4x3"/>
  <p:notesSz cx="6858000" cy="9144000"/>
  <p:defaultTextStyle>
    <a:lvl1pPr marL="0" indent="0" algn="l" defTabSz="914400">
      <a:lnSpc>
        <a:spcPct val="100000"/>
      </a:lnSpc>
      <a:spcBef>
        <a:spcPts val="0"/>
      </a:spcBef>
      <a:spcAft>
        <a:spcPts val="0"/>
      </a:spcAft>
      <a:buNone/>
      <a:defRPr lang="el-GR" sz="1800" b="0" i="0">
        <a:solidFill>
          <a:schemeClr val="dk1"/>
        </a:solidFill>
        <a:latin typeface="Arial"/>
      </a:defRPr>
    </a:lvl1pPr>
    <a:lvl2pPr marL="457200" indent="457200" algn="l" defTabSz="914400">
      <a:lnSpc>
        <a:spcPct val="100000"/>
      </a:lnSpc>
      <a:spcBef>
        <a:spcPts val="0"/>
      </a:spcBef>
      <a:spcAft>
        <a:spcPts val="0"/>
      </a:spcAft>
      <a:buNone/>
      <a:defRPr lang="el-GR" sz="1800" b="0" i="0">
        <a:solidFill>
          <a:schemeClr val="dk1"/>
        </a:solidFill>
        <a:latin typeface="Arial"/>
      </a:defRPr>
    </a:lvl2pPr>
    <a:lvl3pPr marL="914400" indent="914400" algn="l" defTabSz="914400">
      <a:lnSpc>
        <a:spcPct val="100000"/>
      </a:lnSpc>
      <a:spcBef>
        <a:spcPts val="0"/>
      </a:spcBef>
      <a:spcAft>
        <a:spcPts val="0"/>
      </a:spcAft>
      <a:buNone/>
      <a:defRPr lang="el-GR" sz="1800" b="0" i="0">
        <a:solidFill>
          <a:schemeClr val="dk1"/>
        </a:solidFill>
        <a:latin typeface="Arial"/>
      </a:defRPr>
    </a:lvl3pPr>
    <a:lvl4pPr marL="1371600" indent="1371600" algn="l" defTabSz="914400">
      <a:lnSpc>
        <a:spcPct val="100000"/>
      </a:lnSpc>
      <a:spcBef>
        <a:spcPts val="0"/>
      </a:spcBef>
      <a:spcAft>
        <a:spcPts val="0"/>
      </a:spcAft>
      <a:buNone/>
      <a:defRPr lang="el-GR" sz="1800" b="0" i="0">
        <a:solidFill>
          <a:schemeClr val="dk1"/>
        </a:solidFill>
        <a:latin typeface="Arial"/>
      </a:defRPr>
    </a:lvl4pPr>
    <a:lvl5pPr marL="1828800" indent="1828800" algn="l" defTabSz="914400">
      <a:lnSpc>
        <a:spcPct val="100000"/>
      </a:lnSpc>
      <a:spcBef>
        <a:spcPts val="0"/>
      </a:spcBef>
      <a:spcAft>
        <a:spcPts val="0"/>
      </a:spcAft>
      <a:buNone/>
      <a:defRPr lang="el-GR" sz="1800" b="0" i="0">
        <a:solidFill>
          <a:schemeClr val="dk1"/>
        </a:solidFill>
        <a:latin typeface="Arial"/>
      </a:defRPr>
    </a:lvl5pPr>
    <a:lvl6pPr>
      <a:defRPr lang="el-GR" sz="1800"/>
    </a:lvl6pPr>
    <a:lvl7pPr>
      <a:defRPr lang="el-GR" sz="1800"/>
    </a:lvl7pPr>
    <a:lvl8pPr>
      <a:defRPr lang="el-GR" sz="1800"/>
    </a:lvl8pPr>
    <a:lvl9pPr>
      <a:defRPr lang="el-GR" sz="1800"/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ShapeType="1"/>
          </p:cNvSpPr>
          <p:nvPr>
            <p:ph type="hd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39" name="Rectangle 3"/>
          <p:cNvSpPr>
            <a:spLocks noGrp="1" noChangeShapeType="1"/>
          </p:cNvSpPr>
          <p:nvPr>
            <p:ph type="dt" idx="1"/>
          </p:nvPr>
        </p:nvSpPr>
        <p:spPr bwMode="auto">
          <a:xfrm>
            <a:off x="3884612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40" name="Rectangle 4"/>
          <p:cNvSpPr>
            <a:spLocks noGrp="1" noRot="1" noChangeAspect="1" noChangeShapeType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4341" name="Rectangle 5"/>
          <p:cNvSpPr>
            <a:spLocks noGrp="1" noChangeShapeType="1"/>
          </p:cNvSpPr>
          <p:nvPr>
            <p:ph type="body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Arial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Arial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Arial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Arial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Click to edit Master text styles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/>
              <a:t>Second level</a:t>
            </a:r>
          </a:p>
          <a:p>
            <a:pPr marL="914400" lvl="2" indent="0">
              <a:spcBef>
                <a:spcPts val="0"/>
              </a:spcBef>
              <a:buNone/>
              <a:defRPr/>
            </a:pPr>
            <a:r>
              <a:rPr/>
              <a:t>Third level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/>
              <a:t>Fourth level</a:t>
            </a:r>
          </a:p>
          <a:p>
            <a:pPr marL="1828800" lvl="4" indent="0">
              <a:spcBef>
                <a:spcPts val="0"/>
              </a:spcBef>
              <a:buNone/>
              <a:defRPr/>
            </a:pPr>
            <a:r>
              <a:rPr/>
              <a:t>Fifth level</a:t>
            </a:r>
          </a:p>
        </p:txBody>
      </p:sp>
      <p:sp>
        <p:nvSpPr>
          <p:cNvPr id="14342" name="Rectangle 6"/>
          <p:cNvSpPr>
            <a:spLocks noGrp="1" noChangeShapeType="1"/>
          </p:cNvSpPr>
          <p:nvPr>
            <p:ph type="ftr" idx="4"/>
          </p:nvPr>
        </p:nvSpPr>
        <p:spPr bwMode="auto">
          <a:xfrm>
            <a:off x="0" y="8685212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>
              <a:defRPr/>
            </a:pPr>
            <a:endParaRPr sz="1400"/>
          </a:p>
        </p:txBody>
      </p:sp>
      <p:sp>
        <p:nvSpPr>
          <p:cNvPr id="14343" name="Rectangle 7"/>
          <p:cNvSpPr>
            <a:spLocks noGrp="1" noChangeShapeType="1"/>
          </p:cNvSpPr>
          <p:nvPr>
            <p:ph type="sldNum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ahoma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ahoma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ahoma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ahoma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ahoma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el-GR" sz="12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>
              <a:spcBef>
                <a:spcPts val="0"/>
              </a:spcBef>
              <a:defRPr/>
            </a:pPr>
            <a:fld id="{D038279B-FC19-497E-A7D1-5ADD9CAF016F}" type="slidenum">
              <a:rPr lang="en-GB"/>
              <a:t>1</a:t>
            </a:fld>
            <a:endParaRPr/>
          </a:p>
        </p:txBody>
      </p:sp>
      <p:sp>
        <p:nvSpPr>
          <p:cNvPr id="16387" name="Rectangle 2"/>
          <p:cNvSpPr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6388" name="Rectangle 3"/>
          <p:cNvSpPr>
            <a:spLocks noGrp="1" noChangeShapeType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DD1BB3-D922-BF11-C8B3-336CC94F9533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E66588-2205-2010-5E57-1AE993F68C94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B0E2BA-42E1-F52A-CD9A-6DC4E6D12857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F2A5B-A3DE-1255-3730-1E93A2707403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249D6F-89AE-78A4-38A4-226D20A9457C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C250BD-09A4-9661-B6DD-D73B95073DA7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C94495-04E4-7370-8DA5-7BF34E718EB9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916DDE-0827-6AB2-DDB9-9EAB3C0BE919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1E7090-F2D2-6402-83FF-FDB1F74CFE91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A2B4E2-7B65-ACF7-2F26-891866D29C19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Shape 2050"/>
          <p:cNvSpPr>
            <a:spLocks noGrp="1" noChangeShapeType="1"/>
          </p:cNvSpPr>
          <p:nvPr>
            <p:ph type="title"/>
          </p:nvPr>
        </p:nvSpPr>
        <p:spPr bwMode="auto">
          <a:xfrm>
            <a:off x="628650" y="365125"/>
            <a:ext cx="7886700" cy="132556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l-GR"/>
              <a:t>Στυλ κύριου τίτλου</a:t>
            </a:r>
            <a:endParaRPr/>
          </a:p>
        </p:txBody>
      </p:sp>
      <p:sp>
        <p:nvSpPr>
          <p:cNvPr id="2051" name="Shape 2051"/>
          <p:cNvSpPr>
            <a:spLocks noGrp="1" noChangeShapeType="1"/>
          </p:cNvSpPr>
          <p:nvPr>
            <p:ph idx="1"/>
          </p:nvPr>
        </p:nvSpPr>
        <p:spPr bwMode="auto">
          <a:xfrm>
            <a:off x="628650" y="1825625"/>
            <a:ext cx="7886700" cy="435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17145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171450" lvl="0" indent="-171450">
              <a:spcBef>
                <a:spcPts val="750"/>
              </a:spcBef>
              <a:buFont typeface="Arial"/>
              <a:buChar char="•"/>
              <a:defRPr/>
            </a:pPr>
            <a:r>
              <a:rPr lang="el-GR"/>
              <a:t>Στυλ υποδείγματος κειμένου</a:t>
            </a:r>
            <a:endParaRPr/>
          </a:p>
          <a:p>
            <a:pPr marL="514350" lvl="1" indent="-171450">
              <a:spcBef>
                <a:spcPts val="375"/>
              </a:spcBef>
              <a:buFont typeface="Arial"/>
              <a:buChar char="•"/>
              <a:defRPr/>
            </a:pPr>
            <a:r>
              <a:rPr lang="el-GR"/>
              <a:t>Δεύτερου επιπέδου</a:t>
            </a:r>
            <a:endParaRPr/>
          </a:p>
          <a:p>
            <a:pPr marL="857250" lvl="2" indent="-171450">
              <a:spcBef>
                <a:spcPts val="375"/>
              </a:spcBef>
              <a:buFont typeface="Arial"/>
              <a:buChar char="•"/>
              <a:defRPr/>
            </a:pPr>
            <a:r>
              <a:rPr lang="el-GR"/>
              <a:t>Τρίτου επιπέδου</a:t>
            </a:r>
            <a:endParaRPr/>
          </a:p>
          <a:p>
            <a:pPr marL="1200150" lvl="3" indent="-171450">
              <a:spcBef>
                <a:spcPts val="375"/>
              </a:spcBef>
              <a:buFont typeface="Arial"/>
              <a:buChar char="•"/>
              <a:defRPr/>
            </a:pPr>
            <a:r>
              <a:rPr lang="el-GR"/>
              <a:t>Τέταρτου επιπέδου</a:t>
            </a:r>
            <a:endParaRPr/>
          </a:p>
          <a:p>
            <a:pPr marL="1543050" lvl="4" indent="-171450">
              <a:spcBef>
                <a:spcPts val="375"/>
              </a:spcBef>
              <a:buFont typeface="Arial"/>
              <a:buChar char="•"/>
              <a:defRPr/>
            </a:pPr>
            <a:r>
              <a:rPr lang="el-GR"/>
              <a:t>Πέμπτου επιπέδου</a:t>
            </a:r>
            <a:endParaRPr/>
          </a:p>
        </p:txBody>
      </p:sp>
      <p:sp>
        <p:nvSpPr>
          <p:cNvPr id="2052" name="Shape 2052"/>
          <p:cNvSpPr>
            <a:spLocks noGrp="1" noChangeShapeType="1"/>
          </p:cNvSpPr>
          <p:nvPr>
            <p:ph type="dt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53" name="Shape 2053"/>
          <p:cNvSpPr>
            <a:spLocks noGrp="1" noChangeShapeType="1"/>
          </p:cNvSpPr>
          <p:nvPr>
            <p:ph type="ft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54" name="Shape 2054"/>
          <p:cNvSpPr>
            <a:spLocks noGrp="1" noChangeShapeType="1"/>
          </p:cNvSpPr>
          <p:nvPr>
            <p:ph type="sldNum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1pPr>
            <a:lvl2pPr marL="342900" indent="34290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2pPr>
            <a:lvl3pPr marL="685800" indent="68580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3pPr>
            <a:lvl4pPr marL="1028700" indent="102870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371600" indent="137160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el-GR" sz="900">
                <a:solidFill>
                  <a:srgbClr val="898989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75B6"/>
            </a:gs>
            <a:gs pos="19999">
              <a:srgbClr val="FBFBFB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ShapeType="1"/>
          </p:cNvSpPr>
          <p:nvPr>
            <p:ph type="title"/>
          </p:nvPr>
        </p:nvSpPr>
        <p:spPr bwMode="auto">
          <a:xfrm>
            <a:off x="628650" y="365125"/>
            <a:ext cx="7886700" cy="132556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l-GR"/>
              <a:t>Στυλ κύριου τίτλου</a:t>
            </a:r>
            <a:endParaRPr/>
          </a:p>
        </p:txBody>
      </p:sp>
      <p:sp>
        <p:nvSpPr>
          <p:cNvPr id="2051" name="Text Placeholder 2"/>
          <p:cNvSpPr>
            <a:spLocks noGrp="1" noChangeShapeType="1"/>
          </p:cNvSpPr>
          <p:nvPr>
            <p:ph type="body" idx="1"/>
          </p:nvPr>
        </p:nvSpPr>
        <p:spPr bwMode="auto">
          <a:xfrm>
            <a:off x="628650" y="1825625"/>
            <a:ext cx="7886700" cy="435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17145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171450" lvl="0" indent="-171450">
              <a:spcBef>
                <a:spcPts val="750"/>
              </a:spcBef>
              <a:buFont typeface="Arial"/>
              <a:buChar char="•"/>
              <a:defRPr/>
            </a:pPr>
            <a:r>
              <a:rPr lang="el-GR"/>
              <a:t>Στυλ υποδείγματος κειμένου</a:t>
            </a:r>
            <a:endParaRPr/>
          </a:p>
          <a:p>
            <a:pPr marL="514350" lvl="1" indent="-171450">
              <a:spcBef>
                <a:spcPts val="375"/>
              </a:spcBef>
              <a:buFont typeface="Arial"/>
              <a:buChar char="•"/>
              <a:defRPr/>
            </a:pPr>
            <a:r>
              <a:rPr lang="el-GR"/>
              <a:t>Δεύτερου επιπέδου</a:t>
            </a:r>
            <a:endParaRPr/>
          </a:p>
          <a:p>
            <a:pPr marL="857250" lvl="2" indent="-171450">
              <a:spcBef>
                <a:spcPts val="375"/>
              </a:spcBef>
              <a:buFont typeface="Arial"/>
              <a:buChar char="•"/>
              <a:defRPr/>
            </a:pPr>
            <a:r>
              <a:rPr lang="el-GR"/>
              <a:t>Τρίτου επιπέδου</a:t>
            </a:r>
            <a:endParaRPr/>
          </a:p>
          <a:p>
            <a:pPr marL="1200150" lvl="3" indent="-171450">
              <a:spcBef>
                <a:spcPts val="375"/>
              </a:spcBef>
              <a:buFont typeface="Arial"/>
              <a:buChar char="•"/>
              <a:defRPr/>
            </a:pPr>
            <a:r>
              <a:rPr lang="el-GR"/>
              <a:t>Τέταρτου επιπέδου</a:t>
            </a:r>
            <a:endParaRPr/>
          </a:p>
          <a:p>
            <a:pPr marL="1543050" lvl="4" indent="-171450">
              <a:spcBef>
                <a:spcPts val="375"/>
              </a:spcBef>
              <a:buFont typeface="Arial"/>
              <a:buChar char="•"/>
              <a:defRPr/>
            </a:pPr>
            <a:r>
              <a:rPr lang="el-GR"/>
              <a:t>Πέμπτου επιπέδου</a:t>
            </a:r>
            <a:endParaRPr/>
          </a:p>
        </p:txBody>
      </p:sp>
      <p:sp>
        <p:nvSpPr>
          <p:cNvPr id="2052" name="Date Placeholder 3"/>
          <p:cNvSpPr>
            <a:spLocks noGrp="1" noChangeShapeType="1"/>
          </p:cNvSpPr>
          <p:nvPr>
            <p:ph type="dt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53" name="Footer Placeholder 4"/>
          <p:cNvSpPr>
            <a:spLocks noGrp="1" noChangeShapeType="1"/>
          </p:cNvSpPr>
          <p:nvPr>
            <p:ph type="ft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54" name="Slide Number Placeholder 5"/>
          <p:cNvSpPr>
            <a:spLocks noGrp="1" noChangeShapeType="1"/>
          </p:cNvSpPr>
          <p:nvPr>
            <p:ph type="sldNum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1pPr>
            <a:lvl2pPr marL="342900" indent="34290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2pPr>
            <a:lvl3pPr marL="685800" indent="68580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3pPr>
            <a:lvl4pPr marL="1028700" indent="102870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371600" indent="137160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el-GR" sz="900">
                <a:solidFill>
                  <a:srgbClr val="898989"/>
                </a:solidFill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l" defTabSz="685800">
        <a:lnSpc>
          <a:spcPct val="90000"/>
        </a:lnSpc>
        <a:spcBef>
          <a:spcPts val="0"/>
        </a:spcBef>
        <a:spcAft>
          <a:spcPts val="0"/>
        </a:spcAft>
        <a:buNone/>
        <a:defRPr lang="el-GR" sz="3300" b="0" i="0">
          <a:solidFill>
            <a:schemeClr val="dk1"/>
          </a:solidFill>
          <a:latin typeface="Calibri Light"/>
        </a:defRPr>
      </a:lvl1pPr>
      <a:lvl2pPr marL="0" indent="0" algn="l" defTabSz="685800">
        <a:lnSpc>
          <a:spcPct val="90000"/>
        </a:lnSpc>
        <a:spcBef>
          <a:spcPts val="0"/>
        </a:spcBef>
        <a:spcAft>
          <a:spcPts val="0"/>
        </a:spcAft>
        <a:buNone/>
        <a:defRPr lang="el-GR" sz="3300" b="0" i="0">
          <a:solidFill>
            <a:schemeClr val="dk1"/>
          </a:solidFill>
          <a:latin typeface="Calibri Light"/>
        </a:defRPr>
      </a:lvl2pPr>
      <a:lvl3pPr marL="0" indent="0" algn="l" defTabSz="685800">
        <a:lnSpc>
          <a:spcPct val="90000"/>
        </a:lnSpc>
        <a:spcBef>
          <a:spcPts val="0"/>
        </a:spcBef>
        <a:spcAft>
          <a:spcPts val="0"/>
        </a:spcAft>
        <a:buNone/>
        <a:defRPr lang="el-GR" sz="3300" b="0" i="0">
          <a:solidFill>
            <a:schemeClr val="dk1"/>
          </a:solidFill>
          <a:latin typeface="Calibri Light"/>
        </a:defRPr>
      </a:lvl3pPr>
      <a:lvl4pPr marL="0" indent="0" algn="l" defTabSz="685800">
        <a:lnSpc>
          <a:spcPct val="90000"/>
        </a:lnSpc>
        <a:spcBef>
          <a:spcPts val="0"/>
        </a:spcBef>
        <a:spcAft>
          <a:spcPts val="0"/>
        </a:spcAft>
        <a:buNone/>
        <a:defRPr lang="el-GR" sz="3300" b="0" i="0">
          <a:solidFill>
            <a:schemeClr val="dk1"/>
          </a:solidFill>
          <a:latin typeface="Calibri Light"/>
        </a:defRPr>
      </a:lvl4pPr>
      <a:lvl5pPr marL="0" indent="0" algn="l" defTabSz="685800">
        <a:lnSpc>
          <a:spcPct val="90000"/>
        </a:lnSpc>
        <a:spcBef>
          <a:spcPts val="0"/>
        </a:spcBef>
        <a:spcAft>
          <a:spcPts val="0"/>
        </a:spcAft>
        <a:buNone/>
        <a:defRPr lang="el-GR" sz="3300" b="0" i="0">
          <a:solidFill>
            <a:schemeClr val="dk1"/>
          </a:solidFill>
          <a:latin typeface="Calibri Light"/>
        </a:defRPr>
      </a:lvl5pPr>
      <a:lvl6pPr>
        <a:defRPr lang="el-GR" sz="1800"/>
      </a:lvl6pPr>
      <a:lvl7pPr>
        <a:defRPr lang="el-GR" sz="1800"/>
      </a:lvl7pPr>
      <a:lvl8pPr>
        <a:defRPr lang="el-GR" sz="1800"/>
      </a:lvl8pPr>
      <a:lvl9pPr>
        <a:defRPr lang="el-GR" sz="1800"/>
      </a:lvl9pPr>
    </p:titleStyle>
    <p:bodyStyle>
      <a:lvl1pPr marL="171450" indent="0" algn="l" defTabSz="685800">
        <a:lnSpc>
          <a:spcPct val="90000"/>
        </a:lnSpc>
        <a:spcBef>
          <a:spcPts val="750"/>
        </a:spcBef>
        <a:spcAft>
          <a:spcPts val="0"/>
        </a:spcAft>
        <a:buFont typeface="Arial"/>
        <a:buChar char="•"/>
        <a:defRPr lang="el-GR" sz="2100" b="0" i="0">
          <a:solidFill>
            <a:schemeClr val="dk1"/>
          </a:solidFill>
          <a:latin typeface="Calibri"/>
        </a:defRPr>
      </a:lvl1pPr>
      <a:lvl2pPr marL="514350" indent="342900" algn="l" defTabSz="685800">
        <a:lnSpc>
          <a:spcPct val="90000"/>
        </a:lnSpc>
        <a:spcBef>
          <a:spcPts val="375"/>
        </a:spcBef>
        <a:spcAft>
          <a:spcPts val="0"/>
        </a:spcAft>
        <a:buFont typeface="Arial"/>
        <a:buChar char="•"/>
        <a:defRPr lang="el-GR" sz="1800" b="0" i="0">
          <a:solidFill>
            <a:schemeClr val="dk1"/>
          </a:solidFill>
          <a:latin typeface="Calibri"/>
        </a:defRPr>
      </a:lvl2pPr>
      <a:lvl3pPr marL="857250" indent="685800" algn="l" defTabSz="685800">
        <a:lnSpc>
          <a:spcPct val="90000"/>
        </a:lnSpc>
        <a:spcBef>
          <a:spcPts val="375"/>
        </a:spcBef>
        <a:spcAft>
          <a:spcPts val="0"/>
        </a:spcAft>
        <a:buFont typeface="Arial"/>
        <a:buChar char="•"/>
        <a:defRPr lang="el-GR" sz="1500" b="0" i="0">
          <a:solidFill>
            <a:schemeClr val="dk1"/>
          </a:solidFill>
          <a:latin typeface="Calibri"/>
        </a:defRPr>
      </a:lvl3pPr>
      <a:lvl4pPr marL="1200150" indent="1028700" algn="l" defTabSz="685800">
        <a:lnSpc>
          <a:spcPct val="90000"/>
        </a:lnSpc>
        <a:spcBef>
          <a:spcPts val="375"/>
        </a:spcBef>
        <a:spcAft>
          <a:spcPts val="0"/>
        </a:spcAft>
        <a:buFont typeface="Arial"/>
        <a:buChar char="•"/>
        <a:defRPr lang="el-GR" sz="1300" b="0" i="0">
          <a:solidFill>
            <a:schemeClr val="dk1"/>
          </a:solidFill>
          <a:latin typeface="Calibri"/>
        </a:defRPr>
      </a:lvl4pPr>
      <a:lvl5pPr marL="1543050" indent="1371600" algn="l" defTabSz="685800">
        <a:lnSpc>
          <a:spcPct val="90000"/>
        </a:lnSpc>
        <a:spcBef>
          <a:spcPts val="375"/>
        </a:spcBef>
        <a:spcAft>
          <a:spcPts val="0"/>
        </a:spcAft>
        <a:buFont typeface="Arial"/>
        <a:buChar char="•"/>
        <a:defRPr lang="el-GR" sz="1300" b="0" i="0">
          <a:solidFill>
            <a:schemeClr val="dk1"/>
          </a:solidFill>
          <a:latin typeface="Calibri"/>
        </a:defRPr>
      </a:lvl5pPr>
      <a:lvl6pPr>
        <a:defRPr lang="el-GR" sz="1800"/>
      </a:lvl6pPr>
      <a:lvl7pPr>
        <a:defRPr lang="el-GR" sz="1800"/>
      </a:lvl7pPr>
      <a:lvl8pPr>
        <a:defRPr lang="el-GR" sz="1800"/>
      </a:lvl8pPr>
      <a:lvl9pPr>
        <a:defRPr lang="el-GR" sz="1800"/>
      </a:lvl9pPr>
    </p:bodyStyle>
    <p:otherStyle>
      <a:lvl1pPr marL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l-GR" sz="1800" b="0" i="0">
          <a:solidFill>
            <a:schemeClr val="dk1"/>
          </a:solidFill>
          <a:latin typeface="Arial"/>
        </a:defRPr>
      </a:lvl1pPr>
      <a:lvl2pPr marL="457200" indent="4572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l-GR" sz="1800" b="0" i="0">
          <a:solidFill>
            <a:schemeClr val="dk1"/>
          </a:solidFill>
          <a:latin typeface="Arial"/>
        </a:defRPr>
      </a:lvl2pPr>
      <a:lvl3pPr marL="914400" indent="9144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l-GR" sz="1800" b="0" i="0">
          <a:solidFill>
            <a:schemeClr val="dk1"/>
          </a:solidFill>
          <a:latin typeface="Arial"/>
        </a:defRPr>
      </a:lvl3pPr>
      <a:lvl4pPr marL="1371600" indent="13716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l-GR" sz="1800" b="0" i="0">
          <a:solidFill>
            <a:schemeClr val="dk1"/>
          </a:solidFill>
          <a:latin typeface="Arial"/>
        </a:defRPr>
      </a:lvl4pPr>
      <a:lvl5pPr marL="1828800" indent="18288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l-GR" sz="1800" b="0" i="0">
          <a:solidFill>
            <a:schemeClr val="dk1"/>
          </a:solidFill>
          <a:latin typeface="Arial"/>
        </a:defRPr>
      </a:lvl5pPr>
      <a:lvl6pPr>
        <a:defRPr lang="el-GR" sz="1800"/>
      </a:lvl6pPr>
      <a:lvl7pPr>
        <a:defRPr lang="el-GR" sz="1800"/>
      </a:lvl7pPr>
      <a:lvl8pPr>
        <a:defRPr lang="el-GR" sz="1800"/>
      </a:lvl8pPr>
      <a:lvl9pPr>
        <a:defRPr lang="el-GR" sz="1800"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hyperlink" Target="http://www.netmode.ntua.g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ShapeType="1"/>
          </p:cNvSpPr>
          <p:nvPr>
            <p:ph type="ctrTitle"/>
          </p:nvPr>
        </p:nvSpPr>
        <p:spPr bwMode="auto">
          <a:xfrm>
            <a:off x="395287" y="1746250"/>
            <a:ext cx="8353425" cy="2249487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2800" b="1" i="0" u="none" dirty="0" err="1"/>
              <a:t>Ανάλυση</a:t>
            </a:r>
            <a:r>
              <a:rPr lang="en-US" sz="2800" b="1" i="0" u="none" dirty="0"/>
              <a:t> </a:t>
            </a:r>
            <a:r>
              <a:rPr lang="en-US" sz="2800" b="1" i="0" u="none" dirty="0" err="1"/>
              <a:t>Δικτυ</a:t>
            </a:r>
            <a:r>
              <a:rPr lang="en-US" sz="2800" b="1" i="0" u="none" dirty="0"/>
              <a:t>ακής Κίνησης – Πρωτοκόλλων – Υπηρεσιών</a:t>
            </a:r>
            <a:br>
              <a:rPr lang="en-US" sz="2800" b="1" i="0" u="none" dirty="0"/>
            </a:br>
            <a:r>
              <a:rPr lang="en-US" sz="2800" b="1" i="0" u="none" dirty="0"/>
              <a:t/>
            </a:r>
            <a:br>
              <a:rPr lang="en-US" sz="2800" b="1" i="0" u="none" dirty="0"/>
            </a:br>
            <a:r>
              <a:rPr lang="en-US" sz="2800" b="1" i="0" u="none" dirty="0"/>
              <a:t>Ασφάλεια Δικτύων</a:t>
            </a:r>
            <a:br>
              <a:rPr lang="en-US" sz="2800" b="1" i="0" u="none" dirty="0"/>
            </a:br>
            <a:r>
              <a:rPr lang="en-US" sz="2800" b="1" i="0" u="none" dirty="0"/>
              <a:t/>
            </a:r>
            <a:br>
              <a:rPr lang="en-US" sz="2800" b="1" i="0" u="none" dirty="0"/>
            </a:br>
            <a:r>
              <a:rPr sz="2800" b="1" i="0" u="none" dirty="0" smtClean="0"/>
              <a:t>(</a:t>
            </a:r>
            <a:r>
              <a:rPr lang="en-US" sz="2800" b="1" i="0" u="none" dirty="0" smtClean="0"/>
              <a:t>6</a:t>
            </a:r>
            <a:r>
              <a:rPr lang="en-US" sz="2800" b="1" i="0" u="none" baseline="30000" dirty="0" smtClean="0"/>
              <a:t>η</a:t>
            </a:r>
            <a:r>
              <a:rPr sz="2800" b="1" i="0" u="none" dirty="0" smtClean="0"/>
              <a:t> </a:t>
            </a:r>
            <a:r>
              <a:rPr sz="2800" b="1" i="0" u="none" dirty="0"/>
              <a:t>άσκηση)</a:t>
            </a:r>
            <a:endParaRPr dirty="0"/>
          </a:p>
        </p:txBody>
      </p:sp>
      <p:sp>
        <p:nvSpPr>
          <p:cNvPr id="15363" name="Rectangle 6"/>
          <p:cNvSpPr>
            <a:spLocks noGrp="1" noChangeShapeType="1"/>
          </p:cNvSpPr>
          <p:nvPr/>
        </p:nvSpPr>
        <p:spPr bwMode="auto"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 sz="1400"/>
          </a:p>
        </p:txBody>
      </p:sp>
      <p:pic>
        <p:nvPicPr>
          <p:cNvPr id="15364" name="Object 7"/>
          <p:cNvPicPr>
            <a:picLocks noGrp="1" noChangeAspect="1"/>
          </p:cNvPicPr>
          <p:nvPr/>
        </p:nvPicPr>
        <p:blipFill>
          <a:blip r:embed="rId3"/>
          <a:srcRect l="17935" t="24040" r="23748" b="27281"/>
          <a:stretch/>
        </p:blipFill>
        <p:spPr bwMode="auto">
          <a:xfrm>
            <a:off x="228600" y="88900"/>
            <a:ext cx="914400" cy="1008062"/>
          </a:xfrm>
          <a:prstGeom prst="rect">
            <a:avLst/>
          </a:prstGeom>
          <a:noFill/>
        </p:spPr>
      </p:pic>
      <p:sp>
        <p:nvSpPr>
          <p:cNvPr id="15365" name="Rectangle 10"/>
          <p:cNvSpPr>
            <a:spLocks noGrp="1" noChangeShapeType="1"/>
          </p:cNvSpPr>
          <p:nvPr/>
        </p:nvSpPr>
        <p:spPr bwMode="auto">
          <a:xfrm>
            <a:off x="1295400" y="117475"/>
            <a:ext cx="7543800" cy="1076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defRPr/>
            </a:pPr>
            <a:r>
              <a:rPr sz="2000">
                <a:latin typeface="Times New Roman"/>
                <a:ea typeface="Times New Roman"/>
              </a:rPr>
              <a:t>ΕΘΝΙΚΟ ΜΕΤΣΟΒΙΟ ΠΟΛΥΤΕΧΝΕΙΟ - ΕΜΠ</a:t>
            </a:r>
            <a:endParaRPr lang="en-US" sz="2400"/>
          </a:p>
          <a:p>
            <a:pPr lvl="0">
              <a:defRPr/>
            </a:pPr>
            <a:r>
              <a:rPr sz="1400">
                <a:latin typeface="Times New Roman"/>
                <a:ea typeface="Times New Roman"/>
              </a:rPr>
              <a:t>ΣΧΟΛΗ ΗΛΕΚΤΡΟΛΟΓΩΝ ΜΗΧΑΝΙΚΩΝ &amp; ΜΗΧ. ΥΠΟΛΟΓΙΣΤΩΝ</a:t>
            </a:r>
            <a:endParaRPr lang="en-US" sz="1000"/>
          </a:p>
          <a:p>
            <a:pPr lvl="0">
              <a:defRPr/>
            </a:pPr>
            <a:r>
              <a:rPr sz="1400">
                <a:latin typeface="Times New Roman"/>
                <a:ea typeface="Times New Roman"/>
              </a:rPr>
              <a:t>Τομέας Επικοινωνιών, Ηλεκτρονικής &amp; Συστημάτων Πληροφορικής</a:t>
            </a:r>
            <a:endParaRPr lang="en-US" sz="1000"/>
          </a:p>
          <a:p>
            <a:pPr lvl="0">
              <a:defRPr/>
            </a:pPr>
            <a:r>
              <a:rPr sz="1400">
                <a:latin typeface="Times New Roman"/>
                <a:ea typeface="Times New Roman"/>
              </a:rPr>
              <a:t>Εργαστήριο Διαχείρισης &amp; Βελτίστου Σχεδιασμού Δικτύων Τηλεματικής  -  NETMODE</a:t>
            </a:r>
            <a:endParaRPr/>
          </a:p>
        </p:txBody>
      </p:sp>
      <p:sp>
        <p:nvSpPr>
          <p:cNvPr id="15366" name="Rectangle 3"/>
          <p:cNvSpPr txBox="1">
            <a:spLocks noGrp="1" noChangeShapeType="1"/>
          </p:cNvSpPr>
          <p:nvPr/>
        </p:nvSpPr>
        <p:spPr bwMode="auto">
          <a:xfrm>
            <a:off x="1371600" y="4114800"/>
            <a:ext cx="6400800" cy="190658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17145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ctr">
              <a:spcBef>
                <a:spcPts val="750"/>
              </a:spcBef>
              <a:buNone/>
              <a:defRPr/>
            </a:pPr>
            <a:endParaRPr lang="en-US" sz="2400"/>
          </a:p>
          <a:p>
            <a:pPr marL="0" lvl="0" indent="0" algn="ctr">
              <a:spcBef>
                <a:spcPts val="750"/>
              </a:spcBef>
              <a:buNone/>
              <a:defRPr/>
            </a:pPr>
            <a:endParaRPr lang="en-US" sz="2400"/>
          </a:p>
          <a:p>
            <a:pPr marL="0" lvl="0" indent="0" algn="ctr">
              <a:spcBef>
                <a:spcPts val="750"/>
              </a:spcBef>
              <a:buNone/>
              <a:defRPr/>
            </a:pPr>
            <a:r>
              <a:rPr lang="el-GR" sz="2400"/>
              <a:t>Διαχείριση Δικτύων - Ευφυή Δίκτυα, </a:t>
            </a:r>
            <a:br>
              <a:rPr lang="el-GR" sz="2400"/>
            </a:br>
            <a:r>
              <a:rPr lang="el-GR" sz="2400"/>
              <a:t>9ο Εξάμηνο, 2023-2024</a:t>
            </a:r>
            <a:br>
              <a:rPr lang="el-GR" sz="2400"/>
            </a:br>
            <a:r>
              <a:rPr lang="el-GR" sz="2400"/>
              <a:t/>
            </a:r>
            <a:br>
              <a:rPr lang="el-GR" sz="2400"/>
            </a:br>
            <a:r>
              <a:rPr lang="el-GR" sz="2400"/>
              <a:t/>
            </a:r>
            <a:br>
              <a:rPr lang="el-GR" sz="2400"/>
            </a:br>
            <a:r>
              <a:rPr lang="el-GR" sz="2400"/>
              <a:t/>
            </a:r>
            <a:br>
              <a:rPr lang="el-GR" sz="2400"/>
            </a:br>
            <a:r>
              <a:rPr lang="el-GR" sz="2400"/>
              <a:t/>
            </a:r>
            <a:br>
              <a:rPr lang="el-GR" sz="2400"/>
            </a:br>
            <a:r>
              <a:rPr lang="el-GR" sz="2400"/>
              <a:t>Διαχείριση Δικτύων - Ευφυή Δίκτυα, </a:t>
            </a:r>
            <a:endParaRPr/>
          </a:p>
          <a:p>
            <a:pPr marL="0" lvl="0" indent="0" algn="ctr">
              <a:spcBef>
                <a:spcPts val="750"/>
              </a:spcBef>
              <a:buNone/>
              <a:defRPr/>
            </a:pPr>
            <a:r>
              <a:rPr lang="el-GR" sz="2400" u="sng">
                <a:solidFill>
                  <a:schemeClr val="hlink"/>
                </a:solidFill>
                <a:hlinkClick r:id="rId4" tooltip="http://www.netmode.ntua.gr/"/>
              </a:rPr>
              <a:t>9</a:t>
            </a:r>
            <a:r>
              <a:rPr lang="en-US" sz="2400" baseline="30000"/>
              <a:t>ο</a:t>
            </a:r>
            <a:r>
              <a:rPr lang="el-GR" sz="2400"/>
              <a:t> Εξάμηνο, 2022-2023</a:t>
            </a:r>
            <a:endParaRPr lang="en-US" sz="2400"/>
          </a:p>
          <a:p>
            <a:pPr marL="0" lvl="0" indent="0" algn="ctr">
              <a:spcBef>
                <a:spcPts val="750"/>
              </a:spcBef>
              <a:buNone/>
              <a:defRPr/>
            </a:pPr>
            <a:endParaRPr lang="en-US" sz="2800"/>
          </a:p>
          <a:p>
            <a:pPr marL="0" lvl="0" indent="0" algn="ctr">
              <a:spcBef>
                <a:spcPts val="750"/>
              </a:spcBef>
              <a:buNone/>
              <a:defRPr/>
            </a:pPr>
            <a:endParaRPr/>
          </a:p>
        </p:txBody>
      </p:sp>
      <p:pic>
        <p:nvPicPr>
          <p:cNvPr id="15367" name="Picture 5"/>
          <p:cNvPicPr>
            <a:picLocks noGrp="1" noChangeAspect="1"/>
          </p:cNvPicPr>
          <p:nvPr/>
        </p:nvPicPr>
        <p:blipFill>
          <a:blip r:embed="rId5"/>
          <a:stretch/>
        </p:blipFill>
        <p:spPr bwMode="auto">
          <a:xfrm>
            <a:off x="6096000" y="6140450"/>
            <a:ext cx="3048000" cy="7175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ShapeType="1"/>
          </p:cNvSpPr>
          <p:nvPr>
            <p:ph type="title"/>
          </p:nvPr>
        </p:nvSpPr>
        <p:spPr bwMode="auto">
          <a:xfrm>
            <a:off x="628650" y="365125"/>
            <a:ext cx="7886700" cy="1325562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1pPr>
            <a:lvl2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2pPr>
            <a:lvl3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3pPr>
            <a:lvl4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4pPr>
            <a:lvl5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l-GR" sz="3200" b="1" i="0" u="none">
                <a:latin typeface="Calibri"/>
              </a:rPr>
              <a:t>Ιδιότητες Ασφαλούς Επικοινωνίας</a:t>
            </a:r>
            <a:endParaRPr/>
          </a:p>
        </p:txBody>
      </p:sp>
      <p:sp>
        <p:nvSpPr>
          <p:cNvPr id="25603" name="Content Placeholder 2"/>
          <p:cNvSpPr>
            <a:spLocks noGrp="1" noChangeShapeType="1"/>
          </p:cNvSpPr>
          <p:nvPr>
            <p:ph/>
          </p:nvPr>
        </p:nvSpPr>
        <p:spPr bwMode="auto">
          <a:xfrm>
            <a:off x="468312" y="1484312"/>
            <a:ext cx="7920037" cy="48974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145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171450" lvl="0" indent="-171450" algn="just">
              <a:lnSpc>
                <a:spcPct val="80000"/>
              </a:lnSpc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sz="1900" b="1" i="0" u="none"/>
              <a:t>Εμπιστευτικότητα (Privacy)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sz="1700"/>
              <a:t>Μόνο ο αποστολέας και ο δέκτης μπορούν να κατανοήσουν το περιεχόμενο της συνομιλίας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sz="1700"/>
              <a:t>Κρυπτογραφία (Encryption)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endParaRPr/>
          </a:p>
          <a:p>
            <a:pPr marL="171450" lvl="0" indent="-171450" algn="just">
              <a:lnSpc>
                <a:spcPct val="80000"/>
              </a:lnSpc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sz="1900" b="1" i="0" u="none"/>
              <a:t>Πιστοποίηση (Authentication)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sz="1700" b="0" i="0" u="none"/>
              <a:t>Κάθε μέρος μιας συνομιλίας είναι σε θέση να επιβεβαιώσει την ταυτότητα του άλλου μέρους.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sz="1700" b="0" i="0" u="none"/>
              <a:t>Χρήση ιδιωτικού κλειδιού και πιστοποιητικών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endParaRPr/>
          </a:p>
          <a:p>
            <a:pPr marL="171450" lvl="0" indent="-171450" algn="just">
              <a:lnSpc>
                <a:spcPct val="80000"/>
              </a:lnSpc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sz="1900" b="1" i="0" u="none"/>
              <a:t>Ακεραιότητα (Integrity)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sz="1700" b="0" i="0" u="none"/>
              <a:t>Τα περιεχόμενα της επικοινωνίας δεν έχουν τροποποιηθεί κατά τη μετάδοση.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sz="1700" b="0" i="0" u="none"/>
              <a:t>Αλγόριθμοι κατακερματισμού (hash functions)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endParaRPr/>
          </a:p>
          <a:p>
            <a:pPr marL="171450" lvl="0" indent="-171450" algn="just">
              <a:lnSpc>
                <a:spcPct val="80000"/>
              </a:lnSpc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sz="1900" b="1" i="0" u="none"/>
              <a:t>Μη Αποκήρυξη (Non Repudiation) </a:t>
            </a:r>
            <a:endParaRPr/>
          </a:p>
          <a:p>
            <a:pPr marL="514350" lvl="1" indent="-171450" algn="just">
              <a:lnSpc>
                <a:spcPct val="80000"/>
              </a:lnSpc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sz="1700" b="0" i="0" u="none"/>
              <a:t>Ο χρήστης δεν μπορεί να απαρνηθεί ότι ο ίδιος έχει υπογράψει ή κρυπτογραφήσει ένα πακέτο, από τη στιγμή που αυτό έχει σταλεί</a:t>
            </a:r>
            <a:endParaRPr/>
          </a:p>
          <a:p>
            <a:pPr marL="171450" lvl="0" indent="-171450" algn="just">
              <a:lnSpc>
                <a:spcPct val="80000"/>
              </a:lnSpc>
              <a:spcBef>
                <a:spcPts val="750"/>
              </a:spcBef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ShapeType="1"/>
          </p:cNvSpPr>
          <p:nvPr>
            <p:ph type="title"/>
          </p:nvPr>
        </p:nvSpPr>
        <p:spPr bwMode="auto">
          <a:xfrm>
            <a:off x="395287" y="404812"/>
            <a:ext cx="7886700" cy="974725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1pPr>
            <a:lvl2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2pPr>
            <a:lvl3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3pPr>
            <a:lvl4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4pPr>
            <a:lvl5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b="1" i="0" u="none">
                <a:latin typeface="Calibri"/>
              </a:rPr>
              <a:t>Openssl</a:t>
            </a:r>
            <a:endParaRPr/>
          </a:p>
        </p:txBody>
      </p:sp>
      <p:sp>
        <p:nvSpPr>
          <p:cNvPr id="47107" name="Rectangle 3"/>
          <p:cNvSpPr>
            <a:spLocks noGrp="1" noChangeShapeType="1"/>
          </p:cNvSpPr>
          <p:nvPr>
            <p:ph/>
          </p:nvPr>
        </p:nvSpPr>
        <p:spPr bwMode="auto">
          <a:xfrm>
            <a:off x="107949" y="1825625"/>
            <a:ext cx="9036050" cy="43513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145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l-GR" b="1" i="0" u="none"/>
              <a:t>Δημιουργία ιδιωτικού κλειδιού</a:t>
            </a:r>
            <a:endParaRPr/>
          </a:p>
          <a:p>
            <a:pPr marL="171450" lvl="0" indent="-171450">
              <a:spcBef>
                <a:spcPts val="750"/>
              </a:spcBef>
              <a:buNone/>
              <a:defRPr/>
            </a:pPr>
            <a:r>
              <a:rPr lang="el-GR"/>
              <a:t>	</a:t>
            </a:r>
            <a:r>
              <a:rPr lang="en-US" sz="2400">
                <a:latin typeface="Courier New"/>
              </a:rPr>
              <a:t>openssl genrsa –out &lt;my_file.key&gt;</a:t>
            </a:r>
            <a:endParaRPr/>
          </a:p>
          <a:p>
            <a:pPr marL="171450" lvl="0" indent="-171450">
              <a:spcBef>
                <a:spcPts val="750"/>
              </a:spcBef>
              <a:buNone/>
              <a:defRPr/>
            </a:pP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l-GR" b="1" i="0" u="none"/>
              <a:t>Δημιουργία αίτησης για υπογραφή πιστοποιητικού (Certificate Signing Request – CSR)</a:t>
            </a:r>
            <a:endParaRPr/>
          </a:p>
          <a:p>
            <a:pPr marL="171450" lvl="0" indent="-171450">
              <a:spcBef>
                <a:spcPts val="750"/>
              </a:spcBef>
              <a:buNone/>
              <a:defRPr/>
            </a:pPr>
            <a:r>
              <a:rPr lang="en-US"/>
              <a:t>	</a:t>
            </a:r>
            <a:r>
              <a:rPr lang="el-GR" sz="2400">
                <a:latin typeface="Courier New"/>
              </a:rPr>
              <a:t>openssl req -new -key &lt;my_file.key&gt; </a:t>
            </a:r>
            <a:endParaRPr/>
          </a:p>
          <a:p>
            <a:pPr marL="171450" lvl="0" indent="-171450">
              <a:spcBef>
                <a:spcPts val="750"/>
              </a:spcBef>
              <a:buNone/>
              <a:defRPr/>
            </a:pPr>
            <a:r>
              <a:rPr lang="el-GR" sz="2400">
                <a:latin typeface="Courier New"/>
              </a:rPr>
              <a:t>	-keyform PEM -out &lt;my_file.csr&gt;</a:t>
            </a:r>
            <a:endParaRPr/>
          </a:p>
          <a:p>
            <a:pPr marL="171450" lvl="0" indent="-171450">
              <a:spcBef>
                <a:spcPts val="750"/>
              </a:spcBef>
              <a:buNone/>
              <a:defRPr/>
            </a:pP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b="1" i="0" u="none"/>
              <a:t>Υπογραφή πιστοποιητικού από CA (Certification Authority)</a:t>
            </a:r>
            <a:endParaRPr/>
          </a:p>
          <a:p>
            <a:pPr marL="171450" lvl="0" indent="-171450">
              <a:spcBef>
                <a:spcPts val="750"/>
              </a:spcBef>
              <a:buNone/>
              <a:defRPr/>
            </a:pPr>
            <a:r>
              <a:rPr lang="el-GR" sz="2400">
                <a:latin typeface="Courier New"/>
              </a:rPr>
              <a:t>	openssl ca -in &lt;my_file.csr&gt; -out &lt;my_file.crt&gt;</a:t>
            </a: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endParaRPr/>
          </a:p>
          <a:p>
            <a:pPr marL="171450" lvl="0" indent="-171450">
              <a:spcBef>
                <a:spcPts val="750"/>
              </a:spcBef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ShapeType="1"/>
          </p:cNvSpPr>
          <p:nvPr>
            <p:ph type="ctrTitle"/>
          </p:nvPr>
        </p:nvSpPr>
        <p:spPr bwMode="auto">
          <a:xfrm>
            <a:off x="1042987" y="1268412"/>
            <a:ext cx="7129462" cy="2808287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4000" b="1" i="0" u="none">
                <a:latin typeface="Calibri"/>
              </a:rPr>
              <a:t>Ανάλυση Δικτυακής Κίνησης  Πρωτοκόλλων &amp; Υπηρεσιών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ShapeType="1"/>
          </p:cNvSpPr>
          <p:nvPr>
            <p:ph type="title"/>
          </p:nvPr>
        </p:nvSpPr>
        <p:spPr bwMode="auto">
          <a:xfrm>
            <a:off x="628650" y="365125"/>
            <a:ext cx="7886700" cy="1325562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1pPr>
            <a:lvl2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2pPr>
            <a:lvl3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3pPr>
            <a:lvl4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4pPr>
            <a:lvl5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b="1" i="0" u="none">
                <a:latin typeface="Calibri"/>
              </a:rPr>
              <a:t>TCP/IP stack</a:t>
            </a:r>
            <a:endParaRPr/>
          </a:p>
        </p:txBody>
      </p:sp>
      <p:sp>
        <p:nvSpPr>
          <p:cNvPr id="18435" name="Θέση περιεχομένου 5"/>
          <p:cNvSpPr>
            <a:spLocks noGrp="1" noChangeShapeType="1"/>
          </p:cNvSpPr>
          <p:nvPr>
            <p:ph/>
          </p:nvPr>
        </p:nvSpPr>
        <p:spPr bwMode="auto">
          <a:xfrm>
            <a:off x="628650" y="1825625"/>
            <a:ext cx="7886700" cy="435133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sp>
        <p:nvSpPr>
          <p:cNvPr id="18436" name="TextBox 4"/>
          <p:cNvSpPr txBox="1">
            <a:spLocks noGrp="1" noChangeShapeType="1"/>
          </p:cNvSpPr>
          <p:nvPr/>
        </p:nvSpPr>
        <p:spPr bwMode="auto">
          <a:xfrm>
            <a:off x="2051050" y="6248400"/>
            <a:ext cx="6464300" cy="2460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171450" indent="0" algn="l" defTabSz="9144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9144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9144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9144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9144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  <a:lvl6pPr defTabSz="914400">
              <a:defRPr lang="el-GR" sz="1800"/>
            </a:lvl6pPr>
            <a:lvl7pPr defTabSz="914400">
              <a:defRPr lang="el-GR" sz="1800"/>
            </a:lvl7pPr>
            <a:lvl8pPr defTabSz="914400">
              <a:defRPr lang="el-GR" sz="1800"/>
            </a:lvl8pPr>
            <a:lvl9pPr defTabSz="914400">
              <a:defRPr lang="el-GR" sz="1800"/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000">
                <a:latin typeface="Arial"/>
              </a:rPr>
              <a:t>Based on: Barr, Michael. "TCP/IP or Not TCP/IP?," Embedded Systems Programming, April 2000 , pp. 49-52</a:t>
            </a:r>
            <a:endParaRPr/>
          </a:p>
        </p:txBody>
      </p:sp>
      <p:pic>
        <p:nvPicPr>
          <p:cNvPr id="18437" name="Picture 6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276225" y="1771650"/>
            <a:ext cx="8591550" cy="44767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ShapeType="1"/>
          </p:cNvSpPr>
          <p:nvPr>
            <p:ph type="title"/>
          </p:nvPr>
        </p:nvSpPr>
        <p:spPr bwMode="auto">
          <a:xfrm>
            <a:off x="628650" y="365125"/>
            <a:ext cx="7886700" cy="903287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1pPr>
            <a:lvl2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2pPr>
            <a:lvl3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3pPr>
            <a:lvl4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4pPr>
            <a:lvl5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b="1" i="0" u="none">
                <a:latin typeface="Calibri"/>
              </a:rPr>
              <a:t>Επίπεδο Μεταφοράς στο Internet</a:t>
            </a:r>
            <a:endParaRPr/>
          </a:p>
        </p:txBody>
      </p:sp>
      <p:sp>
        <p:nvSpPr>
          <p:cNvPr id="19459" name="Rectangle 14"/>
          <p:cNvSpPr>
            <a:spLocks noGrp="1" noChangeShapeType="1"/>
          </p:cNvSpPr>
          <p:nvPr>
            <p:ph/>
          </p:nvPr>
        </p:nvSpPr>
        <p:spPr bwMode="auto">
          <a:xfrm>
            <a:off x="250825" y="1571625"/>
            <a:ext cx="8434387" cy="52419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145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b="1" i="0" u="none"/>
              <a:t>Το Επίπεδο Μεταφοράς είναι υπεύθυνο για: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/>
              <a:t>Την άκρο με άκρο επικοινωνία κόμβων στο δίκτυο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/>
              <a:t>Παράδοση των δεδομένων στη διεργασία που τα ζητά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b="1" i="0" u="none"/>
              <a:t>TCP (Transmission Control Protocol)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Connection Oriented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Congestion Control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Reliable Delivery</a:t>
            </a: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endParaRPr lang="en-US"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b="1" i="0" u="none"/>
              <a:t>UDP (User Datagram Protocol)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Connectionless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No Congestion Control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Unreliable Delivery</a:t>
            </a:r>
            <a:endParaRPr/>
          </a:p>
        </p:txBody>
      </p:sp>
      <p:pic>
        <p:nvPicPr>
          <p:cNvPr id="19460" name="Picture 1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4779962" y="2852737"/>
            <a:ext cx="4327525" cy="34559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8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74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9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13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32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61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76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98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ShapeType="1"/>
          </p:cNvSpPr>
          <p:nvPr>
            <p:ph type="title"/>
          </p:nvPr>
        </p:nvSpPr>
        <p:spPr bwMode="auto">
          <a:xfrm>
            <a:off x="628650" y="365125"/>
            <a:ext cx="7886700" cy="760412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1pPr>
            <a:lvl2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2pPr>
            <a:lvl3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3pPr>
            <a:lvl4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4pPr>
            <a:lvl5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b="1" i="0" u="none">
                <a:latin typeface="Calibri"/>
              </a:rPr>
              <a:t>Επίπεδο Μεταφοράς στο Internet</a:t>
            </a:r>
            <a:endParaRPr/>
          </a:p>
        </p:txBody>
      </p:sp>
      <p:sp>
        <p:nvSpPr>
          <p:cNvPr id="20483" name="Rectangle 3"/>
          <p:cNvSpPr>
            <a:spLocks noGrp="1" noChangeShapeType="1"/>
          </p:cNvSpPr>
          <p:nvPr>
            <p:ph/>
          </p:nvPr>
        </p:nvSpPr>
        <p:spPr bwMode="auto">
          <a:xfrm>
            <a:off x="325437" y="1328737"/>
            <a:ext cx="8710612" cy="53403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145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l-GR"/>
              <a:t>TCP Connection – 3-way Handshake 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/>
              <a:t>SYN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/>
              <a:t>SYN+ACK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/>
              <a:t>ACK</a:t>
            </a: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endParaRPr lang="en-US"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Termination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FIN (normal termination)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RST (abnormal termination)</a:t>
            </a: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endParaRPr lang="en-US"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UDP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Connectionless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Request - Reply</a:t>
            </a:r>
            <a:endParaRPr/>
          </a:p>
          <a:p>
            <a:pPr marL="514350" lvl="1" indent="-171450">
              <a:spcBef>
                <a:spcPts val="375"/>
              </a:spcBef>
              <a:buNone/>
              <a:defRPr/>
            </a:pPr>
            <a:endParaRPr/>
          </a:p>
        </p:txBody>
      </p:sp>
      <p:pic>
        <p:nvPicPr>
          <p:cNvPr id="20484" name="Picture 1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5037137" y="1354137"/>
            <a:ext cx="3816350" cy="24479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5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ShapeType="1"/>
          </p:cNvSpPr>
          <p:nvPr>
            <p:ph type="title"/>
          </p:nvPr>
        </p:nvSpPr>
        <p:spPr bwMode="auto">
          <a:xfrm>
            <a:off x="598487" y="44450"/>
            <a:ext cx="7886700" cy="1325562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1pPr>
            <a:lvl2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2pPr>
            <a:lvl3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3pPr>
            <a:lvl4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4pPr>
            <a:lvl5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b="1" i="0" u="none">
                <a:latin typeface="Calibri"/>
              </a:rPr>
              <a:t>Επίπεδο Μεταφοράς στο Internet</a:t>
            </a:r>
            <a:endParaRPr/>
          </a:p>
        </p:txBody>
      </p:sp>
      <p:sp>
        <p:nvSpPr>
          <p:cNvPr id="21507" name="Rectangle 3"/>
          <p:cNvSpPr>
            <a:spLocks noGrp="1" noChangeShapeType="1"/>
          </p:cNvSpPr>
          <p:nvPr>
            <p:ph/>
          </p:nvPr>
        </p:nvSpPr>
        <p:spPr bwMode="auto">
          <a:xfrm>
            <a:off x="325437" y="1403350"/>
            <a:ext cx="8434387" cy="52419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145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l-GR"/>
              <a:t>Παράδοση Δεδομένων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/>
              <a:t>Κάθε πρόγραμμα (διεργασία) περιμένει τα δεδομένα της σε μια «πόρτα» (TCP – UDP port).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/>
              <a:t>Κάθε πακέτο περιλαμβάνει πόρτα αποστολέα και παραλήπτη (source – destination port).</a:t>
            </a: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endParaRPr lang="en-US"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Well Known Ports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Βασικές Υπηρεσίες ακούν σε συγκεκριμένες πόρτες:</a:t>
            </a:r>
            <a:endParaRPr/>
          </a:p>
          <a:p>
            <a:pPr marL="857250" lvl="2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FTP		21</a:t>
            </a:r>
            <a:endParaRPr/>
          </a:p>
          <a:p>
            <a:pPr marL="857250" lvl="2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HTTP		80</a:t>
            </a:r>
            <a:endParaRPr/>
          </a:p>
          <a:p>
            <a:pPr marL="857250" lvl="2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SSH		22</a:t>
            </a:r>
            <a:endParaRPr/>
          </a:p>
          <a:p>
            <a:pPr marL="857250" lvl="2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Γενικά 	/etc/services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Οι απαντήσεις επιστρέφονται σε τυχαία επιλεγμένη πόρτα.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9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07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56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64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73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8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03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530" name="Content Placeholder 3"/>
          <p:cNvPicPr>
            <a:picLocks noGrp="1" noChangeAspect="1"/>
          </p:cNvPicPr>
          <p:nvPr>
            <p:ph/>
          </p:nvPr>
        </p:nvPicPr>
        <p:blipFill>
          <a:blip r:embed="rId3"/>
          <a:srcRect/>
          <a:stretch/>
        </p:blipFill>
        <p:spPr bwMode="auto">
          <a:xfrm>
            <a:off x="827087" y="333375"/>
            <a:ext cx="7129462" cy="5975350"/>
          </a:xfrm>
          <a:prstGeom prst="rect">
            <a:avLst/>
          </a:prstGeom>
          <a:noFill/>
        </p:spPr>
      </p:pic>
      <p:sp>
        <p:nvSpPr>
          <p:cNvPr id="22531" name="TextBox 2"/>
          <p:cNvSpPr txBox="1">
            <a:spLocks noGrp="1" noChangeShapeType="1"/>
          </p:cNvSpPr>
          <p:nvPr/>
        </p:nvSpPr>
        <p:spPr bwMode="auto">
          <a:xfrm>
            <a:off x="2789237" y="6597650"/>
            <a:ext cx="6462712" cy="2460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171450" indent="0" algn="l" defTabSz="9144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9144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9144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9144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9144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  <a:lvl6pPr defTabSz="914400">
              <a:defRPr lang="el-GR" sz="1800"/>
            </a:lvl6pPr>
            <a:lvl7pPr defTabSz="914400">
              <a:defRPr lang="el-GR" sz="1800"/>
            </a:lvl7pPr>
            <a:lvl8pPr defTabSz="914400">
              <a:defRPr lang="el-GR" sz="1800"/>
            </a:lvl8pPr>
            <a:lvl9pPr defTabSz="914400">
              <a:defRPr lang="el-GR" sz="1800"/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000">
                <a:latin typeface="Arial"/>
              </a:rPr>
              <a:t>Source: Richard Stevens, G. Gabrani. "TCP/IP Illustrated Vol. I : The Protocols“, Pearson, 2006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ShapeType="1"/>
          </p:cNvSpPr>
          <p:nvPr>
            <p:ph type="title"/>
          </p:nvPr>
        </p:nvSpPr>
        <p:spPr bwMode="auto">
          <a:xfrm>
            <a:off x="628650" y="365125"/>
            <a:ext cx="7886700" cy="1325562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1pPr>
            <a:lvl2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2pPr>
            <a:lvl3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3pPr>
            <a:lvl4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4pPr>
            <a:lvl5pPr marL="0" indent="0" algn="l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>
                <a:solidFill>
                  <a:schemeClr val="dk1"/>
                </a:solidFill>
                <a:latin typeface="Calibri Ligh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l-GR" b="1" i="0" u="none">
                <a:latin typeface="Calibri"/>
              </a:rPr>
              <a:t>Εργαλεία</a:t>
            </a:r>
            <a:endParaRPr/>
          </a:p>
        </p:txBody>
      </p:sp>
      <p:sp>
        <p:nvSpPr>
          <p:cNvPr id="23555" name="Rectangle 3"/>
          <p:cNvSpPr>
            <a:spLocks noGrp="1" noChangeShapeType="1"/>
          </p:cNvSpPr>
          <p:nvPr>
            <p:ph/>
          </p:nvPr>
        </p:nvSpPr>
        <p:spPr bwMode="auto">
          <a:xfrm>
            <a:off x="250825" y="1844675"/>
            <a:ext cx="7962900" cy="43926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145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har char="•"/>
              <a:defRPr sz="2100" b="0" i="0">
                <a:solidFill>
                  <a:schemeClr val="dk1"/>
                </a:solidFill>
                <a:latin typeface="Calibri"/>
              </a:defRPr>
            </a:lvl1pPr>
            <a:lvl2pPr marL="514350" indent="3429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857250" indent="6858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500" b="0" i="0">
                <a:solidFill>
                  <a:schemeClr val="dk1"/>
                </a:solidFill>
                <a:latin typeface="Calibri"/>
              </a:defRPr>
            </a:lvl3pPr>
            <a:lvl4pPr marL="1200150" indent="10287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4pPr>
            <a:lvl5pPr marL="1543050" indent="137160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har char="•"/>
              <a:defRPr sz="13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b="1" i="0" u="none"/>
              <a:t>Tcpdump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/>
              <a:t>Command line packet capture (sniffer) utility</a:t>
            </a: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endParaRPr lang="en-US"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b="1" i="0" u="none"/>
              <a:t>Wireshark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n-US" b="0" i="0" u="none"/>
              <a:t>Window based packet capture utility</a:t>
            </a:r>
            <a:endParaRPr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endParaRPr lang="en-US"/>
          </a:p>
          <a:p>
            <a:pPr marL="171450" lvl="0" indent="-171450">
              <a:spcBef>
                <a:spcPts val="750"/>
              </a:spcBef>
              <a:buSzPct val="100000"/>
              <a:buFont typeface="Arial"/>
              <a:buChar char="•"/>
              <a:defRPr/>
            </a:pPr>
            <a:r>
              <a:rPr lang="en-US" b="1" i="0" u="none"/>
              <a:t>nmap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Port Scanning Utility</a:t>
            </a:r>
            <a:endParaRPr/>
          </a:p>
          <a:p>
            <a:pPr marL="514350" lvl="1" indent="-171450">
              <a:spcBef>
                <a:spcPts val="375"/>
              </a:spcBef>
              <a:buSzPct val="100000"/>
              <a:buFont typeface="Arial"/>
              <a:buChar char="•"/>
              <a:defRPr/>
            </a:pPr>
            <a:r>
              <a:rPr lang="el-GR" b="0" i="0" u="none"/>
              <a:t>Εξετάζει αν σε κάποιες TCP ή UDP πόρτες απαντά κάποιο πρόγραμμα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9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ShapeType="1"/>
          </p:cNvSpPr>
          <p:nvPr>
            <p:ph type="ctrTitle"/>
          </p:nvPr>
        </p:nvSpPr>
        <p:spPr bwMode="auto">
          <a:xfrm>
            <a:off x="1116012" y="1341437"/>
            <a:ext cx="6858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l-GR" sz="4000" b="1" i="0" u="none">
                <a:latin typeface="Calibri"/>
              </a:rPr>
              <a:t>Ασφάλεια Δικτύων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_theme">
  <a:themeElements>
    <a:clrScheme name="Defaul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563C1"/>
      </a:hlink>
      <a:folHlink>
        <a:srgbClr val="954F72"/>
      </a:folHlink>
    </a:clrScheme>
    <a:fontScheme name="default">
      <a:majorFont>
        <a:latin typeface="Arial"/>
        <a:ea typeface="Arial"/>
        <a:cs typeface="Arial"/>
      </a:majorFont>
      <a:minorFont>
        <a:latin typeface="Tahoma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lab_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Arial"/>
        <a:cs typeface="Arial"/>
      </a:majorFont>
      <a:minorFont>
        <a:latin typeface="Tahoma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350</Words>
  <Application>Microsoft Office PowerPoint</Application>
  <DocSecurity>0</DocSecurity>
  <PresentationFormat>Προβολή στην οθόνη 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Tahoma</vt:lpstr>
      <vt:lpstr>Times New Roman</vt:lpstr>
      <vt:lpstr>lab_theme</vt:lpstr>
      <vt:lpstr>Ανάλυση Δικτυακής Κίνησης – Πρωτοκόλλων – Υπηρεσιών  Ασφάλεια Δικτύων  (6η άσκηση)</vt:lpstr>
      <vt:lpstr>Ανάλυση Δικτυακής Κίνησης  Πρωτοκόλλων &amp; Υπηρεσιών</vt:lpstr>
      <vt:lpstr>TCP/IP stack</vt:lpstr>
      <vt:lpstr>Επίπεδο Μεταφοράς στο Internet</vt:lpstr>
      <vt:lpstr>Επίπεδο Μεταφοράς στο Internet</vt:lpstr>
      <vt:lpstr>Επίπεδο Μεταφοράς στο Internet</vt:lpstr>
      <vt:lpstr>Παρουσίαση του PowerPoint</vt:lpstr>
      <vt:lpstr>Εργαλεία</vt:lpstr>
      <vt:lpstr>Ασφάλεια Δικτύων</vt:lpstr>
      <vt:lpstr>Ιδιότητες Ασφαλούς Επικοινωνίας</vt:lpstr>
      <vt:lpstr>Openssl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Άσκηση 4</dc:title>
  <dc:subject/>
  <dc:creator>BIGSHOW</dc:creator>
  <cp:keywords/>
  <dc:description/>
  <cp:lastModifiedBy>NETMODE</cp:lastModifiedBy>
  <cp:revision>123</cp:revision>
  <dcterms:created xsi:type="dcterms:W3CDTF">2008-01-24T16:55:00Z</dcterms:created>
  <dcterms:modified xsi:type="dcterms:W3CDTF">2023-12-18T13:40:33Z</dcterms:modified>
  <cp:category/>
  <dc:identifier/>
  <cp:contentStatus/>
  <dc:language/>
  <cp:version/>
</cp:coreProperties>
</file>