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1" r:id="rId6"/>
    <p:sldId id="290" r:id="rId7"/>
    <p:sldId id="292" r:id="rId8"/>
    <p:sldId id="293" r:id="rId9"/>
    <p:sldId id="284" r:id="rId10"/>
    <p:sldId id="285" r:id="rId11"/>
    <p:sldId id="286" r:id="rId12"/>
    <p:sldId id="287" r:id="rId13"/>
    <p:sldId id="291" r:id="rId14"/>
    <p:sldId id="294" r:id="rId15"/>
    <p:sldId id="295" r:id="rId16"/>
    <p:sldId id="283" r:id="rId17"/>
    <p:sldId id="288" r:id="rId18"/>
    <p:sldId id="289" r:id="rId19"/>
    <p:sldId id="296" r:id="rId20"/>
    <p:sldId id="297" r:id="rId21"/>
    <p:sldId id="299" r:id="rId22"/>
    <p:sldId id="300" r:id="rId23"/>
    <p:sldId id="301" r:id="rId24"/>
    <p:sldId id="304" r:id="rId25"/>
    <p:sldId id="303" r:id="rId26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Καλως ορίσατε" id="{E75E278A-FF0E-49A4-B170-79828D63BBAD}">
          <p14:sldIdLst>
            <p14:sldId id="256"/>
          </p14:sldIdLst>
        </p14:section>
        <p14:section name="Σχεδίαση, Μεταμόρφωση, Σχολιασμός, Συνεργασία, Πείτε μου" id="{B9B51309-D148-4332-87C2-07BE32FBCA3B}">
          <p14:sldIdLst>
            <p14:sldId id="271"/>
            <p14:sldId id="290"/>
            <p14:sldId id="292"/>
            <p14:sldId id="293"/>
            <p14:sldId id="284"/>
            <p14:sldId id="285"/>
            <p14:sldId id="286"/>
            <p14:sldId id="287"/>
            <p14:sldId id="291"/>
            <p14:sldId id="294"/>
            <p14:sldId id="295"/>
            <p14:sldId id="283"/>
            <p14:sldId id="288"/>
            <p14:sldId id="289"/>
            <p14:sldId id="296"/>
            <p14:sldId id="297"/>
            <p14:sldId id="299"/>
            <p14:sldId id="300"/>
            <p14:sldId id="301"/>
            <p14:sldId id="304"/>
            <p14:sldId id="303"/>
          </p14:sldIdLst>
        </p14:section>
        <p14:section name="Μάθετε περισσότερα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Συντάκτης" initials="Α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B53ED-9A8D-459D-A06A-227467B9C9BC}" v="31" dt="2021-12-10T14:41:28.930"/>
    <p1510:client id="{E3D51D87-680C-442B-B5EC-72614F16C811}" v="9" dt="2021-12-10T14:52:45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Μεσαίο στυλ 4 - Έμφαση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Μεσαίο στυλ 3 - Έμφαση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Μεσαίο στυλ 4 - Έμφαση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Μεσαίο στυλ 4 - Έμφαση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Μεσαίο στυ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s Giokotos" userId="S::kgiokotos@athtech.gr::0fc95acd-2a8c-4fec-9fbf-2d2c55ebe29d" providerId="AD" clId="Web-{E21B53ED-9A8D-459D-A06A-227467B9C9BC}"/>
    <pc:docChg chg="modSld">
      <pc:chgData name="Konstantinos Giokotos" userId="S::kgiokotos@athtech.gr::0fc95acd-2a8c-4fec-9fbf-2d2c55ebe29d" providerId="AD" clId="Web-{E21B53ED-9A8D-459D-A06A-227467B9C9BC}" dt="2021-12-10T14:41:28.352" v="28" actId="20577"/>
      <pc:docMkLst>
        <pc:docMk/>
      </pc:docMkLst>
      <pc:sldChg chg="modSp">
        <pc:chgData name="Konstantinos Giokotos" userId="S::kgiokotos@athtech.gr::0fc95acd-2a8c-4fec-9fbf-2d2c55ebe29d" providerId="AD" clId="Web-{E21B53ED-9A8D-459D-A06A-227467B9C9BC}" dt="2021-12-10T14:41:28.352" v="28" actId="20577"/>
        <pc:sldMkLst>
          <pc:docMk/>
          <pc:sldMk cId="1625994272" sldId="293"/>
        </pc:sldMkLst>
        <pc:spChg chg="mod">
          <ac:chgData name="Konstantinos Giokotos" userId="S::kgiokotos@athtech.gr::0fc95acd-2a8c-4fec-9fbf-2d2c55ebe29d" providerId="AD" clId="Web-{E21B53ED-9A8D-459D-A06A-227467B9C9BC}" dt="2021-12-10T14:41:28.352" v="28" actId="20577"/>
          <ac:spMkLst>
            <pc:docMk/>
            <pc:sldMk cId="1625994272" sldId="293"/>
            <ac:spMk id="3" creationId="{5C49776F-0A18-4C37-8419-B3A83BC3693C}"/>
          </ac:spMkLst>
        </pc:spChg>
      </pc:sldChg>
    </pc:docChg>
  </pc:docChgLst>
  <pc:docChgLst>
    <pc:chgData name="Konstantinos Giokotos" userId="S::kgiokotos@athtech.gr::0fc95acd-2a8c-4fec-9fbf-2d2c55ebe29d" providerId="AD" clId="Web-{E3D51D87-680C-442B-B5EC-72614F16C811}"/>
    <pc:docChg chg="modSld">
      <pc:chgData name="Konstantinos Giokotos" userId="S::kgiokotos@athtech.gr::0fc95acd-2a8c-4fec-9fbf-2d2c55ebe29d" providerId="AD" clId="Web-{E3D51D87-680C-442B-B5EC-72614F16C811}" dt="2021-12-10T14:52:45.789" v="8" actId="20577"/>
      <pc:docMkLst>
        <pc:docMk/>
      </pc:docMkLst>
      <pc:sldChg chg="modSp">
        <pc:chgData name="Konstantinos Giokotos" userId="S::kgiokotos@athtech.gr::0fc95acd-2a8c-4fec-9fbf-2d2c55ebe29d" providerId="AD" clId="Web-{E3D51D87-680C-442B-B5EC-72614F16C811}" dt="2021-12-10T14:52:45.789" v="8" actId="20577"/>
        <pc:sldMkLst>
          <pc:docMk/>
          <pc:sldMk cId="1001045557" sldId="300"/>
        </pc:sldMkLst>
        <pc:spChg chg="mod">
          <ac:chgData name="Konstantinos Giokotos" userId="S::kgiokotos@athtech.gr::0fc95acd-2a8c-4fec-9fbf-2d2c55ebe29d" providerId="AD" clId="Web-{E3D51D87-680C-442B-B5EC-72614F16C811}" dt="2021-12-10T14:52:45.789" v="8" actId="20577"/>
          <ac:spMkLst>
            <pc:docMk/>
            <pc:sldMk cId="1001045557" sldId="300"/>
            <ac:spMk id="3" creationId="{253E0353-BA15-4B6D-B905-E527BAF745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879B2-0B92-41B9-AC3C-E81554B13173}" type="doc">
      <dgm:prSet loTypeId="urn:microsoft.com/office/officeart/2005/8/layout/b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l-GR"/>
        </a:p>
      </dgm:t>
    </dgm:pt>
    <dgm:pt modelId="{F3DBF35B-E3D2-469C-862C-9960E747B7B6}">
      <dgm:prSet phldrT="[Κείμενο]" custT="1"/>
      <dgm:spPr/>
      <dgm:t>
        <a:bodyPr/>
        <a:lstStyle/>
        <a:p>
          <a:r>
            <a:rPr lang="en-US" sz="1200" b="0" i="0"/>
            <a:t>Get host years from </a:t>
          </a:r>
          <a:r>
            <a:rPr lang="en-US" sz="1200" b="0" i="0" err="1"/>
            <a:t>host_since</a:t>
          </a:r>
          <a:endParaRPr lang="el-GR" sz="1200"/>
        </a:p>
      </dgm:t>
    </dgm:pt>
    <dgm:pt modelId="{65276077-8E73-4747-A836-5DC25B40C29A}" type="parTrans" cxnId="{56A4E02F-9B1A-42D7-B21F-DA7A9890D4EE}">
      <dgm:prSet/>
      <dgm:spPr/>
      <dgm:t>
        <a:bodyPr/>
        <a:lstStyle/>
        <a:p>
          <a:endParaRPr lang="el-GR"/>
        </a:p>
      </dgm:t>
    </dgm:pt>
    <dgm:pt modelId="{4DC19879-C356-48E3-915A-FC3352CEE4AB}" type="sibTrans" cxnId="{56A4E02F-9B1A-42D7-B21F-DA7A9890D4EE}">
      <dgm:prSet/>
      <dgm:spPr/>
      <dgm:t>
        <a:bodyPr/>
        <a:lstStyle/>
        <a:p>
          <a:endParaRPr lang="el-GR"/>
        </a:p>
      </dgm:t>
    </dgm:pt>
    <dgm:pt modelId="{6E126FA2-91F4-489E-B8E5-F1BCCEAB2868}">
      <dgm:prSet phldrT="[Κείμενο]" custT="1"/>
      <dgm:spPr/>
      <dgm:t>
        <a:bodyPr/>
        <a:lstStyle/>
        <a:p>
          <a:r>
            <a:rPr lang="en-US" sz="1200" b="0" i="0"/>
            <a:t>Encoding </a:t>
          </a:r>
          <a:r>
            <a:rPr lang="en-US" sz="1200" b="0" i="0" err="1"/>
            <a:t>host_response_time</a:t>
          </a:r>
          <a:endParaRPr lang="el-GR" sz="1200"/>
        </a:p>
      </dgm:t>
    </dgm:pt>
    <dgm:pt modelId="{84FB8C0E-282A-4331-8935-D4180579DF6A}" type="parTrans" cxnId="{602E476C-C612-454C-A11F-6259DCD2C595}">
      <dgm:prSet/>
      <dgm:spPr/>
      <dgm:t>
        <a:bodyPr/>
        <a:lstStyle/>
        <a:p>
          <a:endParaRPr lang="el-GR"/>
        </a:p>
      </dgm:t>
    </dgm:pt>
    <dgm:pt modelId="{862A3E8C-767F-4025-BD7C-1BAC623A0345}" type="sibTrans" cxnId="{602E476C-C612-454C-A11F-6259DCD2C595}">
      <dgm:prSet/>
      <dgm:spPr/>
      <dgm:t>
        <a:bodyPr/>
        <a:lstStyle/>
        <a:p>
          <a:endParaRPr lang="el-GR"/>
        </a:p>
      </dgm:t>
    </dgm:pt>
    <dgm:pt modelId="{20607A68-9483-4FD4-B271-E3619AD2F790}">
      <dgm:prSet phldrT="[Κείμενο]" custT="1"/>
      <dgm:spPr/>
      <dgm:t>
        <a:bodyPr/>
        <a:lstStyle/>
        <a:p>
          <a:r>
            <a:rPr lang="en-US" sz="1200" b="0" i="0"/>
            <a:t>Process </a:t>
          </a:r>
          <a:r>
            <a:rPr lang="en-US" sz="1200" b="0" i="0" err="1"/>
            <a:t>host_response_rate</a:t>
          </a:r>
          <a:r>
            <a:rPr lang="en-US" sz="1200" b="0" i="0"/>
            <a:t> and </a:t>
          </a:r>
          <a:r>
            <a:rPr lang="en-US" sz="1200" b="0" i="0" err="1"/>
            <a:t>host_acceptance_rate</a:t>
          </a:r>
          <a:endParaRPr lang="el-GR" sz="1200"/>
        </a:p>
      </dgm:t>
    </dgm:pt>
    <dgm:pt modelId="{109558B4-2F65-448E-90A0-8F3179467980}" type="parTrans" cxnId="{217DA072-2661-4EA4-874F-DC57307AFAA3}">
      <dgm:prSet/>
      <dgm:spPr/>
      <dgm:t>
        <a:bodyPr/>
        <a:lstStyle/>
        <a:p>
          <a:endParaRPr lang="el-GR"/>
        </a:p>
      </dgm:t>
    </dgm:pt>
    <dgm:pt modelId="{55762DF1-BA2D-4557-B430-5C71BA75CE7A}" type="sibTrans" cxnId="{217DA072-2661-4EA4-874F-DC57307AFAA3}">
      <dgm:prSet/>
      <dgm:spPr/>
      <dgm:t>
        <a:bodyPr/>
        <a:lstStyle/>
        <a:p>
          <a:endParaRPr lang="el-GR"/>
        </a:p>
      </dgm:t>
    </dgm:pt>
    <dgm:pt modelId="{43D0F6A1-2688-42B6-BF30-EA490A318F02}">
      <dgm:prSet phldrT="[Κείμενο]" custT="1"/>
      <dgm:spPr/>
      <dgm:t>
        <a:bodyPr/>
        <a:lstStyle/>
        <a:p>
          <a:r>
            <a:rPr lang="en-US" sz="1200" b="0" i="0"/>
            <a:t>Process bathrooms</a:t>
          </a:r>
          <a:endParaRPr lang="el-GR" sz="1200"/>
        </a:p>
      </dgm:t>
    </dgm:pt>
    <dgm:pt modelId="{62F31469-7B03-4CD2-8248-9E8A3A49274B}" type="parTrans" cxnId="{013596B0-DFD2-4C22-8814-B9148C17BA48}">
      <dgm:prSet/>
      <dgm:spPr/>
      <dgm:t>
        <a:bodyPr/>
        <a:lstStyle/>
        <a:p>
          <a:endParaRPr lang="el-GR"/>
        </a:p>
      </dgm:t>
    </dgm:pt>
    <dgm:pt modelId="{DDD4B0CE-FE15-4116-A5B1-7EDDA3917B49}" type="sibTrans" cxnId="{013596B0-DFD2-4C22-8814-B9148C17BA48}">
      <dgm:prSet/>
      <dgm:spPr/>
      <dgm:t>
        <a:bodyPr/>
        <a:lstStyle/>
        <a:p>
          <a:endParaRPr lang="el-GR"/>
        </a:p>
      </dgm:t>
    </dgm:pt>
    <dgm:pt modelId="{0DF6AC5C-BB89-4DA6-8552-246C2628CB74}">
      <dgm:prSet phldrT="[Κείμενο]" custT="1"/>
      <dgm:spPr/>
      <dgm:t>
        <a:bodyPr/>
        <a:lstStyle/>
        <a:p>
          <a:r>
            <a:rPr lang="en-US" sz="1200" b="0" i="0"/>
            <a:t>Encode </a:t>
          </a:r>
          <a:r>
            <a:rPr lang="en-US" sz="1200" b="0" i="0" err="1"/>
            <a:t>room_type</a:t>
          </a:r>
          <a:endParaRPr lang="el-GR" sz="1200"/>
        </a:p>
      </dgm:t>
    </dgm:pt>
    <dgm:pt modelId="{1B1C575F-12B1-46BC-9532-4C77D8F7D7ED}" type="parTrans" cxnId="{96BBEB1F-B682-4529-92E4-DCB1FE476353}">
      <dgm:prSet/>
      <dgm:spPr/>
      <dgm:t>
        <a:bodyPr/>
        <a:lstStyle/>
        <a:p>
          <a:endParaRPr lang="el-GR"/>
        </a:p>
      </dgm:t>
    </dgm:pt>
    <dgm:pt modelId="{AE83FCF2-718F-4141-8B94-9D67C2124E36}" type="sibTrans" cxnId="{96BBEB1F-B682-4529-92E4-DCB1FE476353}">
      <dgm:prSet/>
      <dgm:spPr/>
      <dgm:t>
        <a:bodyPr/>
        <a:lstStyle/>
        <a:p>
          <a:endParaRPr lang="el-GR"/>
        </a:p>
      </dgm:t>
    </dgm:pt>
    <dgm:pt modelId="{130D5A01-BAD3-4010-8317-DCBA3FEDE067}">
      <dgm:prSet phldrT="[Κείμενο]" custT="1"/>
      <dgm:spPr/>
      <dgm:t>
        <a:bodyPr/>
        <a:lstStyle/>
        <a:p>
          <a:r>
            <a:rPr lang="en-US" sz="1200" b="0" i="0"/>
            <a:t>Replace 't' and 'f' values</a:t>
          </a:r>
          <a:endParaRPr lang="el-GR" sz="1200"/>
        </a:p>
      </dgm:t>
    </dgm:pt>
    <dgm:pt modelId="{0B1B5366-C124-4144-BA67-D5710045AA54}" type="parTrans" cxnId="{2F83CE47-64B9-4A06-AA25-5C3F626EA4CE}">
      <dgm:prSet/>
      <dgm:spPr/>
      <dgm:t>
        <a:bodyPr/>
        <a:lstStyle/>
        <a:p>
          <a:endParaRPr lang="el-GR"/>
        </a:p>
      </dgm:t>
    </dgm:pt>
    <dgm:pt modelId="{C75FE8C5-BE59-41E1-9A86-1FB373D97D4E}" type="sibTrans" cxnId="{2F83CE47-64B9-4A06-AA25-5C3F626EA4CE}">
      <dgm:prSet/>
      <dgm:spPr/>
      <dgm:t>
        <a:bodyPr/>
        <a:lstStyle/>
        <a:p>
          <a:endParaRPr lang="el-GR"/>
        </a:p>
      </dgm:t>
    </dgm:pt>
    <dgm:pt modelId="{BA423111-FD7C-45C5-A331-51E045B44FD9}">
      <dgm:prSet phldrT="[Κείμενο]" custT="1"/>
      <dgm:spPr/>
      <dgm:t>
        <a:bodyPr/>
        <a:lstStyle/>
        <a:p>
          <a:r>
            <a:rPr lang="en-US" sz="1200" b="0" i="0"/>
            <a:t>Process amenities</a:t>
          </a:r>
          <a:endParaRPr lang="el-GR" sz="1200"/>
        </a:p>
      </dgm:t>
    </dgm:pt>
    <dgm:pt modelId="{E92AECE9-8596-4A5F-80C8-3D7E0B887750}" type="parTrans" cxnId="{2736C773-AD9D-4558-8B32-6FB52BDE9D5B}">
      <dgm:prSet/>
      <dgm:spPr/>
      <dgm:t>
        <a:bodyPr/>
        <a:lstStyle/>
        <a:p>
          <a:endParaRPr lang="el-GR"/>
        </a:p>
      </dgm:t>
    </dgm:pt>
    <dgm:pt modelId="{1A3AF069-C2F2-4E2D-A45A-6C1F282501E6}" type="sibTrans" cxnId="{2736C773-AD9D-4558-8B32-6FB52BDE9D5B}">
      <dgm:prSet/>
      <dgm:spPr/>
      <dgm:t>
        <a:bodyPr/>
        <a:lstStyle/>
        <a:p>
          <a:endParaRPr lang="el-GR"/>
        </a:p>
      </dgm:t>
    </dgm:pt>
    <dgm:pt modelId="{5F24EE6F-146B-4CF8-9185-DDA77D39C21B}">
      <dgm:prSet phldrT="[Κείμενο]" custT="1"/>
      <dgm:spPr/>
      <dgm:t>
        <a:bodyPr/>
        <a:lstStyle/>
        <a:p>
          <a:r>
            <a:rPr lang="en-US" sz="1200" b="0" i="0"/>
            <a:t>Clean up price column</a:t>
          </a:r>
          <a:endParaRPr lang="el-GR" sz="1200"/>
        </a:p>
      </dgm:t>
    </dgm:pt>
    <dgm:pt modelId="{158DD1B8-5207-40D5-AC2F-1EE9BCF2E6E3}" type="parTrans" cxnId="{C0D2E24C-5999-4156-84D1-08C39C004B05}">
      <dgm:prSet/>
      <dgm:spPr/>
      <dgm:t>
        <a:bodyPr/>
        <a:lstStyle/>
        <a:p>
          <a:endParaRPr lang="el-GR"/>
        </a:p>
      </dgm:t>
    </dgm:pt>
    <dgm:pt modelId="{BA243FD3-725E-4008-A1AB-BF6CB1BC9EDE}" type="sibTrans" cxnId="{C0D2E24C-5999-4156-84D1-08C39C004B05}">
      <dgm:prSet/>
      <dgm:spPr/>
      <dgm:t>
        <a:bodyPr/>
        <a:lstStyle/>
        <a:p>
          <a:endParaRPr lang="el-GR"/>
        </a:p>
      </dgm:t>
    </dgm:pt>
    <dgm:pt modelId="{86523216-F677-44BC-A4FA-A0D911B0809F}">
      <dgm:prSet phldrT="[Κείμενο]" custT="1"/>
      <dgm:spPr/>
      <dgm:t>
        <a:bodyPr/>
        <a:lstStyle/>
        <a:p>
          <a:r>
            <a:rPr lang="en-US" sz="1200" b="0" i="0"/>
            <a:t>Encode neighborhoods with their frequencies</a:t>
          </a:r>
          <a:endParaRPr lang="el-GR" sz="1200"/>
        </a:p>
      </dgm:t>
    </dgm:pt>
    <dgm:pt modelId="{7A4D8555-2138-4E16-BC59-F2F84D1C36E3}" type="parTrans" cxnId="{343B90D1-3F73-4469-A47B-C926B18C6220}">
      <dgm:prSet/>
      <dgm:spPr/>
      <dgm:t>
        <a:bodyPr/>
        <a:lstStyle/>
        <a:p>
          <a:endParaRPr lang="el-GR"/>
        </a:p>
      </dgm:t>
    </dgm:pt>
    <dgm:pt modelId="{6D1150EF-CC2E-4EFD-BD69-295EDDF24A13}" type="sibTrans" cxnId="{343B90D1-3F73-4469-A47B-C926B18C6220}">
      <dgm:prSet/>
      <dgm:spPr/>
      <dgm:t>
        <a:bodyPr/>
        <a:lstStyle/>
        <a:p>
          <a:endParaRPr lang="el-GR"/>
        </a:p>
      </dgm:t>
    </dgm:pt>
    <dgm:pt modelId="{7C343588-3846-4E7E-A849-2AB8C97DDB50}" type="pres">
      <dgm:prSet presAssocID="{59E879B2-0B92-41B9-AC3C-E81554B13173}" presName="Name0" presStyleCnt="0">
        <dgm:presLayoutVars>
          <dgm:dir/>
          <dgm:resizeHandles/>
        </dgm:presLayoutVars>
      </dgm:prSet>
      <dgm:spPr/>
    </dgm:pt>
    <dgm:pt modelId="{E2F215CB-50A2-4733-AA5F-2B4F8B98D55B}" type="pres">
      <dgm:prSet presAssocID="{F3DBF35B-E3D2-469C-862C-9960E747B7B6}" presName="compNode" presStyleCnt="0"/>
      <dgm:spPr/>
    </dgm:pt>
    <dgm:pt modelId="{92F92157-1620-466C-ADE3-C7DBCD503199}" type="pres">
      <dgm:prSet presAssocID="{F3DBF35B-E3D2-469C-862C-9960E747B7B6}" presName="dummyConnPt" presStyleCnt="0"/>
      <dgm:spPr/>
    </dgm:pt>
    <dgm:pt modelId="{96A92884-A958-4FFB-ABBA-FE221141DCA6}" type="pres">
      <dgm:prSet presAssocID="{F3DBF35B-E3D2-469C-862C-9960E747B7B6}" presName="node" presStyleLbl="node1" presStyleIdx="0" presStyleCnt="9">
        <dgm:presLayoutVars>
          <dgm:bulletEnabled val="1"/>
        </dgm:presLayoutVars>
      </dgm:prSet>
      <dgm:spPr/>
    </dgm:pt>
    <dgm:pt modelId="{ECFDEC62-AF37-40BD-A4E9-3B5DA7DF978F}" type="pres">
      <dgm:prSet presAssocID="{4DC19879-C356-48E3-915A-FC3352CEE4AB}" presName="sibTrans" presStyleLbl="bgSibTrans2D1" presStyleIdx="0" presStyleCnt="8"/>
      <dgm:spPr/>
    </dgm:pt>
    <dgm:pt modelId="{967AE2F7-0559-48A4-91B0-3122CF9C4521}" type="pres">
      <dgm:prSet presAssocID="{6E126FA2-91F4-489E-B8E5-F1BCCEAB2868}" presName="compNode" presStyleCnt="0"/>
      <dgm:spPr/>
    </dgm:pt>
    <dgm:pt modelId="{AD7F5B37-BE77-4336-B104-2264D4853B4A}" type="pres">
      <dgm:prSet presAssocID="{6E126FA2-91F4-489E-B8E5-F1BCCEAB2868}" presName="dummyConnPt" presStyleCnt="0"/>
      <dgm:spPr/>
    </dgm:pt>
    <dgm:pt modelId="{58D236C5-B6FA-49E2-889A-835470A51243}" type="pres">
      <dgm:prSet presAssocID="{6E126FA2-91F4-489E-B8E5-F1BCCEAB2868}" presName="node" presStyleLbl="node1" presStyleIdx="1" presStyleCnt="9">
        <dgm:presLayoutVars>
          <dgm:bulletEnabled val="1"/>
        </dgm:presLayoutVars>
      </dgm:prSet>
      <dgm:spPr/>
    </dgm:pt>
    <dgm:pt modelId="{10D28BB9-C79D-4C1C-AD15-F8B8CA64E29D}" type="pres">
      <dgm:prSet presAssocID="{862A3E8C-767F-4025-BD7C-1BAC623A0345}" presName="sibTrans" presStyleLbl="bgSibTrans2D1" presStyleIdx="1" presStyleCnt="8"/>
      <dgm:spPr/>
    </dgm:pt>
    <dgm:pt modelId="{14AE7B83-B8B6-4F7F-B2D9-EFE69F01A839}" type="pres">
      <dgm:prSet presAssocID="{20607A68-9483-4FD4-B271-E3619AD2F790}" presName="compNode" presStyleCnt="0"/>
      <dgm:spPr/>
    </dgm:pt>
    <dgm:pt modelId="{A06895A7-08B6-4294-8F87-BE64BE3075BA}" type="pres">
      <dgm:prSet presAssocID="{20607A68-9483-4FD4-B271-E3619AD2F790}" presName="dummyConnPt" presStyleCnt="0"/>
      <dgm:spPr/>
    </dgm:pt>
    <dgm:pt modelId="{17CD33DA-D525-4385-BED4-C6D21A36B9D8}" type="pres">
      <dgm:prSet presAssocID="{20607A68-9483-4FD4-B271-E3619AD2F790}" presName="node" presStyleLbl="node1" presStyleIdx="2" presStyleCnt="9">
        <dgm:presLayoutVars>
          <dgm:bulletEnabled val="1"/>
        </dgm:presLayoutVars>
      </dgm:prSet>
      <dgm:spPr/>
    </dgm:pt>
    <dgm:pt modelId="{463E09A6-7866-4D7B-8A15-E7F1C17A6669}" type="pres">
      <dgm:prSet presAssocID="{55762DF1-BA2D-4557-B430-5C71BA75CE7A}" presName="sibTrans" presStyleLbl="bgSibTrans2D1" presStyleIdx="2" presStyleCnt="8"/>
      <dgm:spPr/>
    </dgm:pt>
    <dgm:pt modelId="{4C2FE7CE-CDEA-4755-9967-2A011D82706C}" type="pres">
      <dgm:prSet presAssocID="{43D0F6A1-2688-42B6-BF30-EA490A318F02}" presName="compNode" presStyleCnt="0"/>
      <dgm:spPr/>
    </dgm:pt>
    <dgm:pt modelId="{AE673EDC-51DE-489C-8C4A-8E679F5E229A}" type="pres">
      <dgm:prSet presAssocID="{43D0F6A1-2688-42B6-BF30-EA490A318F02}" presName="dummyConnPt" presStyleCnt="0"/>
      <dgm:spPr/>
    </dgm:pt>
    <dgm:pt modelId="{E69C3CCE-BC95-4A25-AFCD-6C4703C60F68}" type="pres">
      <dgm:prSet presAssocID="{43D0F6A1-2688-42B6-BF30-EA490A318F02}" presName="node" presStyleLbl="node1" presStyleIdx="3" presStyleCnt="9">
        <dgm:presLayoutVars>
          <dgm:bulletEnabled val="1"/>
        </dgm:presLayoutVars>
      </dgm:prSet>
      <dgm:spPr/>
    </dgm:pt>
    <dgm:pt modelId="{8E164511-28BD-4E92-B0B5-37050D448E8F}" type="pres">
      <dgm:prSet presAssocID="{DDD4B0CE-FE15-4116-A5B1-7EDDA3917B49}" presName="sibTrans" presStyleLbl="bgSibTrans2D1" presStyleIdx="3" presStyleCnt="8"/>
      <dgm:spPr/>
    </dgm:pt>
    <dgm:pt modelId="{B95B73A5-20BD-44F9-AF6D-E001BA99878F}" type="pres">
      <dgm:prSet presAssocID="{0DF6AC5C-BB89-4DA6-8552-246C2628CB74}" presName="compNode" presStyleCnt="0"/>
      <dgm:spPr/>
    </dgm:pt>
    <dgm:pt modelId="{E6F61D69-896A-42F4-A2BD-42B59525B0C3}" type="pres">
      <dgm:prSet presAssocID="{0DF6AC5C-BB89-4DA6-8552-246C2628CB74}" presName="dummyConnPt" presStyleCnt="0"/>
      <dgm:spPr/>
    </dgm:pt>
    <dgm:pt modelId="{B4D0576C-7F9C-4B2F-A899-B5A8E3AA5584}" type="pres">
      <dgm:prSet presAssocID="{0DF6AC5C-BB89-4DA6-8552-246C2628CB74}" presName="node" presStyleLbl="node1" presStyleIdx="4" presStyleCnt="9">
        <dgm:presLayoutVars>
          <dgm:bulletEnabled val="1"/>
        </dgm:presLayoutVars>
      </dgm:prSet>
      <dgm:spPr/>
    </dgm:pt>
    <dgm:pt modelId="{228F9FC1-3433-401D-BD6A-4C6202C03031}" type="pres">
      <dgm:prSet presAssocID="{AE83FCF2-718F-4141-8B94-9D67C2124E36}" presName="sibTrans" presStyleLbl="bgSibTrans2D1" presStyleIdx="4" presStyleCnt="8"/>
      <dgm:spPr/>
    </dgm:pt>
    <dgm:pt modelId="{049BE6D5-BBF3-4D1E-AD0B-01E48DFC5CD2}" type="pres">
      <dgm:prSet presAssocID="{130D5A01-BAD3-4010-8317-DCBA3FEDE067}" presName="compNode" presStyleCnt="0"/>
      <dgm:spPr/>
    </dgm:pt>
    <dgm:pt modelId="{B213707D-9161-4B6D-B23C-93E63AEA0580}" type="pres">
      <dgm:prSet presAssocID="{130D5A01-BAD3-4010-8317-DCBA3FEDE067}" presName="dummyConnPt" presStyleCnt="0"/>
      <dgm:spPr/>
    </dgm:pt>
    <dgm:pt modelId="{910D03BF-B9BF-4B9A-ADD2-7B2520F902D8}" type="pres">
      <dgm:prSet presAssocID="{130D5A01-BAD3-4010-8317-DCBA3FEDE067}" presName="node" presStyleLbl="node1" presStyleIdx="5" presStyleCnt="9">
        <dgm:presLayoutVars>
          <dgm:bulletEnabled val="1"/>
        </dgm:presLayoutVars>
      </dgm:prSet>
      <dgm:spPr/>
    </dgm:pt>
    <dgm:pt modelId="{17DF8EAF-A41D-4764-AE8D-34EA46DA3A8A}" type="pres">
      <dgm:prSet presAssocID="{C75FE8C5-BE59-41E1-9A86-1FB373D97D4E}" presName="sibTrans" presStyleLbl="bgSibTrans2D1" presStyleIdx="5" presStyleCnt="8"/>
      <dgm:spPr/>
    </dgm:pt>
    <dgm:pt modelId="{86AB832F-0B34-436D-94D8-D331A3F7EC92}" type="pres">
      <dgm:prSet presAssocID="{BA423111-FD7C-45C5-A331-51E045B44FD9}" presName="compNode" presStyleCnt="0"/>
      <dgm:spPr/>
    </dgm:pt>
    <dgm:pt modelId="{6007F77D-51DE-4FEF-9987-65B0EAC70989}" type="pres">
      <dgm:prSet presAssocID="{BA423111-FD7C-45C5-A331-51E045B44FD9}" presName="dummyConnPt" presStyleCnt="0"/>
      <dgm:spPr/>
    </dgm:pt>
    <dgm:pt modelId="{1D642992-4AEF-4B3A-827D-B76BB0DDABB3}" type="pres">
      <dgm:prSet presAssocID="{BA423111-FD7C-45C5-A331-51E045B44FD9}" presName="node" presStyleLbl="node1" presStyleIdx="6" presStyleCnt="9">
        <dgm:presLayoutVars>
          <dgm:bulletEnabled val="1"/>
        </dgm:presLayoutVars>
      </dgm:prSet>
      <dgm:spPr/>
    </dgm:pt>
    <dgm:pt modelId="{B514250F-A944-4667-B91F-DE2B3BE540E9}" type="pres">
      <dgm:prSet presAssocID="{1A3AF069-C2F2-4E2D-A45A-6C1F282501E6}" presName="sibTrans" presStyleLbl="bgSibTrans2D1" presStyleIdx="6" presStyleCnt="8"/>
      <dgm:spPr/>
    </dgm:pt>
    <dgm:pt modelId="{3A5C549F-196A-4AAC-AF10-A9FE1A7CE338}" type="pres">
      <dgm:prSet presAssocID="{5F24EE6F-146B-4CF8-9185-DDA77D39C21B}" presName="compNode" presStyleCnt="0"/>
      <dgm:spPr/>
    </dgm:pt>
    <dgm:pt modelId="{D0DC50C8-FB70-43A4-935E-C74551EA0FF4}" type="pres">
      <dgm:prSet presAssocID="{5F24EE6F-146B-4CF8-9185-DDA77D39C21B}" presName="dummyConnPt" presStyleCnt="0"/>
      <dgm:spPr/>
    </dgm:pt>
    <dgm:pt modelId="{6180655F-D199-410D-9DE7-26CA3B34CA77}" type="pres">
      <dgm:prSet presAssocID="{5F24EE6F-146B-4CF8-9185-DDA77D39C21B}" presName="node" presStyleLbl="node1" presStyleIdx="7" presStyleCnt="9">
        <dgm:presLayoutVars>
          <dgm:bulletEnabled val="1"/>
        </dgm:presLayoutVars>
      </dgm:prSet>
      <dgm:spPr/>
    </dgm:pt>
    <dgm:pt modelId="{0579630F-E37C-4E22-91DF-495329643125}" type="pres">
      <dgm:prSet presAssocID="{BA243FD3-725E-4008-A1AB-BF6CB1BC9EDE}" presName="sibTrans" presStyleLbl="bgSibTrans2D1" presStyleIdx="7" presStyleCnt="8"/>
      <dgm:spPr/>
    </dgm:pt>
    <dgm:pt modelId="{160360DB-A5D0-464F-A8B4-A4063B1BF459}" type="pres">
      <dgm:prSet presAssocID="{86523216-F677-44BC-A4FA-A0D911B0809F}" presName="compNode" presStyleCnt="0"/>
      <dgm:spPr/>
    </dgm:pt>
    <dgm:pt modelId="{F63C656E-1156-465D-9350-A8D846D92AA8}" type="pres">
      <dgm:prSet presAssocID="{86523216-F677-44BC-A4FA-A0D911B0809F}" presName="dummyConnPt" presStyleCnt="0"/>
      <dgm:spPr/>
    </dgm:pt>
    <dgm:pt modelId="{D5C69511-846A-4CAF-B4D9-7D3A617E723C}" type="pres">
      <dgm:prSet presAssocID="{86523216-F677-44BC-A4FA-A0D911B0809F}" presName="node" presStyleLbl="node1" presStyleIdx="8" presStyleCnt="9">
        <dgm:presLayoutVars>
          <dgm:bulletEnabled val="1"/>
        </dgm:presLayoutVars>
      </dgm:prSet>
      <dgm:spPr/>
    </dgm:pt>
  </dgm:ptLst>
  <dgm:cxnLst>
    <dgm:cxn modelId="{000B780A-6B0B-4961-8187-65D7817FB95D}" type="presOf" srcId="{BA243FD3-725E-4008-A1AB-BF6CB1BC9EDE}" destId="{0579630F-E37C-4E22-91DF-495329643125}" srcOrd="0" destOrd="0" presId="urn:microsoft.com/office/officeart/2005/8/layout/bProcess4"/>
    <dgm:cxn modelId="{96BBEB1F-B682-4529-92E4-DCB1FE476353}" srcId="{59E879B2-0B92-41B9-AC3C-E81554B13173}" destId="{0DF6AC5C-BB89-4DA6-8552-246C2628CB74}" srcOrd="4" destOrd="0" parTransId="{1B1C575F-12B1-46BC-9532-4C77D8F7D7ED}" sibTransId="{AE83FCF2-718F-4141-8B94-9D67C2124E36}"/>
    <dgm:cxn modelId="{56A4E02F-9B1A-42D7-B21F-DA7A9890D4EE}" srcId="{59E879B2-0B92-41B9-AC3C-E81554B13173}" destId="{F3DBF35B-E3D2-469C-862C-9960E747B7B6}" srcOrd="0" destOrd="0" parTransId="{65276077-8E73-4747-A836-5DC25B40C29A}" sibTransId="{4DC19879-C356-48E3-915A-FC3352CEE4AB}"/>
    <dgm:cxn modelId="{78450233-61F0-4269-A41D-8260AB093FC4}" type="presOf" srcId="{4DC19879-C356-48E3-915A-FC3352CEE4AB}" destId="{ECFDEC62-AF37-40BD-A4E9-3B5DA7DF978F}" srcOrd="0" destOrd="0" presId="urn:microsoft.com/office/officeart/2005/8/layout/bProcess4"/>
    <dgm:cxn modelId="{AA05D73C-2D75-48F4-A183-A837DE6D29E8}" type="presOf" srcId="{86523216-F677-44BC-A4FA-A0D911B0809F}" destId="{D5C69511-846A-4CAF-B4D9-7D3A617E723C}" srcOrd="0" destOrd="0" presId="urn:microsoft.com/office/officeart/2005/8/layout/bProcess4"/>
    <dgm:cxn modelId="{200C045C-72C8-4A1C-AB22-F44FEB5774D9}" type="presOf" srcId="{43D0F6A1-2688-42B6-BF30-EA490A318F02}" destId="{E69C3CCE-BC95-4A25-AFCD-6C4703C60F68}" srcOrd="0" destOrd="0" presId="urn:microsoft.com/office/officeart/2005/8/layout/bProcess4"/>
    <dgm:cxn modelId="{D1EECB42-A5D6-4631-9135-44C77B89CC30}" type="presOf" srcId="{5F24EE6F-146B-4CF8-9185-DDA77D39C21B}" destId="{6180655F-D199-410D-9DE7-26CA3B34CA77}" srcOrd="0" destOrd="0" presId="urn:microsoft.com/office/officeart/2005/8/layout/bProcess4"/>
    <dgm:cxn modelId="{A6FABD43-8513-4905-9F5C-2AD2BCDA4781}" type="presOf" srcId="{6E126FA2-91F4-489E-B8E5-F1BCCEAB2868}" destId="{58D236C5-B6FA-49E2-889A-835470A51243}" srcOrd="0" destOrd="0" presId="urn:microsoft.com/office/officeart/2005/8/layout/bProcess4"/>
    <dgm:cxn modelId="{2F83CE47-64B9-4A06-AA25-5C3F626EA4CE}" srcId="{59E879B2-0B92-41B9-AC3C-E81554B13173}" destId="{130D5A01-BAD3-4010-8317-DCBA3FEDE067}" srcOrd="5" destOrd="0" parTransId="{0B1B5366-C124-4144-BA67-D5710045AA54}" sibTransId="{C75FE8C5-BE59-41E1-9A86-1FB373D97D4E}"/>
    <dgm:cxn modelId="{602E476C-C612-454C-A11F-6259DCD2C595}" srcId="{59E879B2-0B92-41B9-AC3C-E81554B13173}" destId="{6E126FA2-91F4-489E-B8E5-F1BCCEAB2868}" srcOrd="1" destOrd="0" parTransId="{84FB8C0E-282A-4331-8935-D4180579DF6A}" sibTransId="{862A3E8C-767F-4025-BD7C-1BAC623A0345}"/>
    <dgm:cxn modelId="{C0D2E24C-5999-4156-84D1-08C39C004B05}" srcId="{59E879B2-0B92-41B9-AC3C-E81554B13173}" destId="{5F24EE6F-146B-4CF8-9185-DDA77D39C21B}" srcOrd="7" destOrd="0" parTransId="{158DD1B8-5207-40D5-AC2F-1EE9BCF2E6E3}" sibTransId="{BA243FD3-725E-4008-A1AB-BF6CB1BC9EDE}"/>
    <dgm:cxn modelId="{217DA072-2661-4EA4-874F-DC57307AFAA3}" srcId="{59E879B2-0B92-41B9-AC3C-E81554B13173}" destId="{20607A68-9483-4FD4-B271-E3619AD2F790}" srcOrd="2" destOrd="0" parTransId="{109558B4-2F65-448E-90A0-8F3179467980}" sibTransId="{55762DF1-BA2D-4557-B430-5C71BA75CE7A}"/>
    <dgm:cxn modelId="{2736C773-AD9D-4558-8B32-6FB52BDE9D5B}" srcId="{59E879B2-0B92-41B9-AC3C-E81554B13173}" destId="{BA423111-FD7C-45C5-A331-51E045B44FD9}" srcOrd="6" destOrd="0" parTransId="{E92AECE9-8596-4A5F-80C8-3D7E0B887750}" sibTransId="{1A3AF069-C2F2-4E2D-A45A-6C1F282501E6}"/>
    <dgm:cxn modelId="{74FFA057-5C75-4DE8-80EA-BF205FC50A23}" type="presOf" srcId="{0DF6AC5C-BB89-4DA6-8552-246C2628CB74}" destId="{B4D0576C-7F9C-4B2F-A899-B5A8E3AA5584}" srcOrd="0" destOrd="0" presId="urn:microsoft.com/office/officeart/2005/8/layout/bProcess4"/>
    <dgm:cxn modelId="{AFBA3182-2A4B-4EE8-804C-F53CB21C0981}" type="presOf" srcId="{55762DF1-BA2D-4557-B430-5C71BA75CE7A}" destId="{463E09A6-7866-4D7B-8A15-E7F1C17A6669}" srcOrd="0" destOrd="0" presId="urn:microsoft.com/office/officeart/2005/8/layout/bProcess4"/>
    <dgm:cxn modelId="{F862C787-B998-4F60-95BB-33BF79EAB461}" type="presOf" srcId="{AE83FCF2-718F-4141-8B94-9D67C2124E36}" destId="{228F9FC1-3433-401D-BD6A-4C6202C03031}" srcOrd="0" destOrd="0" presId="urn:microsoft.com/office/officeart/2005/8/layout/bProcess4"/>
    <dgm:cxn modelId="{1409358E-0DE3-4BD7-99BD-63D5D8876F3E}" type="presOf" srcId="{DDD4B0CE-FE15-4116-A5B1-7EDDA3917B49}" destId="{8E164511-28BD-4E92-B0B5-37050D448E8F}" srcOrd="0" destOrd="0" presId="urn:microsoft.com/office/officeart/2005/8/layout/bProcess4"/>
    <dgm:cxn modelId="{32E53290-ED8E-4BF7-88BE-78E59EF42177}" type="presOf" srcId="{20607A68-9483-4FD4-B271-E3619AD2F790}" destId="{17CD33DA-D525-4385-BED4-C6D21A36B9D8}" srcOrd="0" destOrd="0" presId="urn:microsoft.com/office/officeart/2005/8/layout/bProcess4"/>
    <dgm:cxn modelId="{32FBAC9A-6F6B-45D3-B3FB-1953CA4BD1A7}" type="presOf" srcId="{C75FE8C5-BE59-41E1-9A86-1FB373D97D4E}" destId="{17DF8EAF-A41D-4764-AE8D-34EA46DA3A8A}" srcOrd="0" destOrd="0" presId="urn:microsoft.com/office/officeart/2005/8/layout/bProcess4"/>
    <dgm:cxn modelId="{BDB339A5-94C4-4567-B9CA-2D6D9FB3E232}" type="presOf" srcId="{1A3AF069-C2F2-4E2D-A45A-6C1F282501E6}" destId="{B514250F-A944-4667-B91F-DE2B3BE540E9}" srcOrd="0" destOrd="0" presId="urn:microsoft.com/office/officeart/2005/8/layout/bProcess4"/>
    <dgm:cxn modelId="{9D6689A5-1EB4-4563-BA1E-BB974B58B3B7}" type="presOf" srcId="{130D5A01-BAD3-4010-8317-DCBA3FEDE067}" destId="{910D03BF-B9BF-4B9A-ADD2-7B2520F902D8}" srcOrd="0" destOrd="0" presId="urn:microsoft.com/office/officeart/2005/8/layout/bProcess4"/>
    <dgm:cxn modelId="{B04182AB-C9C7-4DFB-89E9-42419A9F1720}" type="presOf" srcId="{BA423111-FD7C-45C5-A331-51E045B44FD9}" destId="{1D642992-4AEF-4B3A-827D-B76BB0DDABB3}" srcOrd="0" destOrd="0" presId="urn:microsoft.com/office/officeart/2005/8/layout/bProcess4"/>
    <dgm:cxn modelId="{013596B0-DFD2-4C22-8814-B9148C17BA48}" srcId="{59E879B2-0B92-41B9-AC3C-E81554B13173}" destId="{43D0F6A1-2688-42B6-BF30-EA490A318F02}" srcOrd="3" destOrd="0" parTransId="{62F31469-7B03-4CD2-8248-9E8A3A49274B}" sibTransId="{DDD4B0CE-FE15-4116-A5B1-7EDDA3917B49}"/>
    <dgm:cxn modelId="{1285BFC1-421C-4893-888C-1A74654E8334}" type="presOf" srcId="{59E879B2-0B92-41B9-AC3C-E81554B13173}" destId="{7C343588-3846-4E7E-A849-2AB8C97DDB50}" srcOrd="0" destOrd="0" presId="urn:microsoft.com/office/officeart/2005/8/layout/bProcess4"/>
    <dgm:cxn modelId="{343B90D1-3F73-4469-A47B-C926B18C6220}" srcId="{59E879B2-0B92-41B9-AC3C-E81554B13173}" destId="{86523216-F677-44BC-A4FA-A0D911B0809F}" srcOrd="8" destOrd="0" parTransId="{7A4D8555-2138-4E16-BC59-F2F84D1C36E3}" sibTransId="{6D1150EF-CC2E-4EFD-BD69-295EDDF24A13}"/>
    <dgm:cxn modelId="{0C15F9F2-1CD2-40C5-87DB-4F0A9B6063EA}" type="presOf" srcId="{F3DBF35B-E3D2-469C-862C-9960E747B7B6}" destId="{96A92884-A958-4FFB-ABBA-FE221141DCA6}" srcOrd="0" destOrd="0" presId="urn:microsoft.com/office/officeart/2005/8/layout/bProcess4"/>
    <dgm:cxn modelId="{356E23FC-C092-468E-8748-875690897D7E}" type="presOf" srcId="{862A3E8C-767F-4025-BD7C-1BAC623A0345}" destId="{10D28BB9-C79D-4C1C-AD15-F8B8CA64E29D}" srcOrd="0" destOrd="0" presId="urn:microsoft.com/office/officeart/2005/8/layout/bProcess4"/>
    <dgm:cxn modelId="{E70F2675-D8BB-4EF3-B0E9-013A8D19042E}" type="presParOf" srcId="{7C343588-3846-4E7E-A849-2AB8C97DDB50}" destId="{E2F215CB-50A2-4733-AA5F-2B4F8B98D55B}" srcOrd="0" destOrd="0" presId="urn:microsoft.com/office/officeart/2005/8/layout/bProcess4"/>
    <dgm:cxn modelId="{FDF2DA1E-E368-43DC-8F91-5857DE77E38F}" type="presParOf" srcId="{E2F215CB-50A2-4733-AA5F-2B4F8B98D55B}" destId="{92F92157-1620-466C-ADE3-C7DBCD503199}" srcOrd="0" destOrd="0" presId="urn:microsoft.com/office/officeart/2005/8/layout/bProcess4"/>
    <dgm:cxn modelId="{20E037D9-E03C-4E56-B5C8-A4026CE45001}" type="presParOf" srcId="{E2F215CB-50A2-4733-AA5F-2B4F8B98D55B}" destId="{96A92884-A958-4FFB-ABBA-FE221141DCA6}" srcOrd="1" destOrd="0" presId="urn:microsoft.com/office/officeart/2005/8/layout/bProcess4"/>
    <dgm:cxn modelId="{7A8ECD98-18FE-4DB1-AFC5-033E427C788D}" type="presParOf" srcId="{7C343588-3846-4E7E-A849-2AB8C97DDB50}" destId="{ECFDEC62-AF37-40BD-A4E9-3B5DA7DF978F}" srcOrd="1" destOrd="0" presId="urn:microsoft.com/office/officeart/2005/8/layout/bProcess4"/>
    <dgm:cxn modelId="{3337C5B0-20B3-4FB8-AF60-013C052281A1}" type="presParOf" srcId="{7C343588-3846-4E7E-A849-2AB8C97DDB50}" destId="{967AE2F7-0559-48A4-91B0-3122CF9C4521}" srcOrd="2" destOrd="0" presId="urn:microsoft.com/office/officeart/2005/8/layout/bProcess4"/>
    <dgm:cxn modelId="{F379C56B-8881-4150-BEE1-116E7EBFDAE8}" type="presParOf" srcId="{967AE2F7-0559-48A4-91B0-3122CF9C4521}" destId="{AD7F5B37-BE77-4336-B104-2264D4853B4A}" srcOrd="0" destOrd="0" presId="urn:microsoft.com/office/officeart/2005/8/layout/bProcess4"/>
    <dgm:cxn modelId="{D5EB7E8E-3188-4CB3-A3A7-E89B5C87A134}" type="presParOf" srcId="{967AE2F7-0559-48A4-91B0-3122CF9C4521}" destId="{58D236C5-B6FA-49E2-889A-835470A51243}" srcOrd="1" destOrd="0" presId="urn:microsoft.com/office/officeart/2005/8/layout/bProcess4"/>
    <dgm:cxn modelId="{DE538708-8EB7-440A-81B4-20733E855D13}" type="presParOf" srcId="{7C343588-3846-4E7E-A849-2AB8C97DDB50}" destId="{10D28BB9-C79D-4C1C-AD15-F8B8CA64E29D}" srcOrd="3" destOrd="0" presId="urn:microsoft.com/office/officeart/2005/8/layout/bProcess4"/>
    <dgm:cxn modelId="{09179A04-6F85-4B71-AB26-31D45FC4B5CE}" type="presParOf" srcId="{7C343588-3846-4E7E-A849-2AB8C97DDB50}" destId="{14AE7B83-B8B6-4F7F-B2D9-EFE69F01A839}" srcOrd="4" destOrd="0" presId="urn:microsoft.com/office/officeart/2005/8/layout/bProcess4"/>
    <dgm:cxn modelId="{611FCABE-42B2-4688-8F75-0EE2E8BF8A72}" type="presParOf" srcId="{14AE7B83-B8B6-4F7F-B2D9-EFE69F01A839}" destId="{A06895A7-08B6-4294-8F87-BE64BE3075BA}" srcOrd="0" destOrd="0" presId="urn:microsoft.com/office/officeart/2005/8/layout/bProcess4"/>
    <dgm:cxn modelId="{0DD81130-E63F-4A3A-872D-329B6986B5A7}" type="presParOf" srcId="{14AE7B83-B8B6-4F7F-B2D9-EFE69F01A839}" destId="{17CD33DA-D525-4385-BED4-C6D21A36B9D8}" srcOrd="1" destOrd="0" presId="urn:microsoft.com/office/officeart/2005/8/layout/bProcess4"/>
    <dgm:cxn modelId="{0A877402-72B9-41A5-9068-973E3CE0A16F}" type="presParOf" srcId="{7C343588-3846-4E7E-A849-2AB8C97DDB50}" destId="{463E09A6-7866-4D7B-8A15-E7F1C17A6669}" srcOrd="5" destOrd="0" presId="urn:microsoft.com/office/officeart/2005/8/layout/bProcess4"/>
    <dgm:cxn modelId="{60699E35-C48F-4A60-88FD-67C111F3C7A9}" type="presParOf" srcId="{7C343588-3846-4E7E-A849-2AB8C97DDB50}" destId="{4C2FE7CE-CDEA-4755-9967-2A011D82706C}" srcOrd="6" destOrd="0" presId="urn:microsoft.com/office/officeart/2005/8/layout/bProcess4"/>
    <dgm:cxn modelId="{0352737A-F5B1-4BF1-9B3F-D2B3082CB759}" type="presParOf" srcId="{4C2FE7CE-CDEA-4755-9967-2A011D82706C}" destId="{AE673EDC-51DE-489C-8C4A-8E679F5E229A}" srcOrd="0" destOrd="0" presId="urn:microsoft.com/office/officeart/2005/8/layout/bProcess4"/>
    <dgm:cxn modelId="{E90903BF-A6BE-43DB-A202-5276EC3BF46D}" type="presParOf" srcId="{4C2FE7CE-CDEA-4755-9967-2A011D82706C}" destId="{E69C3CCE-BC95-4A25-AFCD-6C4703C60F68}" srcOrd="1" destOrd="0" presId="urn:microsoft.com/office/officeart/2005/8/layout/bProcess4"/>
    <dgm:cxn modelId="{9562C527-EAE4-488C-B2B4-1427F40238C8}" type="presParOf" srcId="{7C343588-3846-4E7E-A849-2AB8C97DDB50}" destId="{8E164511-28BD-4E92-B0B5-37050D448E8F}" srcOrd="7" destOrd="0" presId="urn:microsoft.com/office/officeart/2005/8/layout/bProcess4"/>
    <dgm:cxn modelId="{C480845E-7C55-45E5-A98F-A89DE2A0367B}" type="presParOf" srcId="{7C343588-3846-4E7E-A849-2AB8C97DDB50}" destId="{B95B73A5-20BD-44F9-AF6D-E001BA99878F}" srcOrd="8" destOrd="0" presId="urn:microsoft.com/office/officeart/2005/8/layout/bProcess4"/>
    <dgm:cxn modelId="{BFACA908-DA53-486C-BE39-C59740728A56}" type="presParOf" srcId="{B95B73A5-20BD-44F9-AF6D-E001BA99878F}" destId="{E6F61D69-896A-42F4-A2BD-42B59525B0C3}" srcOrd="0" destOrd="0" presId="urn:microsoft.com/office/officeart/2005/8/layout/bProcess4"/>
    <dgm:cxn modelId="{A30CFE3E-FD3B-4C83-9880-5DE699B96491}" type="presParOf" srcId="{B95B73A5-20BD-44F9-AF6D-E001BA99878F}" destId="{B4D0576C-7F9C-4B2F-A899-B5A8E3AA5584}" srcOrd="1" destOrd="0" presId="urn:microsoft.com/office/officeart/2005/8/layout/bProcess4"/>
    <dgm:cxn modelId="{53FD4EB0-54E1-42E8-BE12-4DAAF6D92F1E}" type="presParOf" srcId="{7C343588-3846-4E7E-A849-2AB8C97DDB50}" destId="{228F9FC1-3433-401D-BD6A-4C6202C03031}" srcOrd="9" destOrd="0" presId="urn:microsoft.com/office/officeart/2005/8/layout/bProcess4"/>
    <dgm:cxn modelId="{81CB96FC-FB8A-41ED-BC0A-03A97071A5AC}" type="presParOf" srcId="{7C343588-3846-4E7E-A849-2AB8C97DDB50}" destId="{049BE6D5-BBF3-4D1E-AD0B-01E48DFC5CD2}" srcOrd="10" destOrd="0" presId="urn:microsoft.com/office/officeart/2005/8/layout/bProcess4"/>
    <dgm:cxn modelId="{4980A366-F228-4FD8-810C-A0AD368E7D1A}" type="presParOf" srcId="{049BE6D5-BBF3-4D1E-AD0B-01E48DFC5CD2}" destId="{B213707D-9161-4B6D-B23C-93E63AEA0580}" srcOrd="0" destOrd="0" presId="urn:microsoft.com/office/officeart/2005/8/layout/bProcess4"/>
    <dgm:cxn modelId="{F28D6958-3249-49B7-822D-5DD77A4C5999}" type="presParOf" srcId="{049BE6D5-BBF3-4D1E-AD0B-01E48DFC5CD2}" destId="{910D03BF-B9BF-4B9A-ADD2-7B2520F902D8}" srcOrd="1" destOrd="0" presId="urn:microsoft.com/office/officeart/2005/8/layout/bProcess4"/>
    <dgm:cxn modelId="{9C23D1BB-25B7-458C-95A9-A1DAABDAFAD6}" type="presParOf" srcId="{7C343588-3846-4E7E-A849-2AB8C97DDB50}" destId="{17DF8EAF-A41D-4764-AE8D-34EA46DA3A8A}" srcOrd="11" destOrd="0" presId="urn:microsoft.com/office/officeart/2005/8/layout/bProcess4"/>
    <dgm:cxn modelId="{42904A49-5B19-497B-8BB0-ABAECCF43DE4}" type="presParOf" srcId="{7C343588-3846-4E7E-A849-2AB8C97DDB50}" destId="{86AB832F-0B34-436D-94D8-D331A3F7EC92}" srcOrd="12" destOrd="0" presId="urn:microsoft.com/office/officeart/2005/8/layout/bProcess4"/>
    <dgm:cxn modelId="{4C9D7BAB-D3D3-4CC7-A87A-95D07ED4832F}" type="presParOf" srcId="{86AB832F-0B34-436D-94D8-D331A3F7EC92}" destId="{6007F77D-51DE-4FEF-9987-65B0EAC70989}" srcOrd="0" destOrd="0" presId="urn:microsoft.com/office/officeart/2005/8/layout/bProcess4"/>
    <dgm:cxn modelId="{C2D9CE80-225A-4807-9FC8-0F1231538E72}" type="presParOf" srcId="{86AB832F-0B34-436D-94D8-D331A3F7EC92}" destId="{1D642992-4AEF-4B3A-827D-B76BB0DDABB3}" srcOrd="1" destOrd="0" presId="urn:microsoft.com/office/officeart/2005/8/layout/bProcess4"/>
    <dgm:cxn modelId="{4BA019FB-0BEE-49FA-BD36-AA0199FE5FD8}" type="presParOf" srcId="{7C343588-3846-4E7E-A849-2AB8C97DDB50}" destId="{B514250F-A944-4667-B91F-DE2B3BE540E9}" srcOrd="13" destOrd="0" presId="urn:microsoft.com/office/officeart/2005/8/layout/bProcess4"/>
    <dgm:cxn modelId="{EE4B0CFB-AFA2-4F57-8589-640EF6E9B968}" type="presParOf" srcId="{7C343588-3846-4E7E-A849-2AB8C97DDB50}" destId="{3A5C549F-196A-4AAC-AF10-A9FE1A7CE338}" srcOrd="14" destOrd="0" presId="urn:microsoft.com/office/officeart/2005/8/layout/bProcess4"/>
    <dgm:cxn modelId="{8A021D73-E32F-41EF-B6A1-4AD35D3735C2}" type="presParOf" srcId="{3A5C549F-196A-4AAC-AF10-A9FE1A7CE338}" destId="{D0DC50C8-FB70-43A4-935E-C74551EA0FF4}" srcOrd="0" destOrd="0" presId="urn:microsoft.com/office/officeart/2005/8/layout/bProcess4"/>
    <dgm:cxn modelId="{FF1D3232-A9F1-4755-B77F-E28518DA8C97}" type="presParOf" srcId="{3A5C549F-196A-4AAC-AF10-A9FE1A7CE338}" destId="{6180655F-D199-410D-9DE7-26CA3B34CA77}" srcOrd="1" destOrd="0" presId="urn:microsoft.com/office/officeart/2005/8/layout/bProcess4"/>
    <dgm:cxn modelId="{81EF1B9E-CDBC-4B85-BDD8-CA29A3518B8B}" type="presParOf" srcId="{7C343588-3846-4E7E-A849-2AB8C97DDB50}" destId="{0579630F-E37C-4E22-91DF-495329643125}" srcOrd="15" destOrd="0" presId="urn:microsoft.com/office/officeart/2005/8/layout/bProcess4"/>
    <dgm:cxn modelId="{D9AC9F91-5369-42FB-AF76-ECA83924BBF6}" type="presParOf" srcId="{7C343588-3846-4E7E-A849-2AB8C97DDB50}" destId="{160360DB-A5D0-464F-A8B4-A4063B1BF459}" srcOrd="16" destOrd="0" presId="urn:microsoft.com/office/officeart/2005/8/layout/bProcess4"/>
    <dgm:cxn modelId="{67015DA5-0745-4170-95BA-6C4C4178BA6A}" type="presParOf" srcId="{160360DB-A5D0-464F-A8B4-A4063B1BF459}" destId="{F63C656E-1156-465D-9350-A8D846D92AA8}" srcOrd="0" destOrd="0" presId="urn:microsoft.com/office/officeart/2005/8/layout/bProcess4"/>
    <dgm:cxn modelId="{7B6E2299-D361-4FD4-B50C-4370755184BE}" type="presParOf" srcId="{160360DB-A5D0-464F-A8B4-A4063B1BF459}" destId="{D5C69511-846A-4CAF-B4D9-7D3A617E723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BF5E4-E54B-44CE-8B8F-FF814C851851}" type="doc">
      <dgm:prSet loTypeId="urn:microsoft.com/office/officeart/2005/8/layout/vList6" loCatId="process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el-GR"/>
        </a:p>
      </dgm:t>
    </dgm:pt>
    <dgm:pt modelId="{794DCABD-5BCF-4923-9311-0E6EF7F1E33F}">
      <dgm:prSet phldrT="[Κείμενο]"/>
      <dgm:spPr/>
      <dgm:t>
        <a:bodyPr/>
        <a:lstStyle/>
        <a:p>
          <a:r>
            <a:rPr lang="en-US" err="1"/>
            <a:t>bathrooms_text</a:t>
          </a:r>
          <a:endParaRPr lang="el-GR"/>
        </a:p>
      </dgm:t>
    </dgm:pt>
    <dgm:pt modelId="{B7817E3E-2400-4286-A7E8-05A4466AC9AC}" type="parTrans" cxnId="{5B4A9CC3-1C29-4AF9-A16B-30AB8EFA07DD}">
      <dgm:prSet/>
      <dgm:spPr/>
      <dgm:t>
        <a:bodyPr/>
        <a:lstStyle/>
        <a:p>
          <a:endParaRPr lang="el-GR"/>
        </a:p>
      </dgm:t>
    </dgm:pt>
    <dgm:pt modelId="{41D25BCB-9F69-4257-A834-B6675972F02A}" type="sibTrans" cxnId="{5B4A9CC3-1C29-4AF9-A16B-30AB8EFA07DD}">
      <dgm:prSet/>
      <dgm:spPr/>
      <dgm:t>
        <a:bodyPr/>
        <a:lstStyle/>
        <a:p>
          <a:endParaRPr lang="el-GR"/>
        </a:p>
      </dgm:t>
    </dgm:pt>
    <dgm:pt modelId="{FF51A4CA-9568-45F9-ACE9-21892ABE6E7A}">
      <dgm:prSet phldrT="[Κείμενο]" custT="1"/>
      <dgm:spPr/>
      <dgm:t>
        <a:bodyPr/>
        <a:lstStyle/>
        <a:p>
          <a:pPr>
            <a:spcAft>
              <a:spcPts val="0"/>
            </a:spcAft>
          </a:pPr>
          <a:r>
            <a:rPr lang="en-US" sz="2000"/>
            <a:t>bathrooms</a:t>
          </a:r>
          <a:br>
            <a:rPr lang="en-US" sz="2000"/>
          </a:br>
          <a:endParaRPr lang="el-GR" sz="2000"/>
        </a:p>
      </dgm:t>
    </dgm:pt>
    <dgm:pt modelId="{7F1BC02E-6F49-4464-ACA9-016327CBEF90}" type="parTrans" cxnId="{BE5E9E7F-B69C-4D40-A09D-225BD461FA2A}">
      <dgm:prSet/>
      <dgm:spPr/>
      <dgm:t>
        <a:bodyPr/>
        <a:lstStyle/>
        <a:p>
          <a:endParaRPr lang="el-GR"/>
        </a:p>
      </dgm:t>
    </dgm:pt>
    <dgm:pt modelId="{F3ACC828-183B-4ED8-BE23-00C1F469D8C2}" type="sibTrans" cxnId="{BE5E9E7F-B69C-4D40-A09D-225BD461FA2A}">
      <dgm:prSet/>
      <dgm:spPr/>
      <dgm:t>
        <a:bodyPr/>
        <a:lstStyle/>
        <a:p>
          <a:endParaRPr lang="el-GR"/>
        </a:p>
      </dgm:t>
    </dgm:pt>
    <dgm:pt modelId="{465F3582-EC44-4DED-8606-9CC0BA561215}">
      <dgm:prSet phldrT="[Κείμενο]" custT="1"/>
      <dgm:spPr/>
      <dgm:t>
        <a:bodyPr/>
        <a:lstStyle/>
        <a:p>
          <a:pPr>
            <a:spcAft>
              <a:spcPts val="0"/>
            </a:spcAft>
          </a:pPr>
          <a:r>
            <a:rPr lang="en-US" sz="1800" err="1"/>
            <a:t>shared_bath</a:t>
          </a:r>
          <a:endParaRPr lang="el-GR" sz="2000"/>
        </a:p>
      </dgm:t>
    </dgm:pt>
    <dgm:pt modelId="{37FCD58D-C46E-41E0-A365-4501C7B6B495}" type="parTrans" cxnId="{C149BA74-9CA6-454E-B7E6-C7F29165F950}">
      <dgm:prSet/>
      <dgm:spPr/>
      <dgm:t>
        <a:bodyPr/>
        <a:lstStyle/>
        <a:p>
          <a:endParaRPr lang="el-GR"/>
        </a:p>
      </dgm:t>
    </dgm:pt>
    <dgm:pt modelId="{B7ED04AF-0103-4484-8A93-B870ECEE0AA1}" type="sibTrans" cxnId="{C149BA74-9CA6-454E-B7E6-C7F29165F950}">
      <dgm:prSet/>
      <dgm:spPr/>
      <dgm:t>
        <a:bodyPr/>
        <a:lstStyle/>
        <a:p>
          <a:endParaRPr lang="el-GR"/>
        </a:p>
      </dgm:t>
    </dgm:pt>
    <dgm:pt modelId="{C7751B44-4726-46C6-ABDD-EBF2E0429447}" type="pres">
      <dgm:prSet presAssocID="{FC7BF5E4-E54B-44CE-8B8F-FF814C851851}" presName="Name0" presStyleCnt="0">
        <dgm:presLayoutVars>
          <dgm:dir/>
          <dgm:animLvl val="lvl"/>
          <dgm:resizeHandles/>
        </dgm:presLayoutVars>
      </dgm:prSet>
      <dgm:spPr/>
    </dgm:pt>
    <dgm:pt modelId="{B82A1DAD-A97E-418A-86A2-62921AE47B19}" type="pres">
      <dgm:prSet presAssocID="{794DCABD-5BCF-4923-9311-0E6EF7F1E33F}" presName="linNode" presStyleCnt="0"/>
      <dgm:spPr/>
    </dgm:pt>
    <dgm:pt modelId="{94C356FC-9D45-4486-A0EA-610E936FB14D}" type="pres">
      <dgm:prSet presAssocID="{794DCABD-5BCF-4923-9311-0E6EF7F1E33F}" presName="parentShp" presStyleLbl="node1" presStyleIdx="0" presStyleCnt="1" custLinFactNeighborX="672" custLinFactNeighborY="35758">
        <dgm:presLayoutVars>
          <dgm:bulletEnabled val="1"/>
        </dgm:presLayoutVars>
      </dgm:prSet>
      <dgm:spPr/>
    </dgm:pt>
    <dgm:pt modelId="{EF5A1A0F-E1A5-4F62-8134-7E1A3EA9330E}" type="pres">
      <dgm:prSet presAssocID="{794DCABD-5BCF-4923-9311-0E6EF7F1E33F}" presName="childShp" presStyleLbl="bgAccFollowNode1" presStyleIdx="0" presStyleCnt="1" custLinFactNeighborY="7613">
        <dgm:presLayoutVars>
          <dgm:bulletEnabled val="1"/>
        </dgm:presLayoutVars>
      </dgm:prSet>
      <dgm:spPr/>
    </dgm:pt>
  </dgm:ptLst>
  <dgm:cxnLst>
    <dgm:cxn modelId="{B0477B23-45EA-4A54-8A2A-17CD7225AE52}" type="presOf" srcId="{FF51A4CA-9568-45F9-ACE9-21892ABE6E7A}" destId="{EF5A1A0F-E1A5-4F62-8134-7E1A3EA9330E}" srcOrd="0" destOrd="0" presId="urn:microsoft.com/office/officeart/2005/8/layout/vList6"/>
    <dgm:cxn modelId="{3FFD8D25-CCE9-4895-B500-416DC1E84391}" type="presOf" srcId="{465F3582-EC44-4DED-8606-9CC0BA561215}" destId="{EF5A1A0F-E1A5-4F62-8134-7E1A3EA9330E}" srcOrd="0" destOrd="1" presId="urn:microsoft.com/office/officeart/2005/8/layout/vList6"/>
    <dgm:cxn modelId="{5DD30265-98A2-4359-B4A8-BD9A33A811AA}" type="presOf" srcId="{FC7BF5E4-E54B-44CE-8B8F-FF814C851851}" destId="{C7751B44-4726-46C6-ABDD-EBF2E0429447}" srcOrd="0" destOrd="0" presId="urn:microsoft.com/office/officeart/2005/8/layout/vList6"/>
    <dgm:cxn modelId="{C149BA74-9CA6-454E-B7E6-C7F29165F950}" srcId="{794DCABD-5BCF-4923-9311-0E6EF7F1E33F}" destId="{465F3582-EC44-4DED-8606-9CC0BA561215}" srcOrd="1" destOrd="0" parTransId="{37FCD58D-C46E-41E0-A365-4501C7B6B495}" sibTransId="{B7ED04AF-0103-4484-8A93-B870ECEE0AA1}"/>
    <dgm:cxn modelId="{BE5E9E7F-B69C-4D40-A09D-225BD461FA2A}" srcId="{794DCABD-5BCF-4923-9311-0E6EF7F1E33F}" destId="{FF51A4CA-9568-45F9-ACE9-21892ABE6E7A}" srcOrd="0" destOrd="0" parTransId="{7F1BC02E-6F49-4464-ACA9-016327CBEF90}" sibTransId="{F3ACC828-183B-4ED8-BE23-00C1F469D8C2}"/>
    <dgm:cxn modelId="{928584C0-00C3-4FA7-BB14-82A61453625C}" type="presOf" srcId="{794DCABD-5BCF-4923-9311-0E6EF7F1E33F}" destId="{94C356FC-9D45-4486-A0EA-610E936FB14D}" srcOrd="0" destOrd="0" presId="urn:microsoft.com/office/officeart/2005/8/layout/vList6"/>
    <dgm:cxn modelId="{5B4A9CC3-1C29-4AF9-A16B-30AB8EFA07DD}" srcId="{FC7BF5E4-E54B-44CE-8B8F-FF814C851851}" destId="{794DCABD-5BCF-4923-9311-0E6EF7F1E33F}" srcOrd="0" destOrd="0" parTransId="{B7817E3E-2400-4286-A7E8-05A4466AC9AC}" sibTransId="{41D25BCB-9F69-4257-A834-B6675972F02A}"/>
    <dgm:cxn modelId="{9137FCA4-626D-4085-A4BC-2DCCE389AF1E}" type="presParOf" srcId="{C7751B44-4726-46C6-ABDD-EBF2E0429447}" destId="{B82A1DAD-A97E-418A-86A2-62921AE47B19}" srcOrd="0" destOrd="0" presId="urn:microsoft.com/office/officeart/2005/8/layout/vList6"/>
    <dgm:cxn modelId="{40D4F26C-E78B-4904-A3A8-9395A48D44B6}" type="presParOf" srcId="{B82A1DAD-A97E-418A-86A2-62921AE47B19}" destId="{94C356FC-9D45-4486-A0EA-610E936FB14D}" srcOrd="0" destOrd="0" presId="urn:microsoft.com/office/officeart/2005/8/layout/vList6"/>
    <dgm:cxn modelId="{E07ECD20-D999-4EC0-99C1-260F34FF60BB}" type="presParOf" srcId="{B82A1DAD-A97E-418A-86A2-62921AE47B19}" destId="{EF5A1A0F-E1A5-4F62-8134-7E1A3EA9330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DEC62-AF37-40BD-A4E9-3B5DA7DF978F}">
      <dsp:nvSpPr>
        <dsp:cNvPr id="0" name=""/>
        <dsp:cNvSpPr/>
      </dsp:nvSpPr>
      <dsp:spPr>
        <a:xfrm rot="5400000">
          <a:off x="317039" y="807048"/>
          <a:ext cx="1257163" cy="151846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92884-A958-4FFB-ABBA-FE221141DCA6}">
      <dsp:nvSpPr>
        <dsp:cNvPr id="0" name=""/>
        <dsp:cNvSpPr/>
      </dsp:nvSpPr>
      <dsp:spPr>
        <a:xfrm>
          <a:off x="604070" y="1521"/>
          <a:ext cx="1687186" cy="10123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Get host years from </a:t>
          </a:r>
          <a:r>
            <a:rPr lang="en-US" sz="1200" b="0" i="0" kern="1200" err="1"/>
            <a:t>host_since</a:t>
          </a:r>
          <a:endParaRPr lang="el-GR" sz="1200" kern="1200"/>
        </a:p>
      </dsp:txBody>
      <dsp:txXfrm>
        <a:off x="633720" y="31171"/>
        <a:ext cx="1627886" cy="953011"/>
      </dsp:txXfrm>
    </dsp:sp>
    <dsp:sp modelId="{10D28BB9-C79D-4C1C-AD15-F8B8CA64E29D}">
      <dsp:nvSpPr>
        <dsp:cNvPr id="0" name=""/>
        <dsp:cNvSpPr/>
      </dsp:nvSpPr>
      <dsp:spPr>
        <a:xfrm rot="5400000">
          <a:off x="317039" y="2072438"/>
          <a:ext cx="1257163" cy="151846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236C5-B6FA-49E2-889A-835470A51243}">
      <dsp:nvSpPr>
        <dsp:cNvPr id="0" name=""/>
        <dsp:cNvSpPr/>
      </dsp:nvSpPr>
      <dsp:spPr>
        <a:xfrm>
          <a:off x="604070" y="1266911"/>
          <a:ext cx="1687186" cy="10123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Encoding </a:t>
          </a:r>
          <a:r>
            <a:rPr lang="en-US" sz="1200" b="0" i="0" kern="1200" err="1"/>
            <a:t>host_response_time</a:t>
          </a:r>
          <a:endParaRPr lang="el-GR" sz="1200" kern="1200"/>
        </a:p>
      </dsp:txBody>
      <dsp:txXfrm>
        <a:off x="633720" y="1296561"/>
        <a:ext cx="1627886" cy="953011"/>
      </dsp:txXfrm>
    </dsp:sp>
    <dsp:sp modelId="{463E09A6-7866-4D7B-8A15-E7F1C17A6669}">
      <dsp:nvSpPr>
        <dsp:cNvPr id="0" name=""/>
        <dsp:cNvSpPr/>
      </dsp:nvSpPr>
      <dsp:spPr>
        <a:xfrm>
          <a:off x="949734" y="2705133"/>
          <a:ext cx="2235731" cy="151846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D33DA-D525-4385-BED4-C6D21A36B9D8}">
      <dsp:nvSpPr>
        <dsp:cNvPr id="0" name=""/>
        <dsp:cNvSpPr/>
      </dsp:nvSpPr>
      <dsp:spPr>
        <a:xfrm>
          <a:off x="604070" y="2532301"/>
          <a:ext cx="1687186" cy="10123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Process </a:t>
          </a:r>
          <a:r>
            <a:rPr lang="en-US" sz="1200" b="0" i="0" kern="1200" err="1"/>
            <a:t>host_response_rate</a:t>
          </a:r>
          <a:r>
            <a:rPr lang="en-US" sz="1200" b="0" i="0" kern="1200"/>
            <a:t> and </a:t>
          </a:r>
          <a:r>
            <a:rPr lang="en-US" sz="1200" b="0" i="0" kern="1200" err="1"/>
            <a:t>host_acceptance_rate</a:t>
          </a:r>
          <a:endParaRPr lang="el-GR" sz="1200" kern="1200"/>
        </a:p>
      </dsp:txBody>
      <dsp:txXfrm>
        <a:off x="633720" y="2561951"/>
        <a:ext cx="1627886" cy="953011"/>
      </dsp:txXfrm>
    </dsp:sp>
    <dsp:sp modelId="{8E164511-28BD-4E92-B0B5-37050D448E8F}">
      <dsp:nvSpPr>
        <dsp:cNvPr id="0" name=""/>
        <dsp:cNvSpPr/>
      </dsp:nvSpPr>
      <dsp:spPr>
        <a:xfrm rot="16200000">
          <a:off x="2560997" y="2072438"/>
          <a:ext cx="1257163" cy="151846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C3CCE-BC95-4A25-AFCD-6C4703C60F68}">
      <dsp:nvSpPr>
        <dsp:cNvPr id="0" name=""/>
        <dsp:cNvSpPr/>
      </dsp:nvSpPr>
      <dsp:spPr>
        <a:xfrm>
          <a:off x="2848028" y="2532301"/>
          <a:ext cx="1687186" cy="10123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Process bathrooms</a:t>
          </a:r>
          <a:endParaRPr lang="el-GR" sz="1200" kern="1200"/>
        </a:p>
      </dsp:txBody>
      <dsp:txXfrm>
        <a:off x="2877678" y="2561951"/>
        <a:ext cx="1627886" cy="953011"/>
      </dsp:txXfrm>
    </dsp:sp>
    <dsp:sp modelId="{228F9FC1-3433-401D-BD6A-4C6202C03031}">
      <dsp:nvSpPr>
        <dsp:cNvPr id="0" name=""/>
        <dsp:cNvSpPr/>
      </dsp:nvSpPr>
      <dsp:spPr>
        <a:xfrm rot="16200000">
          <a:off x="2560997" y="807048"/>
          <a:ext cx="1257163" cy="151846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576C-7F9C-4B2F-A899-B5A8E3AA5584}">
      <dsp:nvSpPr>
        <dsp:cNvPr id="0" name=""/>
        <dsp:cNvSpPr/>
      </dsp:nvSpPr>
      <dsp:spPr>
        <a:xfrm>
          <a:off x="2848028" y="1266911"/>
          <a:ext cx="1687186" cy="10123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Encode </a:t>
          </a:r>
          <a:r>
            <a:rPr lang="en-US" sz="1200" b="0" i="0" kern="1200" err="1"/>
            <a:t>room_type</a:t>
          </a:r>
          <a:endParaRPr lang="el-GR" sz="1200" kern="1200"/>
        </a:p>
      </dsp:txBody>
      <dsp:txXfrm>
        <a:off x="2877678" y="1296561"/>
        <a:ext cx="1627886" cy="953011"/>
      </dsp:txXfrm>
    </dsp:sp>
    <dsp:sp modelId="{17DF8EAF-A41D-4764-AE8D-34EA46DA3A8A}">
      <dsp:nvSpPr>
        <dsp:cNvPr id="0" name=""/>
        <dsp:cNvSpPr/>
      </dsp:nvSpPr>
      <dsp:spPr>
        <a:xfrm>
          <a:off x="3193692" y="174353"/>
          <a:ext cx="2235731" cy="151846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03BF-B9BF-4B9A-ADD2-7B2520F902D8}">
      <dsp:nvSpPr>
        <dsp:cNvPr id="0" name=""/>
        <dsp:cNvSpPr/>
      </dsp:nvSpPr>
      <dsp:spPr>
        <a:xfrm>
          <a:off x="2848028" y="1521"/>
          <a:ext cx="1687186" cy="10123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Replace 't' and 'f' values</a:t>
          </a:r>
          <a:endParaRPr lang="el-GR" sz="1200" kern="1200"/>
        </a:p>
      </dsp:txBody>
      <dsp:txXfrm>
        <a:off x="2877678" y="31171"/>
        <a:ext cx="1627886" cy="953011"/>
      </dsp:txXfrm>
    </dsp:sp>
    <dsp:sp modelId="{B514250F-A944-4667-B91F-DE2B3BE540E9}">
      <dsp:nvSpPr>
        <dsp:cNvPr id="0" name=""/>
        <dsp:cNvSpPr/>
      </dsp:nvSpPr>
      <dsp:spPr>
        <a:xfrm rot="5400000">
          <a:off x="4804955" y="807048"/>
          <a:ext cx="1257163" cy="151846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42992-4AEF-4B3A-827D-B76BB0DDABB3}">
      <dsp:nvSpPr>
        <dsp:cNvPr id="0" name=""/>
        <dsp:cNvSpPr/>
      </dsp:nvSpPr>
      <dsp:spPr>
        <a:xfrm>
          <a:off x="5091986" y="1521"/>
          <a:ext cx="1687186" cy="10123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Process amenities</a:t>
          </a:r>
          <a:endParaRPr lang="el-GR" sz="1200" kern="1200"/>
        </a:p>
      </dsp:txBody>
      <dsp:txXfrm>
        <a:off x="5121636" y="31171"/>
        <a:ext cx="1627886" cy="953011"/>
      </dsp:txXfrm>
    </dsp:sp>
    <dsp:sp modelId="{0579630F-E37C-4E22-91DF-495329643125}">
      <dsp:nvSpPr>
        <dsp:cNvPr id="0" name=""/>
        <dsp:cNvSpPr/>
      </dsp:nvSpPr>
      <dsp:spPr>
        <a:xfrm rot="5400000">
          <a:off x="4804955" y="2072438"/>
          <a:ext cx="1257163" cy="151846"/>
        </a:xfrm>
        <a:prstGeom prst="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0655F-D199-410D-9DE7-26CA3B34CA77}">
      <dsp:nvSpPr>
        <dsp:cNvPr id="0" name=""/>
        <dsp:cNvSpPr/>
      </dsp:nvSpPr>
      <dsp:spPr>
        <a:xfrm>
          <a:off x="5091986" y="1266911"/>
          <a:ext cx="1687186" cy="10123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Clean up price column</a:t>
          </a:r>
          <a:endParaRPr lang="el-GR" sz="1200" kern="1200"/>
        </a:p>
      </dsp:txBody>
      <dsp:txXfrm>
        <a:off x="5121636" y="1296561"/>
        <a:ext cx="1627886" cy="953011"/>
      </dsp:txXfrm>
    </dsp:sp>
    <dsp:sp modelId="{D5C69511-846A-4CAF-B4D9-7D3A617E723C}">
      <dsp:nvSpPr>
        <dsp:cNvPr id="0" name=""/>
        <dsp:cNvSpPr/>
      </dsp:nvSpPr>
      <dsp:spPr>
        <a:xfrm>
          <a:off x="5091986" y="2532301"/>
          <a:ext cx="1687186" cy="10123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Encode neighborhoods with their frequencies</a:t>
          </a:r>
          <a:endParaRPr lang="el-GR" sz="1200" kern="1200"/>
        </a:p>
      </dsp:txBody>
      <dsp:txXfrm>
        <a:off x="5121636" y="2561951"/>
        <a:ext cx="1627886" cy="953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A1A0F-E1A5-4F62-8134-7E1A3EA9330E}">
      <dsp:nvSpPr>
        <dsp:cNvPr id="0" name=""/>
        <dsp:cNvSpPr/>
      </dsp:nvSpPr>
      <dsp:spPr>
        <a:xfrm>
          <a:off x="1706555" y="0"/>
          <a:ext cx="2559833" cy="12915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000" kern="1200"/>
            <a:t>bathrooms</a:t>
          </a:r>
          <a:br>
            <a:rPr lang="en-US" sz="2000" kern="1200"/>
          </a:br>
          <a:endParaRPr lang="el-GR" sz="20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1800" kern="1200" err="1"/>
            <a:t>shared_bath</a:t>
          </a:r>
          <a:endParaRPr lang="el-GR" sz="2000" kern="1200"/>
        </a:p>
      </dsp:txBody>
      <dsp:txXfrm>
        <a:off x="1706555" y="161446"/>
        <a:ext cx="2075494" cy="968678"/>
      </dsp:txXfrm>
    </dsp:sp>
    <dsp:sp modelId="{94C356FC-9D45-4486-A0EA-610E936FB14D}">
      <dsp:nvSpPr>
        <dsp:cNvPr id="0" name=""/>
        <dsp:cNvSpPr/>
      </dsp:nvSpPr>
      <dsp:spPr>
        <a:xfrm>
          <a:off x="17202" y="0"/>
          <a:ext cx="1706555" cy="129157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bathrooms_text</a:t>
          </a:r>
          <a:endParaRPr lang="el-GR" sz="1600" kern="1200"/>
        </a:p>
      </dsp:txBody>
      <dsp:txXfrm>
        <a:off x="80251" y="63049"/>
        <a:ext cx="1580457" cy="1165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330972-3CDE-45CD-9C28-B819520E743D}" type="datetime1">
              <a:rPr lang="el-GR" smtClean="0"/>
              <a:pPr rtl="0"/>
              <a:t>10/12/2021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l-GR" smtClean="0"/>
              <a:pPr rtl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FAFFA7-AA85-4C23-8D66-066A796F30C7}" type="datetime1">
              <a:rPr lang="el-GR" noProof="0" smtClean="0"/>
              <a:pPr rtl="0"/>
              <a:t>10/12/2021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l-GR" smtClean="0"/>
              <a:pPr rtl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l-GR" smtClean="0"/>
              <a:pPr rtl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008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cxnSp>
        <p:nvCxnSpPr>
          <p:cNvPr id="12" name="Ευθεία γραμμή σύνδεσης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Τίτλος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Στυλ υποδείγματος κειμένου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  <p:sp>
        <p:nvSpPr>
          <p:cNvPr id="6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141EEEB-633B-42C6-B9A3-9DE8D7216EBC}" type="datetime1">
              <a:rPr lang="el-GR" noProof="0" smtClean="0"/>
              <a:pPr rtl="0"/>
              <a:t>10/12/2021</a:t>
            </a:fld>
            <a:endParaRPr lang="el-GR" noProof="0"/>
          </a:p>
        </p:txBody>
      </p:sp>
      <p:sp>
        <p:nvSpPr>
          <p:cNvPr id="7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8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10" name="Ορθογώνιο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noProof="0"/>
          </a:p>
        </p:txBody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7" name="Θέση περιεχομένου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Στυλ υποδείγματος κειμένου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Δεύτερου επιπέδου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Τρίτου επιπέδου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Τέταρτου επιπέδου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l-GR" noProof="0"/>
              <a:t>Πέμπτου επιπέδου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l-GR" sz="1800" noProof="0"/>
          </a:p>
        </p:txBody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44AEA0E-9AD1-47A0-8A6C-B647B226A8DF}" type="datetime1">
              <a:rPr lang="el-GR" noProof="0" smtClean="0"/>
              <a:pPr rtl="0"/>
              <a:t>10/12/2021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l-GR" noProof="0" smtClean="0"/>
              <a:pPr rtl="0"/>
              <a:t>‹#›</a:t>
            </a:fld>
            <a:endParaRPr lang="el-GR" noProof="0"/>
          </a:p>
        </p:txBody>
      </p:sp>
      <p:cxnSp>
        <p:nvCxnSpPr>
          <p:cNvPr id="8" name="Ευθεία γραμμή σύνδεσης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6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sz="4400">
                <a:solidFill>
                  <a:schemeClr val="bg1"/>
                </a:solidFill>
              </a:rPr>
              <a:t>Regeneration Academy on Big Data &amp; AI </a:t>
            </a:r>
            <a:endParaRPr lang="el-GR" sz="4400">
              <a:solidFill>
                <a:schemeClr val="bg1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Team 02 </a:t>
            </a:r>
          </a:p>
          <a:p>
            <a:pPr marL="0" indent="0" rtl="0">
              <a:buNone/>
            </a:pPr>
            <a:endParaRPr lang="el-GR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C1F28-208A-4BF3-8BB3-4AA9F16BC0D4}"/>
              </a:ext>
            </a:extLst>
          </p:cNvPr>
          <p:cNvSpPr txBox="1"/>
          <p:nvPr/>
        </p:nvSpPr>
        <p:spPr>
          <a:xfrm>
            <a:off x="3926049" y="5237461"/>
            <a:ext cx="8456102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+mj-lt"/>
              </a:rPr>
              <a:t>Konstantinos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Giokotos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Dimitrios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Gougousis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Anastasios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Iliadis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, Katerina Vouta</a:t>
            </a:r>
            <a:endParaRPr lang="el-G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5F81A8-8F50-4A44-944F-11089BD0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DE046B6-00A7-4A91-8820-B32F4EEE09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685135" cy="862975"/>
          </a:xfrm>
        </p:spPr>
        <p:txBody>
          <a:bodyPr>
            <a:normAutofit/>
          </a:bodyPr>
          <a:lstStyle/>
          <a:p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bathrooms</a:t>
            </a:r>
          </a:p>
          <a:p>
            <a:endParaRPr lang="el-GR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3C357-6A3C-4BB7-97D9-0DF73A8E11CB}"/>
              </a:ext>
            </a:extLst>
          </p:cNvPr>
          <p:cNvSpPr txBox="1"/>
          <p:nvPr/>
        </p:nvSpPr>
        <p:spPr>
          <a:xfrm>
            <a:off x="847288" y="2785145"/>
            <a:ext cx="424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l-G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Αξιοποιήσαμε το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bathrooms_text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δημιουργώντας από αυτό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δυο νέα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features </a:t>
            </a:r>
            <a:r>
              <a:rPr lang="el-G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το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shared</a:t>
            </a:r>
            <a:r>
              <a:rPr lang="el-G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bath </a:t>
            </a:r>
            <a:r>
              <a:rPr lang="el-G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που ορίζει αν υπάρχει κοινόχρηστο μπάνιο ή όχι και το νέο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bathrooms</a:t>
            </a:r>
            <a:r>
              <a:rPr lang="el-G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που περιέχει τον αριθμό των μπάνιων.</a:t>
            </a:r>
          </a:p>
        </p:txBody>
      </p:sp>
      <p:graphicFrame>
        <p:nvGraphicFramePr>
          <p:cNvPr id="7" name="Διάγραμμα 6">
            <a:extLst>
              <a:ext uri="{FF2B5EF4-FFF2-40B4-BE49-F238E27FC236}">
                <a16:creationId xmlns:a16="http://schemas.microsoft.com/office/drawing/2014/main" id="{5C893853-12A7-4061-8338-7887389C7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421846"/>
              </p:ext>
            </p:extLst>
          </p:nvPr>
        </p:nvGraphicFramePr>
        <p:xfrm>
          <a:off x="6224629" y="3821050"/>
          <a:ext cx="4266389" cy="129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8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7943A0-ED60-45D9-BEC9-5B2A80D2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8323062-972A-4F8B-A038-FD28566A0F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414977" cy="443526"/>
          </a:xfrm>
        </p:spPr>
        <p:txBody>
          <a:bodyPr>
            <a:normAutofit fontScale="25000" lnSpcReduction="20000"/>
          </a:bodyPr>
          <a:lstStyle/>
          <a:p>
            <a:r>
              <a:rPr lang="en-US" sz="7200" b="0" i="0">
                <a:solidFill>
                  <a:srgbClr val="212121"/>
                </a:solidFill>
                <a:effectLst/>
              </a:rPr>
              <a:t>Encode </a:t>
            </a:r>
            <a:r>
              <a:rPr lang="en-US" sz="7200" b="0" i="0" err="1">
                <a:solidFill>
                  <a:srgbClr val="212121"/>
                </a:solidFill>
                <a:effectLst/>
              </a:rPr>
              <a:t>host_response_time</a:t>
            </a:r>
            <a:r>
              <a:rPr lang="en-US" sz="7200" b="0" i="0">
                <a:solidFill>
                  <a:srgbClr val="212121"/>
                </a:solidFill>
                <a:effectLst/>
              </a:rPr>
              <a:t> </a:t>
            </a:r>
            <a:r>
              <a:rPr lang="el-GR" sz="7200" b="0" i="0">
                <a:solidFill>
                  <a:srgbClr val="212121"/>
                </a:solidFill>
                <a:effectLst/>
              </a:rPr>
              <a:t>+</a:t>
            </a:r>
            <a:r>
              <a:rPr lang="en-US" sz="7200" b="0" i="0">
                <a:solidFill>
                  <a:srgbClr val="212121"/>
                </a:solidFill>
                <a:effectLst/>
              </a:rPr>
              <a:t> </a:t>
            </a:r>
            <a:r>
              <a:rPr lang="en-US" sz="7200" b="0" i="0" err="1">
                <a:solidFill>
                  <a:srgbClr val="212121"/>
                </a:solidFill>
                <a:effectLst/>
              </a:rPr>
              <a:t>room_type</a:t>
            </a:r>
            <a:endParaRPr lang="en-US" sz="7200" b="0" i="0">
              <a:solidFill>
                <a:srgbClr val="212121"/>
              </a:solidFill>
              <a:effectLst/>
            </a:endParaRPr>
          </a:p>
          <a:p>
            <a:pPr algn="l"/>
            <a:endParaRPr lang="en-US" b="0" i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l-GR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FBCD6DF-D92B-48DF-B53C-5CFAA3FD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50" y="2784765"/>
            <a:ext cx="6605683" cy="41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C5330E5-D0D6-4635-8C40-42148668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97" y="3934691"/>
            <a:ext cx="6372369" cy="385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27209D-AD46-49B5-8A5D-B0F80C115514}"/>
              </a:ext>
            </a:extLst>
          </p:cNvPr>
          <p:cNvSpPr txBox="1"/>
          <p:nvPr/>
        </p:nvSpPr>
        <p:spPr>
          <a:xfrm>
            <a:off x="754834" y="2842695"/>
            <a:ext cx="3969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>
                    <a:lumMod val="75000"/>
                    <a:lumOff val="25000"/>
                  </a:schemeClr>
                </a:solidFill>
              </a:rPr>
              <a:t>Για την κωδικοποίηση ορισμένων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feature </a:t>
            </a:r>
            <a:r>
              <a:rPr lang="el-GR">
                <a:solidFill>
                  <a:schemeClr val="tx1">
                    <a:lumMod val="75000"/>
                    <a:lumOff val="25000"/>
                  </a:schemeClr>
                </a:solidFill>
              </a:rPr>
              <a:t>που υπήρχε μια λογική ταξινόμηση χρησιμοποιήσαμε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ordinal encoding.</a:t>
            </a:r>
            <a:endParaRPr lang="el-G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7589A0-6DFF-42D6-9E1A-CFC3CCED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EDD2C0A-B47F-4218-9878-780DB713A4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4285" y="2869147"/>
            <a:ext cx="4416552" cy="1993392"/>
          </a:xfrm>
        </p:spPr>
        <p:txBody>
          <a:bodyPr>
            <a:noAutofit/>
          </a:bodyPr>
          <a:lstStyle/>
          <a:p>
            <a:r>
              <a:rPr lang="el-GR" sz="1600" dirty="0"/>
              <a:t>Κωδικοποιήσαμε τις γειτονίες με βάση τη συχνότητα εμφάνισης, θεωρώντας ότι οι γειτονίες που εμφανίζουν περισσότερες καταχωρήσεις προτιμώνται περισσότερο από τους χρήστες.</a:t>
            </a:r>
          </a:p>
          <a:p>
            <a:endParaRPr lang="el-G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9CB6A-E70C-4A41-B7B2-1F2939F9B36D}"/>
              </a:ext>
            </a:extLst>
          </p:cNvPr>
          <p:cNvSpPr txBox="1"/>
          <p:nvPr/>
        </p:nvSpPr>
        <p:spPr>
          <a:xfrm>
            <a:off x="589830" y="1509282"/>
            <a:ext cx="57438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 neighborhood</a:t>
            </a:r>
            <a:r>
              <a:rPr lang="el-GR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cleansed with frequency</a:t>
            </a:r>
          </a:p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371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8C1AE2-69BA-4D14-B78D-453BA1E2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Preprocessing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A6A4F3A-8A0F-4266-AEA7-9AFDC7258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829" y="2432304"/>
            <a:ext cx="6956189" cy="1166573"/>
          </a:xfrm>
        </p:spPr>
        <p:txBody>
          <a:bodyPr>
            <a:normAutofit/>
          </a:bodyPr>
          <a:lstStyle/>
          <a:p>
            <a:r>
              <a:rPr lang="el-GR" sz="1600" dirty="0"/>
              <a:t>Καταλήξαμε έτσι στα τελικά μας </a:t>
            </a:r>
            <a:r>
              <a:rPr lang="en-US" sz="1600" dirty="0"/>
              <a:t>Features</a:t>
            </a:r>
            <a:r>
              <a:rPr lang="el-GR" sz="1600" dirty="0"/>
              <a:t> τα οποία είναι τα ακόλουθα 27 :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58D9E5B-1CD0-42EF-8868-42E7A614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65" y="3832906"/>
            <a:ext cx="9230686" cy="1009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34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C6AD31-D2FD-46F7-8707-8CEE7C59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</a:t>
            </a:r>
            <a:endParaRPr lang="el-GR"/>
          </a:p>
        </p:txBody>
      </p:sp>
      <p:pic>
        <p:nvPicPr>
          <p:cNvPr id="11" name="Γραφικό 10" descr="Στατιστικά περίγραμμα">
            <a:extLst>
              <a:ext uri="{FF2B5EF4-FFF2-40B4-BE49-F238E27FC236}">
                <a16:creationId xmlns:a16="http://schemas.microsoft.com/office/drawing/2014/main" id="{EF42247F-1804-49A4-9419-42D418B15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748" y="1536192"/>
            <a:ext cx="640080" cy="640080"/>
          </a:xfrm>
          <a:prstGeom prst="rect">
            <a:avLst/>
          </a:prstGeom>
        </p:spPr>
      </p:pic>
      <p:sp>
        <p:nvSpPr>
          <p:cNvPr id="13" name="Θέση περιεχομένου 12">
            <a:extLst>
              <a:ext uri="{FF2B5EF4-FFF2-40B4-BE49-F238E27FC236}">
                <a16:creationId xmlns:a16="http://schemas.microsoft.com/office/drawing/2014/main" id="{7288BF61-D0BE-4733-927A-C66EF7387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671304" cy="612371"/>
          </a:xfrm>
        </p:spPr>
        <p:txBody>
          <a:bodyPr>
            <a:normAutofit fontScale="92500"/>
          </a:bodyPr>
          <a:lstStyle/>
          <a:p>
            <a:r>
              <a:rPr lang="el-GR" sz="1600"/>
              <a:t>Έχοντας χωρίσει τα δεδομένα σύμφωνα με τις οδηγίες δοκιμάσαμε να εκπαιδεύσουμε τα ακόλουθα μοντέλα : </a:t>
            </a:r>
          </a:p>
        </p:txBody>
      </p:sp>
      <p:grpSp>
        <p:nvGrpSpPr>
          <p:cNvPr id="14" name="Ομάδα 13" descr="Μικρός κύκλος με τον αριθμό 1 που υποδεικνύει το βήμα 1">
            <a:extLst>
              <a:ext uri="{FF2B5EF4-FFF2-40B4-BE49-F238E27FC236}">
                <a16:creationId xmlns:a16="http://schemas.microsoft.com/office/drawing/2014/main" id="{BC3D94C9-EE43-4C5E-907F-CE2CF9E0A3DE}"/>
              </a:ext>
            </a:extLst>
          </p:cNvPr>
          <p:cNvGrpSpPr/>
          <p:nvPr/>
        </p:nvGrpSpPr>
        <p:grpSpPr bwMode="blackWhite">
          <a:xfrm>
            <a:off x="539496" y="3332893"/>
            <a:ext cx="558179" cy="409838"/>
            <a:chOff x="6953426" y="711274"/>
            <a:chExt cx="558179" cy="409838"/>
          </a:xfrm>
        </p:grpSpPr>
        <p:sp>
          <p:nvSpPr>
            <p:cNvPr id="15" name="Έλλειψη 13" descr="Μικρός κύκλος">
              <a:extLst>
                <a:ext uri="{FF2B5EF4-FFF2-40B4-BE49-F238E27FC236}">
                  <a16:creationId xmlns:a16="http://schemas.microsoft.com/office/drawing/2014/main" id="{C88AA9CB-38ED-4F08-8730-E48B0CDE7E6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16" name="Πλαίσιο κειμένου 14" descr="Αριθμός 1">
              <a:extLst>
                <a:ext uri="{FF2B5EF4-FFF2-40B4-BE49-F238E27FC236}">
                  <a16:creationId xmlns:a16="http://schemas.microsoft.com/office/drawing/2014/main" id="{AAD5D32F-87CA-4F0B-8692-E412AF2152A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rtl="0"/>
              <a:r>
                <a:rPr lang="el-G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7" name="Ομάδα 16" descr="Μικρός κύκλος με τον αριθμό 2 που υποδεικνύει το βήμα 2">
            <a:extLst>
              <a:ext uri="{FF2B5EF4-FFF2-40B4-BE49-F238E27FC236}">
                <a16:creationId xmlns:a16="http://schemas.microsoft.com/office/drawing/2014/main" id="{12BD4551-9E70-4894-9A1D-7098EDCBF8BE}"/>
              </a:ext>
            </a:extLst>
          </p:cNvPr>
          <p:cNvGrpSpPr/>
          <p:nvPr/>
        </p:nvGrpSpPr>
        <p:grpSpPr bwMode="blackWhite">
          <a:xfrm>
            <a:off x="531468" y="4161839"/>
            <a:ext cx="558179" cy="409838"/>
            <a:chOff x="6953426" y="711274"/>
            <a:chExt cx="558179" cy="409838"/>
          </a:xfrm>
        </p:grpSpPr>
        <p:sp>
          <p:nvSpPr>
            <p:cNvPr id="18" name="Έλλειψη 22" descr="Μικρός κύκλος">
              <a:extLst>
                <a:ext uri="{FF2B5EF4-FFF2-40B4-BE49-F238E27FC236}">
                  <a16:creationId xmlns:a16="http://schemas.microsoft.com/office/drawing/2014/main" id="{E79980BB-3E79-422E-BA07-8B444FDA1EA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19" name="Πλαίσιο κειμένου 23" descr="Αριθμός 2">
              <a:extLst>
                <a:ext uri="{FF2B5EF4-FFF2-40B4-BE49-F238E27FC236}">
                  <a16:creationId xmlns:a16="http://schemas.microsoft.com/office/drawing/2014/main" id="{FF6CC9C6-D239-44D7-9CC5-6D7283AC68B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rtl="0"/>
              <a:r>
                <a:rPr lang="el-G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0" name="Ομάδα 19" descr="Μικρός κύκλος με τον αριθμό 3 που υποδεικνύει το βήμα 3">
            <a:extLst>
              <a:ext uri="{FF2B5EF4-FFF2-40B4-BE49-F238E27FC236}">
                <a16:creationId xmlns:a16="http://schemas.microsoft.com/office/drawing/2014/main" id="{05F8EED5-DB35-4BD1-AB5C-BB1061EADEA5}"/>
              </a:ext>
            </a:extLst>
          </p:cNvPr>
          <p:cNvGrpSpPr/>
          <p:nvPr/>
        </p:nvGrpSpPr>
        <p:grpSpPr bwMode="blackWhite">
          <a:xfrm>
            <a:off x="525607" y="4970824"/>
            <a:ext cx="558179" cy="409838"/>
            <a:chOff x="6953426" y="711274"/>
            <a:chExt cx="558179" cy="409838"/>
          </a:xfrm>
        </p:grpSpPr>
        <p:sp>
          <p:nvSpPr>
            <p:cNvPr id="21" name="Έλλειψη 26" descr="Μικρός κύκλος">
              <a:extLst>
                <a:ext uri="{FF2B5EF4-FFF2-40B4-BE49-F238E27FC236}">
                  <a16:creationId xmlns:a16="http://schemas.microsoft.com/office/drawing/2014/main" id="{62391870-CF30-4C04-AABF-BB9520EC011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22" name="Πλαίσιο κειμένου 27" descr="Αριθμός 3">
              <a:extLst>
                <a:ext uri="{FF2B5EF4-FFF2-40B4-BE49-F238E27FC236}">
                  <a16:creationId xmlns:a16="http://schemas.microsoft.com/office/drawing/2014/main" id="{209B5A18-AADD-404A-95FC-9941BFB3DAF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rtl="0"/>
              <a:r>
                <a:rPr lang="el-G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23" name="Ομάδα 22" descr="Μικρός κύκλος με τον αριθμό 3 που υποδεικνύει το βήμα 3">
            <a:extLst>
              <a:ext uri="{FF2B5EF4-FFF2-40B4-BE49-F238E27FC236}">
                <a16:creationId xmlns:a16="http://schemas.microsoft.com/office/drawing/2014/main" id="{1ED69F9C-5808-416B-BC85-5DF5ECF289A0}"/>
              </a:ext>
            </a:extLst>
          </p:cNvPr>
          <p:cNvGrpSpPr/>
          <p:nvPr/>
        </p:nvGrpSpPr>
        <p:grpSpPr bwMode="blackWhite">
          <a:xfrm>
            <a:off x="531107" y="5770203"/>
            <a:ext cx="558179" cy="409838"/>
            <a:chOff x="6953426" y="711274"/>
            <a:chExt cx="558179" cy="409838"/>
          </a:xfrm>
        </p:grpSpPr>
        <p:sp>
          <p:nvSpPr>
            <p:cNvPr id="24" name="Έλλειψη 26" descr="Μικρός κύκλος">
              <a:extLst>
                <a:ext uri="{FF2B5EF4-FFF2-40B4-BE49-F238E27FC236}">
                  <a16:creationId xmlns:a16="http://schemas.microsoft.com/office/drawing/2014/main" id="{9E77A4E2-FB2F-4286-9A80-81D390B878C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25" name="Πλαίσιο κειμένου 27" descr="Αριθμός 3">
              <a:extLst>
                <a:ext uri="{FF2B5EF4-FFF2-40B4-BE49-F238E27FC236}">
                  <a16:creationId xmlns:a16="http://schemas.microsoft.com/office/drawing/2014/main" id="{BBD25D14-7166-4C18-BB46-E7FA103C6F3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rtl="0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l-GR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7CC0765-7912-42A7-B25E-93A83194A307}"/>
              </a:ext>
            </a:extLst>
          </p:cNvPr>
          <p:cNvSpPr txBox="1"/>
          <p:nvPr/>
        </p:nvSpPr>
        <p:spPr>
          <a:xfrm>
            <a:off x="1228986" y="3332893"/>
            <a:ext cx="380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Decision</a:t>
            </a:r>
            <a:r>
              <a:rPr lang="en-US" sz="2000" b="0" i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Tree</a:t>
            </a:r>
          </a:p>
          <a:p>
            <a:endParaRPr lang="el-G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B81A1A-B62C-4D62-A7DE-3344BA337308}"/>
              </a:ext>
            </a:extLst>
          </p:cNvPr>
          <p:cNvSpPr txBox="1"/>
          <p:nvPr/>
        </p:nvSpPr>
        <p:spPr>
          <a:xfrm>
            <a:off x="1228986" y="4141889"/>
            <a:ext cx="380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Linear</a:t>
            </a:r>
            <a:r>
              <a:rPr lang="en-US" sz="200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Regression</a:t>
            </a:r>
          </a:p>
          <a:p>
            <a:endParaRPr lang="el-G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3B6B71-8533-46CC-95BB-2EEDB2A398A6}"/>
              </a:ext>
            </a:extLst>
          </p:cNvPr>
          <p:cNvSpPr txBox="1"/>
          <p:nvPr/>
        </p:nvSpPr>
        <p:spPr>
          <a:xfrm>
            <a:off x="1221995" y="4967865"/>
            <a:ext cx="380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Random</a:t>
            </a:r>
            <a:r>
              <a:rPr lang="en-US" sz="200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Forest</a:t>
            </a:r>
          </a:p>
          <a:p>
            <a:endParaRPr lang="el-G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D9C7FC-2A38-498E-8A24-1AF70D23DE6F}"/>
              </a:ext>
            </a:extLst>
          </p:cNvPr>
          <p:cNvSpPr txBox="1"/>
          <p:nvPr/>
        </p:nvSpPr>
        <p:spPr>
          <a:xfrm>
            <a:off x="1228986" y="5776861"/>
            <a:ext cx="380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XGBoost</a:t>
            </a:r>
            <a:endParaRPr lang="el-GR" sz="20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7B28256-1205-4B8E-BA67-56F1B4DCF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996" y="3332893"/>
            <a:ext cx="2657273" cy="2044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E6C97F75-6CCD-4197-B527-18E709A28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518" y="4125517"/>
            <a:ext cx="2801922" cy="2030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4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642E41-E9C2-4CFF-A4C3-F1FFCD5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</a:t>
            </a:r>
            <a:endParaRPr lang="el-GR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F49CADF9-5F99-43BC-B454-8DAA7DE54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07708"/>
              </p:ext>
            </p:extLst>
          </p:nvPr>
        </p:nvGraphicFramePr>
        <p:xfrm>
          <a:off x="2952925" y="2298583"/>
          <a:ext cx="5578677" cy="30742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9559">
                  <a:extLst>
                    <a:ext uri="{9D8B030D-6E8A-4147-A177-3AD203B41FA5}">
                      <a16:colId xmlns:a16="http://schemas.microsoft.com/office/drawing/2014/main" val="3713992865"/>
                    </a:ext>
                  </a:extLst>
                </a:gridCol>
                <a:gridCol w="1859559">
                  <a:extLst>
                    <a:ext uri="{9D8B030D-6E8A-4147-A177-3AD203B41FA5}">
                      <a16:colId xmlns:a16="http://schemas.microsoft.com/office/drawing/2014/main" val="3363080872"/>
                    </a:ext>
                  </a:extLst>
                </a:gridCol>
                <a:gridCol w="1859559">
                  <a:extLst>
                    <a:ext uri="{9D8B030D-6E8A-4147-A177-3AD203B41FA5}">
                      <a16:colId xmlns:a16="http://schemas.microsoft.com/office/drawing/2014/main" val="2771273340"/>
                    </a:ext>
                  </a:extLst>
                </a:gridCol>
              </a:tblGrid>
              <a:tr h="592429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MAE</a:t>
                      </a:r>
                      <a:endParaRPr lang="el-GR" sz="16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MAPE</a:t>
                      </a:r>
                      <a:endParaRPr lang="el-GR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98294"/>
                  </a:ext>
                </a:extLst>
              </a:tr>
              <a:tr h="624661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24.10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0.44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08623"/>
                  </a:ext>
                </a:extLst>
              </a:tr>
              <a:tr h="624661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27.53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479393"/>
                  </a:ext>
                </a:extLst>
              </a:tr>
              <a:tr h="62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17.23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0.33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72452"/>
                  </a:ext>
                </a:extLst>
              </a:tr>
              <a:tr h="592429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17.22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318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58FB03-C6BF-42EA-8F43-A42B6FB3477A}"/>
              </a:ext>
            </a:extLst>
          </p:cNvPr>
          <p:cNvSpPr txBox="1"/>
          <p:nvPr/>
        </p:nvSpPr>
        <p:spPr>
          <a:xfrm>
            <a:off x="1642369" y="1633491"/>
            <a:ext cx="805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Με τις </a:t>
            </a:r>
            <a:r>
              <a:rPr lang="el-GR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default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παραμέτρους τα μοντέλα μας έδωσαν τα εξής αποτελέσματα:</a:t>
            </a:r>
            <a:r>
              <a:rPr lang="el-G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​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86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8954B4-7F5C-4B1C-B1E9-58442943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710762-C7A5-4BCA-936D-8C869D46BD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338796" cy="770697"/>
          </a:xfrm>
        </p:spPr>
        <p:txBody>
          <a:bodyPr>
            <a:noAutofit/>
          </a:bodyPr>
          <a:lstStyle/>
          <a:p>
            <a:r>
              <a:rPr lang="el-GR" sz="1600" dirty="0"/>
              <a:t>Τα μοντέλα που ανταποκρίθηκαν καλυτέρα στην εκπαίδευση και</a:t>
            </a:r>
            <a:r>
              <a:rPr lang="en-US" sz="1600" dirty="0"/>
              <a:t> </a:t>
            </a:r>
            <a:r>
              <a:rPr lang="el-GR" sz="1600" dirty="0"/>
              <a:t>το </a:t>
            </a:r>
            <a:r>
              <a:rPr sz="1600" dirty="0"/>
              <a:t>h</a:t>
            </a:r>
            <a:r>
              <a:rPr lang="en-US" sz="1600" dirty="0"/>
              <a:t>yperparameter tuning </a:t>
            </a:r>
            <a:r>
              <a:rPr lang="el-GR" sz="1600" dirty="0"/>
              <a:t>ήταν:</a:t>
            </a:r>
            <a:endParaRPr lang="en-US" sz="1600" dirty="0"/>
          </a:p>
          <a:p>
            <a:endParaRPr lang="el-GR" sz="1600" dirty="0"/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562310FD-193C-4117-ADEA-7BEEA9DDD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88441"/>
              </p:ext>
            </p:extLst>
          </p:nvPr>
        </p:nvGraphicFramePr>
        <p:xfrm>
          <a:off x="1000152" y="3359606"/>
          <a:ext cx="7162059" cy="8052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67396">
                  <a:extLst>
                    <a:ext uri="{9D8B030D-6E8A-4147-A177-3AD203B41FA5}">
                      <a16:colId xmlns:a16="http://schemas.microsoft.com/office/drawing/2014/main" val="3053302033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2545575024"/>
                    </a:ext>
                  </a:extLst>
                </a:gridCol>
                <a:gridCol w="1154542">
                  <a:extLst>
                    <a:ext uri="{9D8B030D-6E8A-4147-A177-3AD203B41FA5}">
                      <a16:colId xmlns:a16="http://schemas.microsoft.com/office/drawing/2014/main" val="3288736686"/>
                    </a:ext>
                  </a:extLst>
                </a:gridCol>
                <a:gridCol w="1338166">
                  <a:extLst>
                    <a:ext uri="{9D8B030D-6E8A-4147-A177-3AD203B41FA5}">
                      <a16:colId xmlns:a16="http://schemas.microsoft.com/office/drawing/2014/main" val="2247791690"/>
                    </a:ext>
                  </a:extLst>
                </a:gridCol>
                <a:gridCol w="1594265">
                  <a:extLst>
                    <a:ext uri="{9D8B030D-6E8A-4147-A177-3AD203B41FA5}">
                      <a16:colId xmlns:a16="http://schemas.microsoft.com/office/drawing/2014/main" val="2106908637"/>
                    </a:ext>
                  </a:extLst>
                </a:gridCol>
              </a:tblGrid>
              <a:tr h="251161">
                <a:tc>
                  <a:txBody>
                    <a:bodyPr/>
                    <a:lstStyle/>
                    <a:p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Max_depth</a:t>
                      </a:r>
                      <a:endParaRPr lang="el-GR" sz="12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N_estimators</a:t>
                      </a:r>
                      <a:endParaRPr lang="el-GR" sz="1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Learning Rate</a:t>
                      </a:r>
                      <a:endParaRPr lang="el-GR" sz="1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MAE</a:t>
                      </a:r>
                      <a:endParaRPr lang="el-GR" sz="1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09488"/>
                  </a:ext>
                </a:extLst>
              </a:tr>
              <a:tr h="439533">
                <a:tc>
                  <a:txBody>
                    <a:bodyPr/>
                    <a:lstStyle/>
                    <a:p>
                      <a:r>
                        <a:rPr lang="en-US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 Forest</a:t>
                      </a:r>
                      <a:endParaRPr lang="el-GR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20</a:t>
                      </a:r>
                      <a:endParaRPr lang="el-GR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400</a:t>
                      </a:r>
                      <a:endParaRPr lang="el-GR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0.1</a:t>
                      </a:r>
                      <a:endParaRPr lang="el-GR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17.077</a:t>
                      </a:r>
                      <a:endParaRPr lang="el-G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0598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7941693-391B-419B-A35A-AFDA8321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08377"/>
              </p:ext>
            </p:extLst>
          </p:nvPr>
        </p:nvGraphicFramePr>
        <p:xfrm>
          <a:off x="1000153" y="4785538"/>
          <a:ext cx="7162059" cy="872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62712">
                  <a:extLst>
                    <a:ext uri="{9D8B030D-6E8A-4147-A177-3AD203B41FA5}">
                      <a16:colId xmlns:a16="http://schemas.microsoft.com/office/drawing/2014/main" val="3053302033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2545575024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3288736686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438085098"/>
                    </a:ext>
                  </a:extLst>
                </a:gridCol>
                <a:gridCol w="1574599">
                  <a:extLst>
                    <a:ext uri="{9D8B030D-6E8A-4147-A177-3AD203B41FA5}">
                      <a16:colId xmlns:a16="http://schemas.microsoft.com/office/drawing/2014/main" val="302864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Max_depth</a:t>
                      </a:r>
                      <a:endParaRPr lang="el-GR" sz="1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l-GR" sz="1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N_estimators</a:t>
                      </a:r>
                      <a:endParaRPr lang="el-GR" sz="1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l-GR" sz="1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Learning Rate</a:t>
                      </a:r>
                      <a:endParaRPr lang="el-GR" sz="1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MAE</a:t>
                      </a:r>
                      <a:endParaRPr lang="el-GR" sz="12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09488"/>
                  </a:ext>
                </a:extLst>
              </a:tr>
              <a:tr h="415411">
                <a:tc>
                  <a:txBody>
                    <a:bodyPr/>
                    <a:lstStyle/>
                    <a:p>
                      <a:r>
                        <a:rPr lang="en-US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XGBoost</a:t>
                      </a:r>
                      <a:endParaRPr lang="el-GR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l-G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950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0.025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15.995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059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B7BA23-5097-411D-B91B-492491F68292}"/>
              </a:ext>
            </a:extLst>
          </p:cNvPr>
          <p:cNvSpPr txBox="1"/>
          <p:nvPr/>
        </p:nvSpPr>
        <p:spPr>
          <a:xfrm>
            <a:off x="1083077" y="2162682"/>
            <a:ext cx="188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Search 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5DA45-2D3C-4B58-AD7E-E41481017B35}"/>
              </a:ext>
            </a:extLst>
          </p:cNvPr>
          <p:cNvSpPr txBox="1"/>
          <p:nvPr/>
        </p:nvSpPr>
        <p:spPr>
          <a:xfrm>
            <a:off x="7023717" y="2136624"/>
            <a:ext cx="3398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10-fold Cross Validation 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3122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93EA09-C857-4CB5-9B88-7490FB64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090C60-7D03-43CB-8FB6-B53DAFD687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877118" cy="829420"/>
          </a:xfrm>
        </p:spPr>
        <p:txBody>
          <a:bodyPr>
            <a:noAutofit/>
          </a:bodyPr>
          <a:lstStyle/>
          <a:p>
            <a:r>
              <a:rPr lang="el-GR" sz="1600"/>
              <a:t>Τελικά για το μοντέλο μας επιλέξαμε</a:t>
            </a:r>
            <a:r>
              <a:rPr lang="en-US" sz="1600"/>
              <a:t> </a:t>
            </a:r>
            <a:r>
              <a:rPr lang="el-GR" sz="1600"/>
              <a:t>να χρησιμοποιήσουμε τον </a:t>
            </a:r>
            <a:r>
              <a:rPr lang="en-US" sz="1600" err="1"/>
              <a:t>XGBoost</a:t>
            </a:r>
            <a:r>
              <a:rPr lang="el-GR" sz="1600"/>
              <a:t> με βέλτιστη απόδοση στο </a:t>
            </a:r>
            <a:r>
              <a:rPr lang="en-US" sz="1600"/>
              <a:t>Test Set:</a:t>
            </a:r>
            <a:endParaRPr lang="el-GR" sz="1600"/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DB589DDF-F6EF-4195-A87F-A02A73A1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7180"/>
              </p:ext>
            </p:extLst>
          </p:nvPr>
        </p:nvGraphicFramePr>
        <p:xfrm>
          <a:off x="848899" y="3275971"/>
          <a:ext cx="4595068" cy="17868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8767">
                  <a:extLst>
                    <a:ext uri="{9D8B030D-6E8A-4147-A177-3AD203B41FA5}">
                      <a16:colId xmlns:a16="http://schemas.microsoft.com/office/drawing/2014/main" val="320576881"/>
                    </a:ext>
                  </a:extLst>
                </a:gridCol>
                <a:gridCol w="1148767">
                  <a:extLst>
                    <a:ext uri="{9D8B030D-6E8A-4147-A177-3AD203B41FA5}">
                      <a16:colId xmlns:a16="http://schemas.microsoft.com/office/drawing/2014/main" val="307633307"/>
                    </a:ext>
                  </a:extLst>
                </a:gridCol>
                <a:gridCol w="1148767">
                  <a:extLst>
                    <a:ext uri="{9D8B030D-6E8A-4147-A177-3AD203B41FA5}">
                      <a16:colId xmlns:a16="http://schemas.microsoft.com/office/drawing/2014/main" val="2542982794"/>
                    </a:ext>
                  </a:extLst>
                </a:gridCol>
                <a:gridCol w="1148767">
                  <a:extLst>
                    <a:ext uri="{9D8B030D-6E8A-4147-A177-3AD203B41FA5}">
                      <a16:colId xmlns:a16="http://schemas.microsoft.com/office/drawing/2014/main" val="1415484722"/>
                    </a:ext>
                  </a:extLst>
                </a:gridCol>
              </a:tblGrid>
              <a:tr h="506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XGBoost</a:t>
                      </a:r>
                      <a:endParaRPr lang="el-GR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MAE</a:t>
                      </a:r>
                      <a:endParaRPr lang="el-GR" sz="16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Median AE</a:t>
                      </a:r>
                      <a:endParaRPr lang="el-GR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MAPE</a:t>
                      </a:r>
                      <a:endParaRPr lang="el-GR" sz="16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0955"/>
                  </a:ext>
                </a:extLst>
              </a:tr>
              <a:tr h="506645">
                <a:tc>
                  <a:txBody>
                    <a:bodyPr/>
                    <a:lstStyle/>
                    <a:p>
                      <a:r>
                        <a:rPr 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Best Train Set</a:t>
                      </a:r>
                      <a:endParaRPr lang="el-GR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15.995</a:t>
                      </a:r>
                      <a:endParaRPr lang="el-G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10.82</a:t>
                      </a:r>
                      <a:endParaRPr lang="el-G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0.29</a:t>
                      </a:r>
                      <a:endParaRPr lang="el-G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85340"/>
                  </a:ext>
                </a:extLst>
              </a:tr>
              <a:tr h="506645">
                <a:tc>
                  <a:txBody>
                    <a:bodyPr/>
                    <a:lstStyle/>
                    <a:p>
                      <a:r>
                        <a:rPr 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 Set</a:t>
                      </a:r>
                      <a:endParaRPr lang="el-GR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29.82</a:t>
                      </a:r>
                      <a:endParaRPr lang="el-G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11.09</a:t>
                      </a:r>
                      <a:endParaRPr lang="el-G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0.32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79104"/>
                  </a:ext>
                </a:extLst>
              </a:tr>
            </a:tbl>
          </a:graphicData>
        </a:graphic>
      </p:graphicFrame>
      <p:graphicFrame>
        <p:nvGraphicFramePr>
          <p:cNvPr id="9" name="Πίνακας 6">
            <a:extLst>
              <a:ext uri="{FF2B5EF4-FFF2-40B4-BE49-F238E27FC236}">
                <a16:creationId xmlns:a16="http://schemas.microsoft.com/office/drawing/2014/main" id="{D3F1FBE3-188D-4234-836D-C02C749AD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49046"/>
              </p:ext>
            </p:extLst>
          </p:nvPr>
        </p:nvGraphicFramePr>
        <p:xfrm>
          <a:off x="6282432" y="3275971"/>
          <a:ext cx="4595068" cy="11962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8767">
                  <a:extLst>
                    <a:ext uri="{9D8B030D-6E8A-4147-A177-3AD203B41FA5}">
                      <a16:colId xmlns:a16="http://schemas.microsoft.com/office/drawing/2014/main" val="320576881"/>
                    </a:ext>
                  </a:extLst>
                </a:gridCol>
                <a:gridCol w="1148767">
                  <a:extLst>
                    <a:ext uri="{9D8B030D-6E8A-4147-A177-3AD203B41FA5}">
                      <a16:colId xmlns:a16="http://schemas.microsoft.com/office/drawing/2014/main" val="307633307"/>
                    </a:ext>
                  </a:extLst>
                </a:gridCol>
                <a:gridCol w="1148767">
                  <a:extLst>
                    <a:ext uri="{9D8B030D-6E8A-4147-A177-3AD203B41FA5}">
                      <a16:colId xmlns:a16="http://schemas.microsoft.com/office/drawing/2014/main" val="2542982794"/>
                    </a:ext>
                  </a:extLst>
                </a:gridCol>
                <a:gridCol w="1148767">
                  <a:extLst>
                    <a:ext uri="{9D8B030D-6E8A-4147-A177-3AD203B41FA5}">
                      <a16:colId xmlns:a16="http://schemas.microsoft.com/office/drawing/2014/main" val="1415484722"/>
                    </a:ext>
                  </a:extLst>
                </a:gridCol>
              </a:tblGrid>
              <a:tr h="492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AutoML</a:t>
                      </a:r>
                      <a:endParaRPr lang="el-GR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MAE</a:t>
                      </a:r>
                      <a:endParaRPr lang="el-GR" sz="16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Median AE</a:t>
                      </a:r>
                      <a:endParaRPr lang="el-GR" sz="16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MAPE</a:t>
                      </a:r>
                      <a:endParaRPr lang="el-GR" sz="16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0955"/>
                  </a:ext>
                </a:extLst>
              </a:tr>
              <a:tr h="556135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 Set</a:t>
                      </a:r>
                      <a:endParaRPr lang="el-G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44.38</a:t>
                      </a:r>
                      <a:endParaRPr lang="el-G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18.66</a:t>
                      </a:r>
                      <a:endParaRPr lang="el-G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0.64</a:t>
                      </a:r>
                      <a:endParaRPr lang="el-G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85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DD4C9C-3B62-4872-923F-3E13F296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Στην συνέχεια…</a:t>
            </a: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9EA4639-D16E-475E-800F-D2BBAA52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7" y="2787954"/>
            <a:ext cx="3640906" cy="1480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279F9110-198F-45DF-9AF8-548E1C582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5764" y="5189465"/>
            <a:ext cx="9525000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Εικόνα 8" descr="Εικόνα που περιέχει κοιλεντερωτό, βυθός, βυθός ωκεανού&#10;&#10;Περιγραφή που δημιουργήθηκε αυτόματα">
            <a:extLst>
              <a:ext uri="{FF2B5EF4-FFF2-40B4-BE49-F238E27FC236}">
                <a16:creationId xmlns:a16="http://schemas.microsoft.com/office/drawing/2014/main" id="{698FF609-0B28-4011-B4CA-831EDDC8F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358" y="2993996"/>
            <a:ext cx="2579343" cy="1858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Γραφικό 10" descr="Χαμένος περίγραμμα">
            <a:extLst>
              <a:ext uri="{FF2B5EF4-FFF2-40B4-BE49-F238E27FC236}">
                <a16:creationId xmlns:a16="http://schemas.microsoft.com/office/drawing/2014/main" id="{88AF14E1-F1C3-4230-A837-537F0D70E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6303" y="1452372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169715-A71D-4CAB-B3BA-1CDA13E7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 the model as a Service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53E0353-BA15-4B6D-B905-E527BAF745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0831" y="3718001"/>
            <a:ext cx="9445752" cy="139089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l-GR"/>
              <a:t>Παρόλα αυτά, προχωρήσαμε στην κατασκευή ενός API που διαχειρίζεται το μοντέλο μας χρησιμοποιώντας τη βιβλιοθήκη </a:t>
            </a:r>
            <a:r>
              <a:rPr lang="el-GR" err="1"/>
              <a:t>FastAPI</a:t>
            </a:r>
            <a:r>
              <a:rPr lang="el-GR"/>
              <a:t> και στην συνέχεια καταφέραμε να λάβουμε αποτελέσματα για τυχαίες παρατηρήσεις του </a:t>
            </a:r>
            <a:r>
              <a:rPr lang="en-US" err="1"/>
              <a:t>dataframe</a:t>
            </a:r>
            <a:r>
              <a:rPr lang="en-US"/>
              <a:t>.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04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80777" cy="640080"/>
          </a:xfrm>
        </p:spPr>
        <p:txBody>
          <a:bodyPr rtlCol="0">
            <a:noAutofit/>
          </a:bodyPr>
          <a:lstStyle/>
          <a:p>
            <a:pPr rtl="0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l-GR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Θέση περιεχομένου 17"/>
          <p:cNvSpPr txBox="1">
            <a:spLocks/>
          </p:cNvSpPr>
          <p:nvPr/>
        </p:nvSpPr>
        <p:spPr>
          <a:xfrm>
            <a:off x="541610" y="1524708"/>
            <a:ext cx="4321704" cy="166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Αξιοποιήσαμε τόσο τις ερωτήσεις που μας είχαν υποβληθεί στο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 section </a:t>
            </a:r>
            <a:r>
              <a:rPr lang="el-GR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του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</a:t>
            </a:r>
            <a:r>
              <a:rPr lang="el-GR"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όσο και πληροφορίες από το διαδίκτυο προκειμένου να έχουμε μια σαφή εικόνα των δεδομένων μας.</a:t>
            </a:r>
          </a:p>
        </p:txBody>
      </p:sp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3486762-098D-40E8-A4F4-DAC45B902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685" y="3123303"/>
            <a:ext cx="4770743" cy="169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CD9DEF2-014E-4D4C-A992-A286FBAC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44" y="4996373"/>
            <a:ext cx="4893130" cy="1413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Εικόνα 11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1366FCE-3276-466E-94E1-BD1061584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522" y="1311945"/>
            <a:ext cx="4446950" cy="509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5C032AA3-F3C3-4182-8C79-997130E88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0051" y="3783119"/>
            <a:ext cx="2892136" cy="198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1A601C-97F5-41AA-9805-89213748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model as a Service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49CD472-1AF4-4F41-862E-8BA82C9931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758926" cy="552583"/>
          </a:xfrm>
        </p:spPr>
        <p:txBody>
          <a:bodyPr>
            <a:normAutofit/>
          </a:bodyPr>
          <a:lstStyle/>
          <a:p>
            <a:r>
              <a:rPr lang="el-GR" sz="1600"/>
              <a:t>Τα αποτελέσματα ήταν τα ακόλουθα</a:t>
            </a:r>
            <a:r>
              <a:rPr lang="en-US" sz="1600"/>
              <a:t> :</a:t>
            </a:r>
            <a:endParaRPr lang="el-GR" sz="1600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E29F6B9-48E3-4C8E-A177-E75E7634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472" y="2265034"/>
            <a:ext cx="1861393" cy="4047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7390E239-2EA3-4A38-814D-2B5508353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682"/>
          <a:stretch/>
        </p:blipFill>
        <p:spPr>
          <a:xfrm>
            <a:off x="5073445" y="3429000"/>
            <a:ext cx="6441121" cy="941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F669833B-71BD-45FC-BBC4-E922F8AF9EAF}"/>
              </a:ext>
            </a:extLst>
          </p:cNvPr>
          <p:cNvSpPr/>
          <p:nvPr/>
        </p:nvSpPr>
        <p:spPr>
          <a:xfrm>
            <a:off x="3429755" y="3657261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5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388420-2ABC-4360-AEEB-9C7C9E04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model as a Service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05BB849-B27F-4832-8609-6DE0453D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18" y="2301859"/>
            <a:ext cx="3200400" cy="2733675"/>
          </a:xfrm>
          <a:prstGeom prst="rect">
            <a:avLst/>
          </a:prstGeom>
        </p:spPr>
      </p:pic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459356CD-718A-48FD-9115-2BFF0C124530}"/>
              </a:ext>
            </a:extLst>
          </p:cNvPr>
          <p:cNvSpPr/>
          <p:nvPr/>
        </p:nvSpPr>
        <p:spPr>
          <a:xfrm>
            <a:off x="5557420" y="3140475"/>
            <a:ext cx="1340529" cy="5770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28" name="Picture 4" descr="Microsoft Azure + Switch Software Integrations | Switch Automation">
            <a:extLst>
              <a:ext uri="{FF2B5EF4-FFF2-40B4-BE49-F238E27FC236}">
                <a16:creationId xmlns:a16="http://schemas.microsoft.com/office/drawing/2014/main" id="{E31561F8-CBB4-4263-B6F9-4B8A1D629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64" y="2383653"/>
            <a:ext cx="3548849" cy="236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0E97832-E643-41CF-B62C-DE54CD9AE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961" y="2350686"/>
            <a:ext cx="6660227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7C2D6C-C12B-4481-B492-F59983F1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30" y="1373275"/>
            <a:ext cx="8622793" cy="6400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Mara &amp; TT’s thank you</a:t>
            </a:r>
            <a:r>
              <a:rPr lang="en-US" sz="2800">
                <a:solidFill>
                  <a:schemeClr val="bg1"/>
                </a:solidFill>
              </a:rPr>
              <a:t> for passing on the knowledge</a:t>
            </a:r>
            <a:endParaRPr lang="el-GR"/>
          </a:p>
        </p:txBody>
      </p:sp>
      <p:pic>
        <p:nvPicPr>
          <p:cNvPr id="4" name="Γραφικό 3" descr="Σκιαγράφημα προσώπου με αστέρια περίγραμμα">
            <a:extLst>
              <a:ext uri="{FF2B5EF4-FFF2-40B4-BE49-F238E27FC236}">
                <a16:creationId xmlns:a16="http://schemas.microsoft.com/office/drawing/2014/main" id="{D429C5C8-A300-411F-98A7-30DD964A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4293" y="1373275"/>
            <a:ext cx="640081" cy="640081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C9ED74EC-B839-4DD3-9865-1B3AFCFC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01" y="3069683"/>
            <a:ext cx="3111384" cy="718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2DDDB4-9723-4E87-AE4E-43E024CF41F5}"/>
              </a:ext>
            </a:extLst>
          </p:cNvPr>
          <p:cNvSpPr txBox="1"/>
          <p:nvPr/>
        </p:nvSpPr>
        <p:spPr>
          <a:xfrm>
            <a:off x="5182850" y="3892493"/>
            <a:ext cx="593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making all this happen! </a:t>
            </a:r>
            <a:endParaRPr lang="el-GR" sz="2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86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109999-9F1F-436F-9F34-E64BF6D5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0ADA2A-88C6-43A1-92E0-4EDCD57D89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45114" cy="519027"/>
          </a:xfrm>
        </p:spPr>
        <p:txBody>
          <a:bodyPr>
            <a:noAutofit/>
          </a:bodyPr>
          <a:lstStyle/>
          <a:p>
            <a:r>
              <a:rPr lang="el-GR" sz="1400"/>
              <a:t>Προχωρήσαμε σε περαιτέρω ανάλυση συγκρίνοντας 3 μεθόδους για την αξιολόγηση των </a:t>
            </a:r>
            <a:r>
              <a:rPr sz="1400"/>
              <a:t>a</a:t>
            </a:r>
            <a:r>
              <a:rPr lang="en-US" sz="1400" err="1"/>
              <a:t>menities</a:t>
            </a:r>
            <a:r>
              <a:rPr lang="en-US" sz="1400"/>
              <a:t>:</a:t>
            </a:r>
            <a:endParaRPr lang="el-GR" sz="1400"/>
          </a:p>
        </p:txBody>
      </p:sp>
      <p:grpSp>
        <p:nvGrpSpPr>
          <p:cNvPr id="4" name="Ομάδα 3" descr="Μικρός κύκλος με τον αριθμό 1 που υποδεικνύει το βήμα 1">
            <a:extLst>
              <a:ext uri="{FF2B5EF4-FFF2-40B4-BE49-F238E27FC236}">
                <a16:creationId xmlns:a16="http://schemas.microsoft.com/office/drawing/2014/main" id="{7A7FD044-F9E0-4D45-B45A-81EC88D0CD79}"/>
              </a:ext>
            </a:extLst>
          </p:cNvPr>
          <p:cNvGrpSpPr/>
          <p:nvPr/>
        </p:nvGrpSpPr>
        <p:grpSpPr bwMode="blackWhite">
          <a:xfrm>
            <a:off x="707277" y="2430709"/>
            <a:ext cx="391682" cy="313731"/>
            <a:chOff x="6953426" y="711274"/>
            <a:chExt cx="558179" cy="409838"/>
          </a:xfrm>
        </p:grpSpPr>
        <p:sp>
          <p:nvSpPr>
            <p:cNvPr id="5" name="Έλλειψη 13" descr="Μικρός κύκλος">
              <a:extLst>
                <a:ext uri="{FF2B5EF4-FFF2-40B4-BE49-F238E27FC236}">
                  <a16:creationId xmlns:a16="http://schemas.microsoft.com/office/drawing/2014/main" id="{B7A5A956-0029-4D40-AD5F-D8D0642F369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6" name="Πλαίσιο κειμένου 14" descr="Αριθμός 1">
              <a:extLst>
                <a:ext uri="{FF2B5EF4-FFF2-40B4-BE49-F238E27FC236}">
                  <a16:creationId xmlns:a16="http://schemas.microsoft.com/office/drawing/2014/main" id="{443A0C19-81EB-48AD-AAB2-8E57E24FCD5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rtl="0"/>
              <a:r>
                <a:rPr lang="el-G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7" name="Ομάδα 6" descr="Μικρός κύκλος με τον αριθμό 1 που υποδεικνύει το βήμα 1">
            <a:extLst>
              <a:ext uri="{FF2B5EF4-FFF2-40B4-BE49-F238E27FC236}">
                <a16:creationId xmlns:a16="http://schemas.microsoft.com/office/drawing/2014/main" id="{85362C28-DCC8-4721-B85C-D2E2C808AFD1}"/>
              </a:ext>
            </a:extLst>
          </p:cNvPr>
          <p:cNvGrpSpPr/>
          <p:nvPr/>
        </p:nvGrpSpPr>
        <p:grpSpPr bwMode="blackWhite">
          <a:xfrm>
            <a:off x="708633" y="3110781"/>
            <a:ext cx="391682" cy="369332"/>
            <a:chOff x="6953426" y="670994"/>
            <a:chExt cx="558179" cy="482472"/>
          </a:xfrm>
        </p:grpSpPr>
        <p:sp>
          <p:nvSpPr>
            <p:cNvPr id="8" name="Έλλειψη 13" descr="Μικρός κύκλος">
              <a:extLst>
                <a:ext uri="{FF2B5EF4-FFF2-40B4-BE49-F238E27FC236}">
                  <a16:creationId xmlns:a16="http://schemas.microsoft.com/office/drawing/2014/main" id="{FC730FF5-3DEF-4080-8180-8F3F4660024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9" name="Πλαίσιο κειμένου 14" descr="Αριθμός 1">
              <a:extLst>
                <a:ext uri="{FF2B5EF4-FFF2-40B4-BE49-F238E27FC236}">
                  <a16:creationId xmlns:a16="http://schemas.microsoft.com/office/drawing/2014/main" id="{FC263F28-BE73-4985-A196-CA46575A02D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670994"/>
              <a:ext cx="558179" cy="4824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rtl="0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l-GR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0" name="Ομάδα 9" descr="Μικρός κύκλος με τον αριθμό 1 που υποδεικνύει το βήμα 1">
            <a:extLst>
              <a:ext uri="{FF2B5EF4-FFF2-40B4-BE49-F238E27FC236}">
                <a16:creationId xmlns:a16="http://schemas.microsoft.com/office/drawing/2014/main" id="{2CE58875-0C9E-4BE0-9000-9423EF0686A2}"/>
              </a:ext>
            </a:extLst>
          </p:cNvPr>
          <p:cNvGrpSpPr/>
          <p:nvPr/>
        </p:nvGrpSpPr>
        <p:grpSpPr bwMode="blackWhite">
          <a:xfrm>
            <a:off x="705503" y="3829021"/>
            <a:ext cx="391682" cy="369332"/>
            <a:chOff x="6953426" y="670994"/>
            <a:chExt cx="558179" cy="482472"/>
          </a:xfrm>
        </p:grpSpPr>
        <p:sp>
          <p:nvSpPr>
            <p:cNvPr id="11" name="Έλλειψη 13" descr="Μικρός κύκλος">
              <a:extLst>
                <a:ext uri="{FF2B5EF4-FFF2-40B4-BE49-F238E27FC236}">
                  <a16:creationId xmlns:a16="http://schemas.microsoft.com/office/drawing/2014/main" id="{15A508EF-D5EF-42E7-94EB-737018FAB8E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/>
            </a:p>
          </p:txBody>
        </p:sp>
        <p:sp>
          <p:nvSpPr>
            <p:cNvPr id="12" name="Πλαίσιο κειμένου 14" descr="Αριθμός 1">
              <a:extLst>
                <a:ext uri="{FF2B5EF4-FFF2-40B4-BE49-F238E27FC236}">
                  <a16:creationId xmlns:a16="http://schemas.microsoft.com/office/drawing/2014/main" id="{8B0FE2C9-3274-48FB-BE69-61EA54F6345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670994"/>
              <a:ext cx="558179" cy="4824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rtl="0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l-GR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DDF6C64-6678-495C-9D3E-D6DAC75AAB58}"/>
              </a:ext>
            </a:extLst>
          </p:cNvPr>
          <p:cNvSpPr txBox="1"/>
          <p:nvPr/>
        </p:nvSpPr>
        <p:spPr>
          <a:xfrm>
            <a:off x="1358556" y="2464293"/>
            <a:ext cx="4363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0" i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Υπολογισμός του συνολικού αριθμού των </a:t>
            </a:r>
            <a:r>
              <a:rPr lang="en-US" sz="1400" b="0" i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amenities.</a:t>
            </a:r>
            <a:endParaRPr lang="en-US" sz="1400" b="0" i="0">
              <a:solidFill>
                <a:srgbClr val="2121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82915-0D6E-47B4-A3DA-B4EA87544540}"/>
              </a:ext>
            </a:extLst>
          </p:cNvPr>
          <p:cNvSpPr txBox="1"/>
          <p:nvPr/>
        </p:nvSpPr>
        <p:spPr>
          <a:xfrm>
            <a:off x="1358556" y="3167390"/>
            <a:ext cx="445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Υπολογισμός του αριθμού των δημοφιλών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amenities.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9AEC2-4CEE-4B3C-8E3D-8C1454138766}"/>
              </a:ext>
            </a:extLst>
          </p:cNvPr>
          <p:cNvSpPr txBox="1"/>
          <p:nvPr/>
        </p:nvSpPr>
        <p:spPr>
          <a:xfrm>
            <a:off x="1358557" y="3911976"/>
            <a:ext cx="4807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l-GR" sz="1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Υπολογισμός μιας μετρικής με βάση τη σημασία κάθε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amenity.</a:t>
            </a:r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53D7EC44-64FC-4648-809D-3B3CF42B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208" y="2879577"/>
            <a:ext cx="4120579" cy="1237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1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3C03F9-C2E0-4377-9EAB-AC8A5754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FA0B9F-5B3D-4EE5-966E-F6C19B6D16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059220" cy="535805"/>
          </a:xfrm>
        </p:spPr>
        <p:txBody>
          <a:bodyPr>
            <a:normAutofit/>
          </a:bodyPr>
          <a:lstStyle/>
          <a:p>
            <a:r>
              <a:rPr lang="el-GR" sz="1400" dirty="0"/>
              <a:t>Αποφανθήκαμε για την διαχείριση των </a:t>
            </a:r>
            <a:r>
              <a:rPr lang="en-US" sz="1400" dirty="0"/>
              <a:t>outliers </a:t>
            </a:r>
            <a:r>
              <a:rPr lang="el-GR" sz="1400" dirty="0"/>
              <a:t>στην τιμή</a:t>
            </a:r>
            <a:r>
              <a:rPr lang="en-US" sz="1400" dirty="0"/>
              <a:t> </a:t>
            </a:r>
            <a:r>
              <a:rPr lang="el-GR" sz="1400" dirty="0"/>
              <a:t>αξιοποιώντας τα ακόλουθα </a:t>
            </a:r>
            <a:r>
              <a:rPr lang="en-US" sz="1400" dirty="0"/>
              <a:t>plots</a:t>
            </a:r>
            <a:endParaRPr lang="el-GR" sz="14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AFE0924-580B-4AA7-B50D-7C772C61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330" y="2610013"/>
            <a:ext cx="3940204" cy="3420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39291C46-83A9-46CF-B5CD-61956E9B1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6499" y="2635317"/>
            <a:ext cx="3878684" cy="3420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767A31-1AFC-4FD7-866C-EABE62F45B81}"/>
              </a:ext>
            </a:extLst>
          </p:cNvPr>
          <p:cNvSpPr txBox="1"/>
          <p:nvPr/>
        </p:nvSpPr>
        <p:spPr>
          <a:xfrm>
            <a:off x="1518597" y="2328046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 Raw Visualization</a:t>
            </a:r>
            <a:endParaRPr lang="el-GR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0C26D-DA0A-46ED-ADB0-30A9CCEB68C4}"/>
              </a:ext>
            </a:extLst>
          </p:cNvPr>
          <p:cNvSpPr txBox="1"/>
          <p:nvPr/>
        </p:nvSpPr>
        <p:spPr>
          <a:xfrm>
            <a:off x="6057842" y="2336350"/>
            <a:ext cx="15359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Price_threshold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200</a:t>
            </a:r>
          </a:p>
          <a:p>
            <a:endParaRPr lang="el-G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7D249-2CC1-4752-8BAC-129F0B5AFEC4}"/>
              </a:ext>
            </a:extLst>
          </p:cNvPr>
          <p:cNvSpPr txBox="1"/>
          <p:nvPr/>
        </p:nvSpPr>
        <p:spPr>
          <a:xfrm>
            <a:off x="2090068" y="6098714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Sample</a:t>
            </a:r>
            <a:endParaRPr lang="el-GR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FB612-D2E0-4365-A88D-6438A67696BA}"/>
              </a:ext>
            </a:extLst>
          </p:cNvPr>
          <p:cNvSpPr txBox="1"/>
          <p:nvPr/>
        </p:nvSpPr>
        <p:spPr>
          <a:xfrm rot="16200000">
            <a:off x="25278" y="4088020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Price</a:t>
            </a:r>
            <a:endParaRPr lang="el-GR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9F8FC-DD71-44B8-99D4-F8DFD8947042}"/>
              </a:ext>
            </a:extLst>
          </p:cNvPr>
          <p:cNvSpPr txBox="1"/>
          <p:nvPr/>
        </p:nvSpPr>
        <p:spPr>
          <a:xfrm rot="16200000">
            <a:off x="4469447" y="4067663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Price</a:t>
            </a:r>
            <a:endParaRPr lang="el-G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A5012-C722-4271-9968-A1CDAED59AEE}"/>
              </a:ext>
            </a:extLst>
          </p:cNvPr>
          <p:cNvSpPr txBox="1"/>
          <p:nvPr/>
        </p:nvSpPr>
        <p:spPr>
          <a:xfrm>
            <a:off x="6503477" y="6045759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Sample</a:t>
            </a:r>
            <a:endParaRPr lang="el-GR" sz="11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491C73-4D97-4251-A95D-F54DD701F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061" y="2212177"/>
            <a:ext cx="1425063" cy="3886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5262DD-57DA-475D-8884-4BBA20651583}"/>
              </a:ext>
            </a:extLst>
          </p:cNvPr>
          <p:cNvSpPr txBox="1"/>
          <p:nvPr/>
        </p:nvSpPr>
        <p:spPr>
          <a:xfrm rot="16200000">
            <a:off x="9026133" y="4090668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Price</a:t>
            </a:r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2393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4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6952CC-7940-4AF7-AFA2-A9FEE300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C49776F-0A18-4C37-8419-B3A83BC369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54978" cy="1252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1400"/>
              <a:t>Τέλος, επιχειρήσαμε να αξιοποιήσουμε τις συντεταγμένες κατηγοριοποιώντας τα καταλύματα σε περιοχές, προσπαθώντας να συσχετίσουμε τις γειτονιές με την τιμή των καταλυμάτων.  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2873C8D-89AD-4B04-9EA2-87068D3C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3" y="2765510"/>
            <a:ext cx="3591275" cy="3310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F40DC1B8-2947-4DD5-932B-58D2BF1A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74" y="2766271"/>
            <a:ext cx="3790120" cy="3310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9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EC9E11-0D5C-4785-BA91-2EBCEA19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</a:t>
            </a:r>
            <a:endParaRPr lang="el-GR"/>
          </a:p>
        </p:txBody>
      </p:sp>
      <p:grpSp>
        <p:nvGrpSpPr>
          <p:cNvPr id="6" name="Θέση περιεχομένου 4" descr="Γρανάζια περίγραμμα">
            <a:extLst>
              <a:ext uri="{FF2B5EF4-FFF2-40B4-BE49-F238E27FC236}">
                <a16:creationId xmlns:a16="http://schemas.microsoft.com/office/drawing/2014/main" id="{613C9AD8-DACE-4B79-897D-EAE0612EEF01}"/>
              </a:ext>
            </a:extLst>
          </p:cNvPr>
          <p:cNvGrpSpPr/>
          <p:nvPr/>
        </p:nvGrpSpPr>
        <p:grpSpPr>
          <a:xfrm>
            <a:off x="3648836" y="1342834"/>
            <a:ext cx="621029" cy="751693"/>
            <a:chOff x="3648836" y="1342834"/>
            <a:chExt cx="621029" cy="751693"/>
          </a:xfrm>
          <a:solidFill>
            <a:schemeClr val="bg1"/>
          </a:solidFill>
        </p:grpSpPr>
        <p:sp>
          <p:nvSpPr>
            <p:cNvPr id="7" name="Ελεύθερη σχεδίαση: Σχήμα 6">
              <a:extLst>
                <a:ext uri="{FF2B5EF4-FFF2-40B4-BE49-F238E27FC236}">
                  <a16:creationId xmlns:a16="http://schemas.microsoft.com/office/drawing/2014/main" id="{37EB018F-E048-4C35-84F7-7373294E4484}"/>
                </a:ext>
              </a:extLst>
            </p:cNvPr>
            <p:cNvSpPr/>
            <p:nvPr/>
          </p:nvSpPr>
          <p:spPr>
            <a:xfrm>
              <a:off x="3864102" y="1342834"/>
              <a:ext cx="405764" cy="404812"/>
            </a:xfrm>
            <a:custGeom>
              <a:avLst/>
              <a:gdLst>
                <a:gd name="connsiteX0" fmla="*/ 347663 w 405764"/>
                <a:gd name="connsiteY0" fmla="*/ 284902 h 404812"/>
                <a:gd name="connsiteX1" fmla="*/ 363855 w 405764"/>
                <a:gd name="connsiteY1" fmla="*/ 247755 h 404812"/>
                <a:gd name="connsiteX2" fmla="*/ 405765 w 405764"/>
                <a:gd name="connsiteY2" fmla="*/ 226800 h 404812"/>
                <a:gd name="connsiteX3" fmla="*/ 405765 w 405764"/>
                <a:gd name="connsiteY3" fmla="*/ 179175 h 404812"/>
                <a:gd name="connsiteX4" fmla="*/ 363855 w 405764"/>
                <a:gd name="connsiteY4" fmla="*/ 158220 h 404812"/>
                <a:gd name="connsiteX5" fmla="*/ 348615 w 405764"/>
                <a:gd name="connsiteY5" fmla="*/ 121072 h 404812"/>
                <a:gd name="connsiteX6" fmla="*/ 363855 w 405764"/>
                <a:gd name="connsiteY6" fmla="*/ 76305 h 404812"/>
                <a:gd name="connsiteX7" fmla="*/ 329565 w 405764"/>
                <a:gd name="connsiteY7" fmla="*/ 42015 h 404812"/>
                <a:gd name="connsiteX8" fmla="*/ 284798 w 405764"/>
                <a:gd name="connsiteY8" fmla="*/ 57255 h 404812"/>
                <a:gd name="connsiteX9" fmla="*/ 247650 w 405764"/>
                <a:gd name="connsiteY9" fmla="*/ 41910 h 404812"/>
                <a:gd name="connsiteX10" fmla="*/ 226695 w 405764"/>
                <a:gd name="connsiteY10" fmla="*/ 0 h 404812"/>
                <a:gd name="connsiteX11" fmla="*/ 179070 w 405764"/>
                <a:gd name="connsiteY11" fmla="*/ 0 h 404812"/>
                <a:gd name="connsiteX12" fmla="*/ 158115 w 405764"/>
                <a:gd name="connsiteY12" fmla="*/ 41910 h 404812"/>
                <a:gd name="connsiteX13" fmla="*/ 120968 w 405764"/>
                <a:gd name="connsiteY13" fmla="*/ 57150 h 404812"/>
                <a:gd name="connsiteX14" fmla="*/ 76200 w 405764"/>
                <a:gd name="connsiteY14" fmla="*/ 41910 h 404812"/>
                <a:gd name="connsiteX15" fmla="*/ 41910 w 405764"/>
                <a:gd name="connsiteY15" fmla="*/ 76200 h 404812"/>
                <a:gd name="connsiteX16" fmla="*/ 57150 w 405764"/>
                <a:gd name="connsiteY16" fmla="*/ 120968 h 404812"/>
                <a:gd name="connsiteX17" fmla="*/ 41910 w 405764"/>
                <a:gd name="connsiteY17" fmla="*/ 158115 h 404812"/>
                <a:gd name="connsiteX18" fmla="*/ 0 w 405764"/>
                <a:gd name="connsiteY18" fmla="*/ 179070 h 404812"/>
                <a:gd name="connsiteX19" fmla="*/ 0 w 405764"/>
                <a:gd name="connsiteY19" fmla="*/ 226695 h 404812"/>
                <a:gd name="connsiteX20" fmla="*/ 41910 w 405764"/>
                <a:gd name="connsiteY20" fmla="*/ 247650 h 404812"/>
                <a:gd name="connsiteX21" fmla="*/ 57150 w 405764"/>
                <a:gd name="connsiteY21" fmla="*/ 284798 h 404812"/>
                <a:gd name="connsiteX22" fmla="*/ 41910 w 405764"/>
                <a:gd name="connsiteY22" fmla="*/ 329565 h 404812"/>
                <a:gd name="connsiteX23" fmla="*/ 75248 w 405764"/>
                <a:gd name="connsiteY23" fmla="*/ 362903 h 404812"/>
                <a:gd name="connsiteX24" fmla="*/ 120015 w 405764"/>
                <a:gd name="connsiteY24" fmla="*/ 347663 h 404812"/>
                <a:gd name="connsiteX25" fmla="*/ 157163 w 405764"/>
                <a:gd name="connsiteY25" fmla="*/ 362903 h 404812"/>
                <a:gd name="connsiteX26" fmla="*/ 178118 w 405764"/>
                <a:gd name="connsiteY26" fmla="*/ 404813 h 404812"/>
                <a:gd name="connsiteX27" fmla="*/ 225743 w 405764"/>
                <a:gd name="connsiteY27" fmla="*/ 404813 h 404812"/>
                <a:gd name="connsiteX28" fmla="*/ 246698 w 405764"/>
                <a:gd name="connsiteY28" fmla="*/ 362903 h 404812"/>
                <a:gd name="connsiteX29" fmla="*/ 283845 w 405764"/>
                <a:gd name="connsiteY29" fmla="*/ 347663 h 404812"/>
                <a:gd name="connsiteX30" fmla="*/ 328613 w 405764"/>
                <a:gd name="connsiteY30" fmla="*/ 362903 h 404812"/>
                <a:gd name="connsiteX31" fmla="*/ 362903 w 405764"/>
                <a:gd name="connsiteY31" fmla="*/ 329565 h 404812"/>
                <a:gd name="connsiteX32" fmla="*/ 329622 w 405764"/>
                <a:gd name="connsiteY32" fmla="*/ 291036 h 404812"/>
                <a:gd name="connsiteX33" fmla="*/ 340995 w 405764"/>
                <a:gd name="connsiteY33" fmla="*/ 324422 h 404812"/>
                <a:gd name="connsiteX34" fmla="*/ 323707 w 405764"/>
                <a:gd name="connsiteY34" fmla="*/ 341233 h 404812"/>
                <a:gd name="connsiteX35" fmla="*/ 289989 w 405764"/>
                <a:gd name="connsiteY35" fmla="*/ 329746 h 404812"/>
                <a:gd name="connsiteX36" fmla="*/ 281759 w 405764"/>
                <a:gd name="connsiteY36" fmla="*/ 326946 h 404812"/>
                <a:gd name="connsiteX37" fmla="*/ 274244 w 405764"/>
                <a:gd name="connsiteY37" fmla="*/ 331327 h 404812"/>
                <a:gd name="connsiteX38" fmla="*/ 241468 w 405764"/>
                <a:gd name="connsiteY38" fmla="*/ 344710 h 404812"/>
                <a:gd name="connsiteX39" fmla="*/ 233410 w 405764"/>
                <a:gd name="connsiteY39" fmla="*/ 347015 h 404812"/>
                <a:gd name="connsiteX40" fmla="*/ 229657 w 405764"/>
                <a:gd name="connsiteY40" fmla="*/ 354511 h 404812"/>
                <a:gd name="connsiteX41" fmla="*/ 213970 w 405764"/>
                <a:gd name="connsiteY41" fmla="*/ 385944 h 404812"/>
                <a:gd name="connsiteX42" fmla="*/ 189919 w 405764"/>
                <a:gd name="connsiteY42" fmla="*/ 385944 h 404812"/>
                <a:gd name="connsiteX43" fmla="*/ 174231 w 405764"/>
                <a:gd name="connsiteY43" fmla="*/ 354511 h 404812"/>
                <a:gd name="connsiteX44" fmla="*/ 170478 w 405764"/>
                <a:gd name="connsiteY44" fmla="*/ 347015 h 404812"/>
                <a:gd name="connsiteX45" fmla="*/ 162420 w 405764"/>
                <a:gd name="connsiteY45" fmla="*/ 344710 h 404812"/>
                <a:gd name="connsiteX46" fmla="*/ 129635 w 405764"/>
                <a:gd name="connsiteY46" fmla="*/ 331327 h 404812"/>
                <a:gd name="connsiteX47" fmla="*/ 122130 w 405764"/>
                <a:gd name="connsiteY47" fmla="*/ 326946 h 404812"/>
                <a:gd name="connsiteX48" fmla="*/ 113900 w 405764"/>
                <a:gd name="connsiteY48" fmla="*/ 329746 h 404812"/>
                <a:gd name="connsiteX49" fmla="*/ 80353 w 405764"/>
                <a:gd name="connsiteY49" fmla="*/ 341176 h 404812"/>
                <a:gd name="connsiteX50" fmla="*/ 63779 w 405764"/>
                <a:gd name="connsiteY50" fmla="*/ 324602 h 404812"/>
                <a:gd name="connsiteX51" fmla="*/ 75209 w 405764"/>
                <a:gd name="connsiteY51" fmla="*/ 291046 h 404812"/>
                <a:gd name="connsiteX52" fmla="*/ 78010 w 405764"/>
                <a:gd name="connsiteY52" fmla="*/ 282816 h 404812"/>
                <a:gd name="connsiteX53" fmla="*/ 73628 w 405764"/>
                <a:gd name="connsiteY53" fmla="*/ 275311 h 404812"/>
                <a:gd name="connsiteX54" fmla="*/ 60293 w 405764"/>
                <a:gd name="connsiteY54" fmla="*/ 242516 h 404812"/>
                <a:gd name="connsiteX55" fmla="*/ 57988 w 405764"/>
                <a:gd name="connsiteY55" fmla="*/ 234458 h 404812"/>
                <a:gd name="connsiteX56" fmla="*/ 50502 w 405764"/>
                <a:gd name="connsiteY56" fmla="*/ 230715 h 404812"/>
                <a:gd name="connsiteX57" fmla="*/ 19050 w 405764"/>
                <a:gd name="connsiteY57" fmla="*/ 215008 h 404812"/>
                <a:gd name="connsiteX58" fmla="*/ 19050 w 405764"/>
                <a:gd name="connsiteY58" fmla="*/ 190919 h 404812"/>
                <a:gd name="connsiteX59" fmla="*/ 50482 w 405764"/>
                <a:gd name="connsiteY59" fmla="*/ 175260 h 404812"/>
                <a:gd name="connsiteX60" fmla="*/ 57969 w 405764"/>
                <a:gd name="connsiteY60" fmla="*/ 171507 h 404812"/>
                <a:gd name="connsiteX61" fmla="*/ 60274 w 405764"/>
                <a:gd name="connsiteY61" fmla="*/ 163449 h 404812"/>
                <a:gd name="connsiteX62" fmla="*/ 73609 w 405764"/>
                <a:gd name="connsiteY62" fmla="*/ 130664 h 404812"/>
                <a:gd name="connsiteX63" fmla="*/ 77991 w 405764"/>
                <a:gd name="connsiteY63" fmla="*/ 123149 h 404812"/>
                <a:gd name="connsiteX64" fmla="*/ 75190 w 405764"/>
                <a:gd name="connsiteY64" fmla="*/ 114929 h 404812"/>
                <a:gd name="connsiteX65" fmla="*/ 63760 w 405764"/>
                <a:gd name="connsiteY65" fmla="*/ 81363 h 404812"/>
                <a:gd name="connsiteX66" fmla="*/ 81286 w 405764"/>
                <a:gd name="connsiteY66" fmla="*/ 63837 h 404812"/>
                <a:gd name="connsiteX67" fmla="*/ 114833 w 405764"/>
                <a:gd name="connsiteY67" fmla="*/ 75267 h 404812"/>
                <a:gd name="connsiteX68" fmla="*/ 123063 w 405764"/>
                <a:gd name="connsiteY68" fmla="*/ 78124 h 404812"/>
                <a:gd name="connsiteX69" fmla="*/ 130569 w 405764"/>
                <a:gd name="connsiteY69" fmla="*/ 73733 h 404812"/>
                <a:gd name="connsiteX70" fmla="*/ 163354 w 405764"/>
                <a:gd name="connsiteY70" fmla="*/ 60398 h 404812"/>
                <a:gd name="connsiteX71" fmla="*/ 171450 w 405764"/>
                <a:gd name="connsiteY71" fmla="*/ 57960 h 404812"/>
                <a:gd name="connsiteX72" fmla="*/ 175203 w 405764"/>
                <a:gd name="connsiteY72" fmla="*/ 50463 h 404812"/>
                <a:gd name="connsiteX73" fmla="*/ 190891 w 405764"/>
                <a:gd name="connsiteY73" fmla="*/ 19031 h 404812"/>
                <a:gd name="connsiteX74" fmla="*/ 214970 w 405764"/>
                <a:gd name="connsiteY74" fmla="*/ 19031 h 404812"/>
                <a:gd name="connsiteX75" fmla="*/ 230657 w 405764"/>
                <a:gd name="connsiteY75" fmla="*/ 50463 h 404812"/>
                <a:gd name="connsiteX76" fmla="*/ 234410 w 405764"/>
                <a:gd name="connsiteY76" fmla="*/ 57960 h 404812"/>
                <a:gd name="connsiteX77" fmla="*/ 242459 w 405764"/>
                <a:gd name="connsiteY77" fmla="*/ 60265 h 404812"/>
                <a:gd name="connsiteX78" fmla="*/ 275244 w 405764"/>
                <a:gd name="connsiteY78" fmla="*/ 73600 h 404812"/>
                <a:gd name="connsiteX79" fmla="*/ 282759 w 405764"/>
                <a:gd name="connsiteY79" fmla="*/ 77991 h 404812"/>
                <a:gd name="connsiteX80" fmla="*/ 290989 w 405764"/>
                <a:gd name="connsiteY80" fmla="*/ 75133 h 404812"/>
                <a:gd name="connsiteX81" fmla="*/ 324526 w 405764"/>
                <a:gd name="connsiteY81" fmla="*/ 63703 h 404812"/>
                <a:gd name="connsiteX82" fmla="*/ 342052 w 405764"/>
                <a:gd name="connsiteY82" fmla="*/ 81229 h 404812"/>
                <a:gd name="connsiteX83" fmla="*/ 330622 w 405764"/>
                <a:gd name="connsiteY83" fmla="*/ 114795 h 404812"/>
                <a:gd name="connsiteX84" fmla="*/ 327822 w 405764"/>
                <a:gd name="connsiteY84" fmla="*/ 123015 h 404812"/>
                <a:gd name="connsiteX85" fmla="*/ 332203 w 405764"/>
                <a:gd name="connsiteY85" fmla="*/ 130531 h 404812"/>
                <a:gd name="connsiteX86" fmla="*/ 345586 w 405764"/>
                <a:gd name="connsiteY86" fmla="*/ 163316 h 404812"/>
                <a:gd name="connsiteX87" fmla="*/ 347882 w 405764"/>
                <a:gd name="connsiteY87" fmla="*/ 171374 h 404812"/>
                <a:gd name="connsiteX88" fmla="*/ 355378 w 405764"/>
                <a:gd name="connsiteY88" fmla="*/ 175127 h 404812"/>
                <a:gd name="connsiteX89" fmla="*/ 386810 w 405764"/>
                <a:gd name="connsiteY89" fmla="*/ 190824 h 404812"/>
                <a:gd name="connsiteX90" fmla="*/ 386810 w 405764"/>
                <a:gd name="connsiteY90" fmla="*/ 214913 h 404812"/>
                <a:gd name="connsiteX91" fmla="*/ 355378 w 405764"/>
                <a:gd name="connsiteY91" fmla="*/ 230610 h 404812"/>
                <a:gd name="connsiteX92" fmla="*/ 348091 w 405764"/>
                <a:gd name="connsiteY92" fmla="*/ 234258 h 404812"/>
                <a:gd name="connsiteX93" fmla="*/ 345691 w 405764"/>
                <a:gd name="connsiteY93" fmla="*/ 242049 h 404812"/>
                <a:gd name="connsiteX94" fmla="*/ 331241 w 405764"/>
                <a:gd name="connsiteY94" fmla="*/ 275273 h 404812"/>
                <a:gd name="connsiteX95" fmla="*/ 326860 w 405764"/>
                <a:gd name="connsiteY95" fmla="*/ 282778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4" h="404812">
                  <a:moveTo>
                    <a:pt x="347663" y="284902"/>
                  </a:moveTo>
                  <a:cubicBezTo>
                    <a:pt x="354417" y="273156"/>
                    <a:pt x="359847" y="260697"/>
                    <a:pt x="363855" y="247755"/>
                  </a:cubicBezTo>
                  <a:lnTo>
                    <a:pt x="405765" y="226800"/>
                  </a:lnTo>
                  <a:lnTo>
                    <a:pt x="405765" y="179175"/>
                  </a:lnTo>
                  <a:lnTo>
                    <a:pt x="363855" y="158220"/>
                  </a:lnTo>
                  <a:cubicBezTo>
                    <a:pt x="360352" y="145248"/>
                    <a:pt x="355232" y="132767"/>
                    <a:pt x="348615" y="121072"/>
                  </a:cubicBezTo>
                  <a:lnTo>
                    <a:pt x="363855" y="76305"/>
                  </a:lnTo>
                  <a:lnTo>
                    <a:pt x="329565" y="42015"/>
                  </a:lnTo>
                  <a:lnTo>
                    <a:pt x="284798" y="57255"/>
                  </a:lnTo>
                  <a:cubicBezTo>
                    <a:pt x="273108" y="50601"/>
                    <a:pt x="260628" y="45446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0"/>
                    <a:pt x="132661" y="50530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533" y="132662"/>
                    <a:pt x="45413" y="145143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414" y="260622"/>
                    <a:pt x="50535" y="273102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710" y="354280"/>
                    <a:pt x="144190" y="359399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59670" y="359400"/>
                    <a:pt x="272150" y="35428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close/>
                  <a:moveTo>
                    <a:pt x="329622" y="291036"/>
                  </a:moveTo>
                  <a:lnTo>
                    <a:pt x="340995" y="324422"/>
                  </a:lnTo>
                  <a:lnTo>
                    <a:pt x="323707" y="341233"/>
                  </a:lnTo>
                  <a:lnTo>
                    <a:pt x="289989" y="329746"/>
                  </a:lnTo>
                  <a:lnTo>
                    <a:pt x="281759" y="326946"/>
                  </a:lnTo>
                  <a:lnTo>
                    <a:pt x="274244" y="331327"/>
                  </a:lnTo>
                  <a:cubicBezTo>
                    <a:pt x="263929" y="337156"/>
                    <a:pt x="252915" y="341653"/>
                    <a:pt x="241468" y="344710"/>
                  </a:cubicBezTo>
                  <a:lnTo>
                    <a:pt x="233410" y="347015"/>
                  </a:lnTo>
                  <a:lnTo>
                    <a:pt x="229657" y="354511"/>
                  </a:lnTo>
                  <a:lnTo>
                    <a:pt x="213970" y="385944"/>
                  </a:lnTo>
                  <a:lnTo>
                    <a:pt x="189919" y="385944"/>
                  </a:lnTo>
                  <a:lnTo>
                    <a:pt x="174231" y="354511"/>
                  </a:lnTo>
                  <a:lnTo>
                    <a:pt x="170478" y="347015"/>
                  </a:lnTo>
                  <a:lnTo>
                    <a:pt x="162420" y="344710"/>
                  </a:lnTo>
                  <a:cubicBezTo>
                    <a:pt x="150970" y="341653"/>
                    <a:pt x="139954" y="337156"/>
                    <a:pt x="129635" y="331327"/>
                  </a:cubicBezTo>
                  <a:lnTo>
                    <a:pt x="122130" y="326946"/>
                  </a:lnTo>
                  <a:lnTo>
                    <a:pt x="113900" y="329746"/>
                  </a:lnTo>
                  <a:lnTo>
                    <a:pt x="80353" y="341176"/>
                  </a:lnTo>
                  <a:lnTo>
                    <a:pt x="63779" y="324602"/>
                  </a:lnTo>
                  <a:lnTo>
                    <a:pt x="75209" y="291046"/>
                  </a:lnTo>
                  <a:lnTo>
                    <a:pt x="78010" y="282816"/>
                  </a:lnTo>
                  <a:lnTo>
                    <a:pt x="73628" y="275311"/>
                  </a:lnTo>
                  <a:cubicBezTo>
                    <a:pt x="67812" y="264988"/>
                    <a:pt x="63331" y="253968"/>
                    <a:pt x="60293" y="242516"/>
                  </a:cubicBezTo>
                  <a:lnTo>
                    <a:pt x="57988" y="234458"/>
                  </a:lnTo>
                  <a:lnTo>
                    <a:pt x="50502" y="230715"/>
                  </a:lnTo>
                  <a:lnTo>
                    <a:pt x="19050" y="215008"/>
                  </a:lnTo>
                  <a:lnTo>
                    <a:pt x="19050" y="190919"/>
                  </a:lnTo>
                  <a:lnTo>
                    <a:pt x="50482" y="175260"/>
                  </a:lnTo>
                  <a:lnTo>
                    <a:pt x="57969" y="171507"/>
                  </a:lnTo>
                  <a:lnTo>
                    <a:pt x="60274" y="163449"/>
                  </a:lnTo>
                  <a:cubicBezTo>
                    <a:pt x="63314" y="152000"/>
                    <a:pt x="67794" y="140984"/>
                    <a:pt x="73609" y="130664"/>
                  </a:cubicBezTo>
                  <a:lnTo>
                    <a:pt x="77991" y="123149"/>
                  </a:lnTo>
                  <a:lnTo>
                    <a:pt x="75190" y="114929"/>
                  </a:lnTo>
                  <a:lnTo>
                    <a:pt x="63760" y="81363"/>
                  </a:lnTo>
                  <a:lnTo>
                    <a:pt x="81286" y="63837"/>
                  </a:lnTo>
                  <a:lnTo>
                    <a:pt x="114833" y="75267"/>
                  </a:lnTo>
                  <a:lnTo>
                    <a:pt x="123063" y="78124"/>
                  </a:lnTo>
                  <a:lnTo>
                    <a:pt x="130569" y="73733"/>
                  </a:lnTo>
                  <a:cubicBezTo>
                    <a:pt x="140889" y="67920"/>
                    <a:pt x="151906" y="63439"/>
                    <a:pt x="163354" y="60398"/>
                  </a:cubicBezTo>
                  <a:lnTo>
                    <a:pt x="171450" y="57960"/>
                  </a:lnTo>
                  <a:lnTo>
                    <a:pt x="175203" y="50463"/>
                  </a:lnTo>
                  <a:lnTo>
                    <a:pt x="190891" y="19031"/>
                  </a:lnTo>
                  <a:lnTo>
                    <a:pt x="214970" y="19031"/>
                  </a:lnTo>
                  <a:lnTo>
                    <a:pt x="230657" y="50463"/>
                  </a:lnTo>
                  <a:lnTo>
                    <a:pt x="234410" y="57960"/>
                  </a:lnTo>
                  <a:lnTo>
                    <a:pt x="242459" y="60265"/>
                  </a:lnTo>
                  <a:cubicBezTo>
                    <a:pt x="253908" y="63304"/>
                    <a:pt x="264924" y="67785"/>
                    <a:pt x="275244" y="73600"/>
                  </a:cubicBezTo>
                  <a:lnTo>
                    <a:pt x="282759" y="77991"/>
                  </a:lnTo>
                  <a:lnTo>
                    <a:pt x="290989" y="75133"/>
                  </a:lnTo>
                  <a:lnTo>
                    <a:pt x="324526" y="63703"/>
                  </a:lnTo>
                  <a:lnTo>
                    <a:pt x="342052" y="81229"/>
                  </a:lnTo>
                  <a:lnTo>
                    <a:pt x="330622" y="114795"/>
                  </a:lnTo>
                  <a:lnTo>
                    <a:pt x="327822" y="123015"/>
                  </a:lnTo>
                  <a:lnTo>
                    <a:pt x="332203" y="130531"/>
                  </a:lnTo>
                  <a:cubicBezTo>
                    <a:pt x="338031" y="140850"/>
                    <a:pt x="342528" y="151867"/>
                    <a:pt x="345586" y="163316"/>
                  </a:cubicBezTo>
                  <a:lnTo>
                    <a:pt x="347882" y="171374"/>
                  </a:lnTo>
                  <a:lnTo>
                    <a:pt x="355378" y="175127"/>
                  </a:lnTo>
                  <a:lnTo>
                    <a:pt x="386810" y="190824"/>
                  </a:lnTo>
                  <a:lnTo>
                    <a:pt x="386810" y="214913"/>
                  </a:lnTo>
                  <a:lnTo>
                    <a:pt x="355378" y="230610"/>
                  </a:lnTo>
                  <a:lnTo>
                    <a:pt x="348091" y="234258"/>
                  </a:lnTo>
                  <a:lnTo>
                    <a:pt x="345691" y="242049"/>
                  </a:lnTo>
                  <a:cubicBezTo>
                    <a:pt x="342109" y="253621"/>
                    <a:pt x="337264" y="264763"/>
                    <a:pt x="331241" y="275273"/>
                  </a:cubicBezTo>
                  <a:lnTo>
                    <a:pt x="326860" y="282778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8" name="Ελεύθερη σχεδίαση: Σχήμα 7">
              <a:extLst>
                <a:ext uri="{FF2B5EF4-FFF2-40B4-BE49-F238E27FC236}">
                  <a16:creationId xmlns:a16="http://schemas.microsoft.com/office/drawing/2014/main" id="{1DFAC435-79E6-4CDF-8062-D926E3AC2D1C}"/>
                </a:ext>
              </a:extLst>
            </p:cNvPr>
            <p:cNvSpPr/>
            <p:nvPr/>
          </p:nvSpPr>
          <p:spPr>
            <a:xfrm>
              <a:off x="3648836" y="1689715"/>
              <a:ext cx="405765" cy="404812"/>
            </a:xfrm>
            <a:custGeom>
              <a:avLst/>
              <a:gdLst>
                <a:gd name="connsiteX0" fmla="*/ 0 w 405765"/>
                <a:gd name="connsiteY0" fmla="*/ 178118 h 404812"/>
                <a:gd name="connsiteX1" fmla="*/ 0 w 405765"/>
                <a:gd name="connsiteY1" fmla="*/ 225742 h 404812"/>
                <a:gd name="connsiteX2" fmla="*/ 41910 w 405765"/>
                <a:gd name="connsiteY2" fmla="*/ 246698 h 404812"/>
                <a:gd name="connsiteX3" fmla="*/ 57150 w 405765"/>
                <a:gd name="connsiteY3" fmla="*/ 283845 h 404812"/>
                <a:gd name="connsiteX4" fmla="*/ 42863 w 405765"/>
                <a:gd name="connsiteY4" fmla="*/ 328613 h 404812"/>
                <a:gd name="connsiteX5" fmla="*/ 76200 w 405765"/>
                <a:gd name="connsiteY5" fmla="*/ 361950 h 404812"/>
                <a:gd name="connsiteX6" fmla="*/ 120968 w 405765"/>
                <a:gd name="connsiteY6" fmla="*/ 347663 h 404812"/>
                <a:gd name="connsiteX7" fmla="*/ 158115 w 405765"/>
                <a:gd name="connsiteY7" fmla="*/ 362903 h 404812"/>
                <a:gd name="connsiteX8" fmla="*/ 179070 w 405765"/>
                <a:gd name="connsiteY8" fmla="*/ 404813 h 404812"/>
                <a:gd name="connsiteX9" fmla="*/ 226695 w 405765"/>
                <a:gd name="connsiteY9" fmla="*/ 404813 h 404812"/>
                <a:gd name="connsiteX10" fmla="*/ 247650 w 405765"/>
                <a:gd name="connsiteY10" fmla="*/ 362903 h 404812"/>
                <a:gd name="connsiteX11" fmla="*/ 284798 w 405765"/>
                <a:gd name="connsiteY11" fmla="*/ 347663 h 404812"/>
                <a:gd name="connsiteX12" fmla="*/ 329565 w 405765"/>
                <a:gd name="connsiteY12" fmla="*/ 362903 h 404812"/>
                <a:gd name="connsiteX13" fmla="*/ 362903 w 405765"/>
                <a:gd name="connsiteY13" fmla="*/ 328613 h 404812"/>
                <a:gd name="connsiteX14" fmla="*/ 348615 w 405765"/>
                <a:gd name="connsiteY14" fmla="*/ 284798 h 404812"/>
                <a:gd name="connsiteX15" fmla="*/ 363855 w 405765"/>
                <a:gd name="connsiteY15" fmla="*/ 247650 h 404812"/>
                <a:gd name="connsiteX16" fmla="*/ 405765 w 405765"/>
                <a:gd name="connsiteY16" fmla="*/ 226695 h 404812"/>
                <a:gd name="connsiteX17" fmla="*/ 405765 w 405765"/>
                <a:gd name="connsiteY17" fmla="*/ 179070 h 404812"/>
                <a:gd name="connsiteX18" fmla="*/ 363855 w 405765"/>
                <a:gd name="connsiteY18" fmla="*/ 158115 h 404812"/>
                <a:gd name="connsiteX19" fmla="*/ 348615 w 405765"/>
                <a:gd name="connsiteY19" fmla="*/ 120968 h 404812"/>
                <a:gd name="connsiteX20" fmla="*/ 363855 w 405765"/>
                <a:gd name="connsiteY20" fmla="*/ 76200 h 404812"/>
                <a:gd name="connsiteX21" fmla="*/ 329565 w 405765"/>
                <a:gd name="connsiteY21" fmla="*/ 41910 h 404812"/>
                <a:gd name="connsiteX22" fmla="*/ 284798 w 405765"/>
                <a:gd name="connsiteY22" fmla="*/ 57150 h 404812"/>
                <a:gd name="connsiteX23" fmla="*/ 247650 w 405765"/>
                <a:gd name="connsiteY23" fmla="*/ 41910 h 404812"/>
                <a:gd name="connsiteX24" fmla="*/ 226695 w 405765"/>
                <a:gd name="connsiteY24" fmla="*/ 0 h 404812"/>
                <a:gd name="connsiteX25" fmla="*/ 179070 w 405765"/>
                <a:gd name="connsiteY25" fmla="*/ 0 h 404812"/>
                <a:gd name="connsiteX26" fmla="*/ 158115 w 405765"/>
                <a:gd name="connsiteY26" fmla="*/ 41910 h 404812"/>
                <a:gd name="connsiteX27" fmla="*/ 120968 w 405765"/>
                <a:gd name="connsiteY27" fmla="*/ 57150 h 404812"/>
                <a:gd name="connsiteX28" fmla="*/ 76200 w 405765"/>
                <a:gd name="connsiteY28" fmla="*/ 41910 h 404812"/>
                <a:gd name="connsiteX29" fmla="*/ 42863 w 405765"/>
                <a:gd name="connsiteY29" fmla="*/ 75248 h 404812"/>
                <a:gd name="connsiteX30" fmla="*/ 57150 w 405765"/>
                <a:gd name="connsiteY30" fmla="*/ 120015 h 404812"/>
                <a:gd name="connsiteX31" fmla="*/ 41910 w 405765"/>
                <a:gd name="connsiteY31" fmla="*/ 157163 h 404812"/>
                <a:gd name="connsiteX32" fmla="*/ 57721 w 405765"/>
                <a:gd name="connsiteY32" fmla="*/ 170498 h 404812"/>
                <a:gd name="connsiteX33" fmla="*/ 60122 w 405765"/>
                <a:gd name="connsiteY33" fmla="*/ 162706 h 404812"/>
                <a:gd name="connsiteX34" fmla="*/ 73609 w 405765"/>
                <a:gd name="connsiteY34" fmla="*/ 129550 h 404812"/>
                <a:gd name="connsiteX35" fmla="*/ 77876 w 405765"/>
                <a:gd name="connsiteY35" fmla="*/ 122225 h 404812"/>
                <a:gd name="connsiteX36" fmla="*/ 75295 w 405765"/>
                <a:gd name="connsiteY36" fmla="*/ 114157 h 404812"/>
                <a:gd name="connsiteX37" fmla="*/ 64541 w 405765"/>
                <a:gd name="connsiteY37" fmla="*/ 80429 h 404812"/>
                <a:gd name="connsiteX38" fmla="*/ 81286 w 405765"/>
                <a:gd name="connsiteY38" fmla="*/ 63675 h 404812"/>
                <a:gd name="connsiteX39" fmla="*/ 114833 w 405765"/>
                <a:gd name="connsiteY39" fmla="*/ 75105 h 404812"/>
                <a:gd name="connsiteX40" fmla="*/ 123063 w 405765"/>
                <a:gd name="connsiteY40" fmla="*/ 77915 h 404812"/>
                <a:gd name="connsiteX41" fmla="*/ 130569 w 405765"/>
                <a:gd name="connsiteY41" fmla="*/ 73533 h 404812"/>
                <a:gd name="connsiteX42" fmla="*/ 163354 w 405765"/>
                <a:gd name="connsiteY42" fmla="*/ 60150 h 404812"/>
                <a:gd name="connsiteX43" fmla="*/ 171450 w 405765"/>
                <a:gd name="connsiteY43" fmla="*/ 57931 h 404812"/>
                <a:gd name="connsiteX44" fmla="*/ 175203 w 405765"/>
                <a:gd name="connsiteY44" fmla="*/ 50435 h 404812"/>
                <a:gd name="connsiteX45" fmla="*/ 190891 w 405765"/>
                <a:gd name="connsiteY45" fmla="*/ 19002 h 404812"/>
                <a:gd name="connsiteX46" fmla="*/ 214970 w 405765"/>
                <a:gd name="connsiteY46" fmla="*/ 19002 h 404812"/>
                <a:gd name="connsiteX47" fmla="*/ 230657 w 405765"/>
                <a:gd name="connsiteY47" fmla="*/ 50435 h 404812"/>
                <a:gd name="connsiteX48" fmla="*/ 234305 w 405765"/>
                <a:gd name="connsiteY48" fmla="*/ 57731 h 404812"/>
                <a:gd name="connsiteX49" fmla="*/ 242097 w 405765"/>
                <a:gd name="connsiteY49" fmla="*/ 60122 h 404812"/>
                <a:gd name="connsiteX50" fmla="*/ 275244 w 405765"/>
                <a:gd name="connsiteY50" fmla="*/ 73619 h 404812"/>
                <a:gd name="connsiteX51" fmla="*/ 282759 w 405765"/>
                <a:gd name="connsiteY51" fmla="*/ 78000 h 404812"/>
                <a:gd name="connsiteX52" fmla="*/ 290989 w 405765"/>
                <a:gd name="connsiteY52" fmla="*/ 75190 h 404812"/>
                <a:gd name="connsiteX53" fmla="*/ 324526 w 405765"/>
                <a:gd name="connsiteY53" fmla="*/ 63760 h 404812"/>
                <a:gd name="connsiteX54" fmla="*/ 342052 w 405765"/>
                <a:gd name="connsiteY54" fmla="*/ 81296 h 404812"/>
                <a:gd name="connsiteX55" fmla="*/ 330622 w 405765"/>
                <a:gd name="connsiteY55" fmla="*/ 114852 h 404812"/>
                <a:gd name="connsiteX56" fmla="*/ 327822 w 405765"/>
                <a:gd name="connsiteY56" fmla="*/ 123073 h 404812"/>
                <a:gd name="connsiteX57" fmla="*/ 332203 w 405765"/>
                <a:gd name="connsiteY57" fmla="*/ 130588 h 404812"/>
                <a:gd name="connsiteX58" fmla="*/ 345586 w 405765"/>
                <a:gd name="connsiteY58" fmla="*/ 163382 h 404812"/>
                <a:gd name="connsiteX59" fmla="*/ 347882 w 405765"/>
                <a:gd name="connsiteY59" fmla="*/ 171431 h 404812"/>
                <a:gd name="connsiteX60" fmla="*/ 355378 w 405765"/>
                <a:gd name="connsiteY60" fmla="*/ 175184 h 404812"/>
                <a:gd name="connsiteX61" fmla="*/ 386715 w 405765"/>
                <a:gd name="connsiteY61" fmla="*/ 190843 h 404812"/>
                <a:gd name="connsiteX62" fmla="*/ 386715 w 405765"/>
                <a:gd name="connsiteY62" fmla="*/ 214932 h 404812"/>
                <a:gd name="connsiteX63" fmla="*/ 355283 w 405765"/>
                <a:gd name="connsiteY63" fmla="*/ 230629 h 404812"/>
                <a:gd name="connsiteX64" fmla="*/ 347786 w 405765"/>
                <a:gd name="connsiteY64" fmla="*/ 234382 h 404812"/>
                <a:gd name="connsiteX65" fmla="*/ 345491 w 405765"/>
                <a:gd name="connsiteY65" fmla="*/ 242430 h 404812"/>
                <a:gd name="connsiteX66" fmla="*/ 332108 w 405765"/>
                <a:gd name="connsiteY66" fmla="*/ 275225 h 404812"/>
                <a:gd name="connsiteX67" fmla="*/ 327803 w 405765"/>
                <a:gd name="connsiteY67" fmla="*/ 282607 h 404812"/>
                <a:gd name="connsiteX68" fmla="*/ 330451 w 405765"/>
                <a:gd name="connsiteY68" fmla="*/ 290732 h 404812"/>
                <a:gd name="connsiteX69" fmla="*/ 341176 w 405765"/>
                <a:gd name="connsiteY69" fmla="*/ 323621 h 404812"/>
                <a:gd name="connsiteX70" fmla="*/ 324326 w 405765"/>
                <a:gd name="connsiteY70" fmla="*/ 341033 h 404812"/>
                <a:gd name="connsiteX71" fmla="*/ 290989 w 405765"/>
                <a:gd name="connsiteY71" fmla="*/ 329670 h 404812"/>
                <a:gd name="connsiteX72" fmla="*/ 282759 w 405765"/>
                <a:gd name="connsiteY72" fmla="*/ 326869 h 404812"/>
                <a:gd name="connsiteX73" fmla="*/ 275244 w 405765"/>
                <a:gd name="connsiteY73" fmla="*/ 331251 h 404812"/>
                <a:gd name="connsiteX74" fmla="*/ 242430 w 405765"/>
                <a:gd name="connsiteY74" fmla="*/ 344634 h 404812"/>
                <a:gd name="connsiteX75" fmla="*/ 234372 w 405765"/>
                <a:gd name="connsiteY75" fmla="*/ 346939 h 404812"/>
                <a:gd name="connsiteX76" fmla="*/ 230629 w 405765"/>
                <a:gd name="connsiteY76" fmla="*/ 354435 h 404812"/>
                <a:gd name="connsiteX77" fmla="*/ 214941 w 405765"/>
                <a:gd name="connsiteY77" fmla="*/ 385867 h 404812"/>
                <a:gd name="connsiteX78" fmla="*/ 190862 w 405765"/>
                <a:gd name="connsiteY78" fmla="*/ 385867 h 404812"/>
                <a:gd name="connsiteX79" fmla="*/ 175174 w 405765"/>
                <a:gd name="connsiteY79" fmla="*/ 354435 h 404812"/>
                <a:gd name="connsiteX80" fmla="*/ 171421 w 405765"/>
                <a:gd name="connsiteY80" fmla="*/ 346939 h 404812"/>
                <a:gd name="connsiteX81" fmla="*/ 163363 w 405765"/>
                <a:gd name="connsiteY81" fmla="*/ 344634 h 404812"/>
                <a:gd name="connsiteX82" fmla="*/ 130578 w 405765"/>
                <a:gd name="connsiteY82" fmla="*/ 331251 h 404812"/>
                <a:gd name="connsiteX83" fmla="*/ 123263 w 405765"/>
                <a:gd name="connsiteY83" fmla="*/ 326984 h 404812"/>
                <a:gd name="connsiteX84" fmla="*/ 115186 w 405765"/>
                <a:gd name="connsiteY84" fmla="*/ 329555 h 404812"/>
                <a:gd name="connsiteX85" fmla="*/ 81477 w 405765"/>
                <a:gd name="connsiteY85" fmla="*/ 340319 h 404812"/>
                <a:gd name="connsiteX86" fmla="*/ 64551 w 405765"/>
                <a:gd name="connsiteY86" fmla="*/ 323393 h 404812"/>
                <a:gd name="connsiteX87" fmla="*/ 75305 w 405765"/>
                <a:gd name="connsiteY87" fmla="*/ 289665 h 404812"/>
                <a:gd name="connsiteX88" fmla="*/ 77886 w 405765"/>
                <a:gd name="connsiteY88" fmla="*/ 281597 h 404812"/>
                <a:gd name="connsiteX89" fmla="*/ 73619 w 405765"/>
                <a:gd name="connsiteY89" fmla="*/ 274272 h 404812"/>
                <a:gd name="connsiteX90" fmla="*/ 60236 w 405765"/>
                <a:gd name="connsiteY90" fmla="*/ 241487 h 404812"/>
                <a:gd name="connsiteX91" fmla="*/ 57931 w 405765"/>
                <a:gd name="connsiteY91" fmla="*/ 233429 h 404812"/>
                <a:gd name="connsiteX92" fmla="*/ 50444 w 405765"/>
                <a:gd name="connsiteY92" fmla="*/ 229676 h 404812"/>
                <a:gd name="connsiteX93" fmla="*/ 19012 w 405765"/>
                <a:gd name="connsiteY93" fmla="*/ 213979 h 404812"/>
                <a:gd name="connsiteX94" fmla="*/ 19012 w 405765"/>
                <a:gd name="connsiteY94" fmla="*/ 189890 h 404812"/>
                <a:gd name="connsiteX95" fmla="*/ 50444 w 405765"/>
                <a:gd name="connsiteY95" fmla="*/ 174193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5" h="404812">
                  <a:moveTo>
                    <a:pt x="0" y="178118"/>
                  </a:moveTo>
                  <a:lnTo>
                    <a:pt x="0" y="225742"/>
                  </a:lnTo>
                  <a:lnTo>
                    <a:pt x="41910" y="246698"/>
                  </a:lnTo>
                  <a:cubicBezTo>
                    <a:pt x="45413" y="259670"/>
                    <a:pt x="50533" y="272150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661" y="354281"/>
                    <a:pt x="145142" y="359401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622" y="359400"/>
                    <a:pt x="273103" y="35428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32" y="273103"/>
                    <a:pt x="360352" y="260622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352" y="145143"/>
                    <a:pt x="355232" y="132662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025" y="50696"/>
                    <a:pt x="260564" y="45584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1"/>
                    <a:pt x="132661" y="50531"/>
                    <a:pt x="120968" y="57150"/>
                  </a:cubicBezTo>
                  <a:lnTo>
                    <a:pt x="76200" y="41910"/>
                  </a:lnTo>
                  <a:lnTo>
                    <a:pt x="42863" y="75248"/>
                  </a:lnTo>
                  <a:lnTo>
                    <a:pt x="57150" y="120015"/>
                  </a:lnTo>
                  <a:cubicBezTo>
                    <a:pt x="50697" y="131789"/>
                    <a:pt x="45585" y="144249"/>
                    <a:pt x="41910" y="157163"/>
                  </a:cubicBezTo>
                  <a:close/>
                  <a:moveTo>
                    <a:pt x="57721" y="170498"/>
                  </a:moveTo>
                  <a:lnTo>
                    <a:pt x="60122" y="162706"/>
                  </a:lnTo>
                  <a:cubicBezTo>
                    <a:pt x="63399" y="151197"/>
                    <a:pt x="67922" y="140078"/>
                    <a:pt x="73609" y="129550"/>
                  </a:cubicBezTo>
                  <a:lnTo>
                    <a:pt x="77876" y="122225"/>
                  </a:lnTo>
                  <a:lnTo>
                    <a:pt x="75295" y="114157"/>
                  </a:lnTo>
                  <a:lnTo>
                    <a:pt x="64541" y="80429"/>
                  </a:lnTo>
                  <a:lnTo>
                    <a:pt x="81286" y="63675"/>
                  </a:lnTo>
                  <a:lnTo>
                    <a:pt x="114833" y="75105"/>
                  </a:lnTo>
                  <a:lnTo>
                    <a:pt x="123063" y="77915"/>
                  </a:lnTo>
                  <a:lnTo>
                    <a:pt x="130569" y="73533"/>
                  </a:lnTo>
                  <a:cubicBezTo>
                    <a:pt x="140885" y="67700"/>
                    <a:pt x="151902" y="63202"/>
                    <a:pt x="163354" y="60150"/>
                  </a:cubicBezTo>
                  <a:lnTo>
                    <a:pt x="171450" y="57931"/>
                  </a:lnTo>
                  <a:lnTo>
                    <a:pt x="175203" y="50435"/>
                  </a:lnTo>
                  <a:lnTo>
                    <a:pt x="190891" y="19002"/>
                  </a:lnTo>
                  <a:lnTo>
                    <a:pt x="214970" y="19002"/>
                  </a:lnTo>
                  <a:lnTo>
                    <a:pt x="230657" y="50435"/>
                  </a:lnTo>
                  <a:lnTo>
                    <a:pt x="234305" y="57731"/>
                  </a:lnTo>
                  <a:lnTo>
                    <a:pt x="242097" y="60122"/>
                  </a:lnTo>
                  <a:cubicBezTo>
                    <a:pt x="253602" y="63407"/>
                    <a:pt x="264716" y="67933"/>
                    <a:pt x="275244" y="73619"/>
                  </a:cubicBezTo>
                  <a:lnTo>
                    <a:pt x="282759" y="78000"/>
                  </a:lnTo>
                  <a:lnTo>
                    <a:pt x="290989" y="75190"/>
                  </a:lnTo>
                  <a:lnTo>
                    <a:pt x="324526" y="63760"/>
                  </a:lnTo>
                  <a:lnTo>
                    <a:pt x="342052" y="81296"/>
                  </a:lnTo>
                  <a:lnTo>
                    <a:pt x="330622" y="114852"/>
                  </a:lnTo>
                  <a:lnTo>
                    <a:pt x="327822" y="123073"/>
                  </a:lnTo>
                  <a:lnTo>
                    <a:pt x="332203" y="130588"/>
                  </a:lnTo>
                  <a:cubicBezTo>
                    <a:pt x="338033" y="140910"/>
                    <a:pt x="342529" y="151929"/>
                    <a:pt x="345586" y="163382"/>
                  </a:cubicBezTo>
                  <a:lnTo>
                    <a:pt x="347882" y="171431"/>
                  </a:lnTo>
                  <a:lnTo>
                    <a:pt x="355378" y="175184"/>
                  </a:lnTo>
                  <a:lnTo>
                    <a:pt x="386715" y="190843"/>
                  </a:lnTo>
                  <a:lnTo>
                    <a:pt x="386715" y="214932"/>
                  </a:lnTo>
                  <a:lnTo>
                    <a:pt x="355283" y="230629"/>
                  </a:lnTo>
                  <a:lnTo>
                    <a:pt x="347786" y="234382"/>
                  </a:lnTo>
                  <a:lnTo>
                    <a:pt x="345491" y="242430"/>
                  </a:lnTo>
                  <a:cubicBezTo>
                    <a:pt x="342434" y="253883"/>
                    <a:pt x="337938" y="264903"/>
                    <a:pt x="332108" y="275225"/>
                  </a:cubicBezTo>
                  <a:lnTo>
                    <a:pt x="327803" y="282607"/>
                  </a:lnTo>
                  <a:lnTo>
                    <a:pt x="330451" y="290732"/>
                  </a:lnTo>
                  <a:lnTo>
                    <a:pt x="341176" y="323621"/>
                  </a:lnTo>
                  <a:lnTo>
                    <a:pt x="324326" y="341033"/>
                  </a:lnTo>
                  <a:lnTo>
                    <a:pt x="290989" y="329670"/>
                  </a:lnTo>
                  <a:lnTo>
                    <a:pt x="282759" y="326869"/>
                  </a:lnTo>
                  <a:lnTo>
                    <a:pt x="275244" y="331251"/>
                  </a:lnTo>
                  <a:cubicBezTo>
                    <a:pt x="264920" y="337088"/>
                    <a:pt x="253893" y="341586"/>
                    <a:pt x="242430" y="344634"/>
                  </a:cubicBezTo>
                  <a:lnTo>
                    <a:pt x="234372" y="346939"/>
                  </a:lnTo>
                  <a:lnTo>
                    <a:pt x="230629" y="354435"/>
                  </a:lnTo>
                  <a:lnTo>
                    <a:pt x="214941" y="385867"/>
                  </a:lnTo>
                  <a:lnTo>
                    <a:pt x="190862" y="385867"/>
                  </a:lnTo>
                  <a:lnTo>
                    <a:pt x="175174" y="354435"/>
                  </a:lnTo>
                  <a:lnTo>
                    <a:pt x="171421" y="346939"/>
                  </a:lnTo>
                  <a:lnTo>
                    <a:pt x="163363" y="344634"/>
                  </a:lnTo>
                  <a:cubicBezTo>
                    <a:pt x="151911" y="341582"/>
                    <a:pt x="140895" y="337084"/>
                    <a:pt x="130578" y="331251"/>
                  </a:cubicBezTo>
                  <a:lnTo>
                    <a:pt x="123263" y="326984"/>
                  </a:lnTo>
                  <a:lnTo>
                    <a:pt x="115186" y="329555"/>
                  </a:lnTo>
                  <a:lnTo>
                    <a:pt x="81477" y="340319"/>
                  </a:lnTo>
                  <a:lnTo>
                    <a:pt x="64551" y="323393"/>
                  </a:lnTo>
                  <a:lnTo>
                    <a:pt x="75305" y="289665"/>
                  </a:lnTo>
                  <a:lnTo>
                    <a:pt x="77886" y="281597"/>
                  </a:lnTo>
                  <a:lnTo>
                    <a:pt x="73619" y="274272"/>
                  </a:lnTo>
                  <a:cubicBezTo>
                    <a:pt x="67787" y="263955"/>
                    <a:pt x="63290" y="252938"/>
                    <a:pt x="60236" y="241487"/>
                  </a:cubicBezTo>
                  <a:lnTo>
                    <a:pt x="57931" y="233429"/>
                  </a:lnTo>
                  <a:lnTo>
                    <a:pt x="50444" y="229676"/>
                  </a:lnTo>
                  <a:lnTo>
                    <a:pt x="19012" y="213979"/>
                  </a:lnTo>
                  <a:lnTo>
                    <a:pt x="19012" y="189890"/>
                  </a:lnTo>
                  <a:lnTo>
                    <a:pt x="50444" y="174193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9" name="Ελεύθερη σχεδίαση: Σχήμα 8">
              <a:extLst>
                <a:ext uri="{FF2B5EF4-FFF2-40B4-BE49-F238E27FC236}">
                  <a16:creationId xmlns:a16="http://schemas.microsoft.com/office/drawing/2014/main" id="{74B064F8-493F-4917-B18B-7F158F3736F7}"/>
                </a:ext>
              </a:extLst>
            </p:cNvPr>
            <p:cNvSpPr/>
            <p:nvPr/>
          </p:nvSpPr>
          <p:spPr>
            <a:xfrm>
              <a:off x="3995546" y="1474336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23825 h 142875"/>
                <a:gd name="connsiteX6" fmla="*/ 19050 w 142875"/>
                <a:gd name="connsiteY6" fmla="*/ 71438 h 142875"/>
                <a:gd name="connsiteX7" fmla="*/ 71438 w 142875"/>
                <a:gd name="connsiteY7" fmla="*/ 19050 h 142875"/>
                <a:gd name="connsiteX8" fmla="*/ 123825 w 142875"/>
                <a:gd name="connsiteY8" fmla="*/ 71438 h 142875"/>
                <a:gd name="connsiteX9" fmla="*/ 71438 w 142875"/>
                <a:gd name="connsiteY9" fmla="*/ 1238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580" y="32107"/>
                    <a:pt x="110768" y="295"/>
                    <a:pt x="71438" y="0"/>
                  </a:cubicBezTo>
                  <a:close/>
                  <a:moveTo>
                    <a:pt x="71438" y="123825"/>
                  </a:moveTo>
                  <a:cubicBezTo>
                    <a:pt x="42522" y="123783"/>
                    <a:pt x="19092" y="100353"/>
                    <a:pt x="19050" y="71438"/>
                  </a:cubicBezTo>
                  <a:cubicBezTo>
                    <a:pt x="19435" y="42665"/>
                    <a:pt x="42665" y="19435"/>
                    <a:pt x="71438" y="19050"/>
                  </a:cubicBezTo>
                  <a:cubicBezTo>
                    <a:pt x="100353" y="19092"/>
                    <a:pt x="123783" y="42522"/>
                    <a:pt x="123825" y="71438"/>
                  </a:cubicBezTo>
                  <a:cubicBezTo>
                    <a:pt x="123466" y="100227"/>
                    <a:pt x="100226" y="123483"/>
                    <a:pt x="71438" y="123863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10" name="Ελεύθερη σχεδίαση: Σχήμα 9">
              <a:extLst>
                <a:ext uri="{FF2B5EF4-FFF2-40B4-BE49-F238E27FC236}">
                  <a16:creationId xmlns:a16="http://schemas.microsoft.com/office/drawing/2014/main" id="{7AD326DB-461E-4C46-B279-306201DE1219}"/>
                </a:ext>
              </a:extLst>
            </p:cNvPr>
            <p:cNvSpPr/>
            <p:nvPr/>
          </p:nvSpPr>
          <p:spPr>
            <a:xfrm>
              <a:off x="3780281" y="1821189"/>
              <a:ext cx="142875" cy="142875"/>
            </a:xfrm>
            <a:custGeom>
              <a:avLst/>
              <a:gdLst>
                <a:gd name="connsiteX0" fmla="*/ 71438 w 142875"/>
                <a:gd name="connsiteY0" fmla="*/ 142875 h 142875"/>
                <a:gd name="connsiteX1" fmla="*/ 142875 w 142875"/>
                <a:gd name="connsiteY1" fmla="*/ 71438 h 142875"/>
                <a:gd name="connsiteX2" fmla="*/ 71438 w 142875"/>
                <a:gd name="connsiteY2" fmla="*/ 0 h 142875"/>
                <a:gd name="connsiteX3" fmla="*/ 0 w 142875"/>
                <a:gd name="connsiteY3" fmla="*/ 71438 h 142875"/>
                <a:gd name="connsiteX4" fmla="*/ 71266 w 142875"/>
                <a:gd name="connsiteY4" fmla="*/ 142875 h 142875"/>
                <a:gd name="connsiteX5" fmla="*/ 71438 w 142875"/>
                <a:gd name="connsiteY5" fmla="*/ 142875 h 142875"/>
                <a:gd name="connsiteX6" fmla="*/ 71438 w 142875"/>
                <a:gd name="connsiteY6" fmla="*/ 19002 h 142875"/>
                <a:gd name="connsiteX7" fmla="*/ 123825 w 142875"/>
                <a:gd name="connsiteY7" fmla="*/ 71390 h 142875"/>
                <a:gd name="connsiteX8" fmla="*/ 71438 w 142875"/>
                <a:gd name="connsiteY8" fmla="*/ 123777 h 142875"/>
                <a:gd name="connsiteX9" fmla="*/ 19050 w 142875"/>
                <a:gd name="connsiteY9" fmla="*/ 71390 h 142875"/>
                <a:gd name="connsiteX10" fmla="*/ 71438 w 142875"/>
                <a:gd name="connsiteY10" fmla="*/ 1900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42875">
                  <a:moveTo>
                    <a:pt x="71438" y="142875"/>
                  </a:move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75" y="31984"/>
                    <a:pt x="110891" y="0"/>
                    <a:pt x="71438" y="0"/>
                  </a:cubicBezTo>
                  <a:cubicBezTo>
                    <a:pt x="31984" y="0"/>
                    <a:pt x="0" y="31984"/>
                    <a:pt x="0" y="71438"/>
                  </a:cubicBezTo>
                  <a:cubicBezTo>
                    <a:pt x="-48" y="110844"/>
                    <a:pt x="31859" y="142827"/>
                    <a:pt x="71266" y="142875"/>
                  </a:cubicBezTo>
                  <a:cubicBezTo>
                    <a:pt x="71323" y="142875"/>
                    <a:pt x="71380" y="142875"/>
                    <a:pt x="71438" y="142875"/>
                  </a:cubicBezTo>
                  <a:close/>
                  <a:moveTo>
                    <a:pt x="71438" y="19002"/>
                  </a:moveTo>
                  <a:cubicBezTo>
                    <a:pt x="100371" y="19002"/>
                    <a:pt x="123825" y="42457"/>
                    <a:pt x="123825" y="71390"/>
                  </a:cubicBezTo>
                  <a:cubicBezTo>
                    <a:pt x="123825" y="100323"/>
                    <a:pt x="100371" y="123777"/>
                    <a:pt x="71438" y="123777"/>
                  </a:cubicBezTo>
                  <a:cubicBezTo>
                    <a:pt x="42504" y="123777"/>
                    <a:pt x="19050" y="100323"/>
                    <a:pt x="19050" y="71390"/>
                  </a:cubicBezTo>
                  <a:cubicBezTo>
                    <a:pt x="19092" y="42475"/>
                    <a:pt x="42522" y="19044"/>
                    <a:pt x="71438" y="19002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</p:grpSp>
      <p:graphicFrame>
        <p:nvGraphicFramePr>
          <p:cNvPr id="11" name="Διάγραμμα 10">
            <a:extLst>
              <a:ext uri="{FF2B5EF4-FFF2-40B4-BE49-F238E27FC236}">
                <a16:creationId xmlns:a16="http://schemas.microsoft.com/office/drawing/2014/main" id="{4D96E4F0-8A97-4647-9F50-5F9180463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73522"/>
              </p:ext>
            </p:extLst>
          </p:nvPr>
        </p:nvGraphicFramePr>
        <p:xfrm>
          <a:off x="1971413" y="2634142"/>
          <a:ext cx="7383244" cy="3546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89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751187B-A98E-47F9-BFE6-B5C237A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EDA - Preprocessing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BD70D2-D0C8-4AE6-B580-7B811950F7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1252680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l-G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Αφού καθαρίσαμε τα δεδομένα μας αποφασίσαμε να ελέγξουμε την συσχέτιση των χαρακτηριστικών με την τιμή ώστε να εντοπίσουμε αυτά που την επηρεάζουν περισσότερο.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l-G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l-GR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l-GR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CBB25BA-079A-4049-96F9-697FF7DA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95" y="2332166"/>
            <a:ext cx="7265080" cy="3969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188E60-6503-41C7-B737-8768459C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EDA - Preprocessing</a:t>
            </a:r>
            <a:endParaRPr lang="el-GR"/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9CC70E79-0D43-45B8-B9F6-679CB7A923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0180"/>
            <a:ext cx="2003879" cy="640080"/>
          </a:xfrm>
        </p:spPr>
        <p:txBody>
          <a:bodyPr>
            <a:normAutofit/>
          </a:bodyPr>
          <a:lstStyle/>
          <a:p>
            <a:r>
              <a:rPr lang="el-GR" sz="1600"/>
              <a:t>Πιο συγκεκριμένα :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E9F65175-AD04-43F3-90B8-90DA3ECC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618" y="3187633"/>
            <a:ext cx="9349222" cy="1118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EBF01BB6-4B89-4EBC-AB1B-A5E8AFF8F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76153" y="1736521"/>
            <a:ext cx="742261" cy="454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905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9FB6A6-9109-48CE-917F-30CA53FC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EDA - Preprocessing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0C6E81-275C-44DF-B5AB-E2677EACAC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562953"/>
            <a:ext cx="6473700" cy="1105795"/>
          </a:xfrm>
        </p:spPr>
        <p:txBody>
          <a:bodyPr>
            <a:noAutofit/>
          </a:bodyPr>
          <a:lstStyle/>
          <a:p>
            <a:r>
              <a:rPr lang="el-G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Με βάση το παραπάνω </a:t>
            </a: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Heatmap </a:t>
            </a:r>
            <a:r>
              <a:rPr lang="el-G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αποφασίσαμε</a:t>
            </a: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να κρατήσουμε μόνο </a:t>
            </a: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Features </a:t>
            </a:r>
            <a:r>
              <a:rPr lang="el-G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με </a:t>
            </a: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absolute correlation </a:t>
            </a:r>
            <a:r>
              <a:rPr lang="el-G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0,03 θεωρώντας τα πιο σημαντικά</a:t>
            </a:r>
            <a:r>
              <a:rPr lang="el-GR" sz="14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400">
                <a:ea typeface="Calibri" panose="020F0502020204030204" pitchFamily="34" charset="0"/>
                <a:cs typeface="Times New Roman" panose="02020603050405020304" pitchFamily="18" charset="0"/>
              </a:rPr>
              <a:t>Κρατήσαμε επίσης και όλα τα </a:t>
            </a:r>
            <a:r>
              <a:rPr lang="en-GB" sz="1400">
                <a:ea typeface="Calibri" panose="020F0502020204030204" pitchFamily="34" charset="0"/>
                <a:cs typeface="Times New Roman" panose="02020603050405020304" pitchFamily="18" charset="0"/>
              </a:rPr>
              <a:t>encoded </a:t>
            </a:r>
            <a:r>
              <a:rPr lang="en-US" sz="1400"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l-GR" sz="14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l-GR" sz="140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FB907409-65D0-4E4C-B463-FB7D30A1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207" y="3684999"/>
            <a:ext cx="11229296" cy="146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63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7_TF10001108_Win32" id="{A837BB40-11FF-49F9-B383-ACA1DE79B78C}" vid="{75D98C61-8BB0-4112-964C-F70CA534ABE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9EFDCEC88ED4D8799D8F5376023A7" ma:contentTypeVersion="6" ma:contentTypeDescription="Create a new document." ma:contentTypeScope="" ma:versionID="8ed657e875a485cf16ac8a9662c824d6">
  <xsd:schema xmlns:xsd="http://www.w3.org/2001/XMLSchema" xmlns:xs="http://www.w3.org/2001/XMLSchema" xmlns:p="http://schemas.microsoft.com/office/2006/metadata/properties" xmlns:ns2="7912634e-9125-4c56-8d7a-3560e5586f7d" targetNamespace="http://schemas.microsoft.com/office/2006/metadata/properties" ma:root="true" ma:fieldsID="4a30e2896906a1ccd5c44250ca669db1" ns2:_="">
    <xsd:import namespace="7912634e-9125-4c56-8d7a-3560e55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12634e-9125-4c56-8d7a-3560e55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A342B4-CA4D-43E7-8A7E-FCAF63EC7E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87F3F-F69A-4561-A0A8-E6C907EFDE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58ED62-8167-455C-B099-BD93634EA605}">
  <ds:schemaRefs>
    <ds:schemaRef ds:uri="7912634e-9125-4c56-8d7a-3560e5586f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{D154BB53-CC79-4070-81BB-7FBFDD1A47A5}tf10001108_win32</Template>
  <TotalTime>45</TotalTime>
  <Words>611</Words>
  <Application>Microsoft Office PowerPoint</Application>
  <PresentationFormat>Ευρεία οθόνη</PresentationFormat>
  <Paragraphs>136</Paragraphs>
  <Slides>22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9" baseType="lpstr">
      <vt:lpstr>Arial</vt:lpstr>
      <vt:lpstr>Calibri</vt:lpstr>
      <vt:lpstr>Roboto</vt:lpstr>
      <vt:lpstr>Segoe UI</vt:lpstr>
      <vt:lpstr>Segoe UI Light</vt:lpstr>
      <vt:lpstr>Segoe UI Semibold</vt:lpstr>
      <vt:lpstr>WelcomeDoc</vt:lpstr>
      <vt:lpstr>Regeneration Academy on Big Data &amp; AI </vt:lpstr>
      <vt:lpstr>Exploratory Data Analysis</vt:lpstr>
      <vt:lpstr>Exploratory Data Analysis</vt:lpstr>
      <vt:lpstr>Exploratory Data Analysis</vt:lpstr>
      <vt:lpstr>Exploratory Data Analysis</vt:lpstr>
      <vt:lpstr>Preprocessing </vt:lpstr>
      <vt:lpstr>EDA - Preprocessing</vt:lpstr>
      <vt:lpstr>EDA - Preprocessing</vt:lpstr>
      <vt:lpstr>EDA - Preprocessing</vt:lpstr>
      <vt:lpstr>Preprocessing </vt:lpstr>
      <vt:lpstr>Preprocessing </vt:lpstr>
      <vt:lpstr>Preprocessing </vt:lpstr>
      <vt:lpstr>Preprocessing</vt:lpstr>
      <vt:lpstr>Modeling </vt:lpstr>
      <vt:lpstr>Modeling </vt:lpstr>
      <vt:lpstr>Modeling </vt:lpstr>
      <vt:lpstr>Modeling </vt:lpstr>
      <vt:lpstr>Στην συνέχεια…</vt:lpstr>
      <vt:lpstr>Deploy the model as a Service</vt:lpstr>
      <vt:lpstr>Deploy the model as a Service</vt:lpstr>
      <vt:lpstr>Deploy the model as a Service</vt:lpstr>
      <vt:lpstr>Mara &amp; TT’s thank you for passing on the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Καλώς ορίσατε στο PowerPoint</dc:title>
  <dc:creator>Katerina Vouta</dc:creator>
  <cp:keywords/>
  <cp:lastModifiedBy>Katerina Vouta</cp:lastModifiedBy>
  <cp:revision>10</cp:revision>
  <dcterms:created xsi:type="dcterms:W3CDTF">2021-12-07T12:42:45Z</dcterms:created>
  <dcterms:modified xsi:type="dcterms:W3CDTF">2021-12-10T15:48:56Z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0x0101009089EFDCEC88ED4D8799D8F5376023A7</vt:lpwstr>
  </property>
</Properties>
</file>