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7" r:id="rId2"/>
    <p:sldId id="267" r:id="rId3"/>
    <p:sldId id="260" r:id="rId4"/>
    <p:sldId id="290" r:id="rId5"/>
    <p:sldId id="306" r:id="rId6"/>
    <p:sldId id="291" r:id="rId7"/>
    <p:sldId id="307" r:id="rId8"/>
    <p:sldId id="292" r:id="rId9"/>
    <p:sldId id="293" r:id="rId10"/>
    <p:sldId id="295" r:id="rId11"/>
    <p:sldId id="305" r:id="rId12"/>
    <p:sldId id="296" r:id="rId13"/>
    <p:sldId id="297" r:id="rId14"/>
    <p:sldId id="298" r:id="rId15"/>
    <p:sldId id="300" r:id="rId16"/>
    <p:sldId id="301" r:id="rId17"/>
    <p:sldId id="303" r:id="rId18"/>
    <p:sldId id="304" r:id="rId19"/>
    <p:sldId id="302" r:id="rId20"/>
    <p:sldId id="299" r:id="rId21"/>
    <p:sldId id="289" r:id="rId2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ffrey Hanson" initials="JH" lastIdx="1" clrIdx="0">
    <p:extLst>
      <p:ext uri="{19B8F6BF-5375-455C-9EA6-DF929625EA0E}">
        <p15:presenceInfo xmlns:p15="http://schemas.microsoft.com/office/powerpoint/2012/main" userId="Jeffrey Hans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B0F0"/>
    <a:srgbClr val="95B3D7"/>
    <a:srgbClr val="0041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58" autoAdjust="0"/>
    <p:restoredTop sz="91576" autoAdjust="0"/>
  </p:normalViewPr>
  <p:slideViewPr>
    <p:cSldViewPr snapToGrid="0">
      <p:cViewPr>
        <p:scale>
          <a:sx n="50" d="100"/>
          <a:sy n="50" d="100"/>
        </p:scale>
        <p:origin x="1637" y="98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53EDDD-3DA3-4AAC-95AA-050495F7F225}" type="datetimeFigureOut">
              <a:rPr lang="en-AU" smtClean="0"/>
              <a:t>2/02/2018</a:t>
            </a:fld>
            <a:endParaRPr lang="en-AU"/>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D4E95D-E11A-4D61-AA35-B3ECB22C38A2}" type="slidenum">
              <a:rPr lang="en-AU" smtClean="0"/>
              <a:t>‹#›</a:t>
            </a:fld>
            <a:endParaRPr lang="en-AU"/>
          </a:p>
        </p:txBody>
      </p:sp>
    </p:spTree>
    <p:extLst>
      <p:ext uri="{BB962C8B-B14F-4D97-AF65-F5344CB8AC3E}">
        <p14:creationId xmlns:p14="http://schemas.microsoft.com/office/powerpoint/2010/main" val="2209704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74D4E95D-E11A-4D61-AA35-B3ECB22C38A2}" type="slidenum">
              <a:rPr lang="en-AU" smtClean="0"/>
              <a:t>2</a:t>
            </a:fld>
            <a:endParaRPr lang="en-AU"/>
          </a:p>
        </p:txBody>
      </p:sp>
    </p:spTree>
    <p:extLst>
      <p:ext uri="{BB962C8B-B14F-4D97-AF65-F5344CB8AC3E}">
        <p14:creationId xmlns:p14="http://schemas.microsoft.com/office/powerpoint/2010/main" val="2133969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AU" dirty="0" smtClean="0"/>
              <a:t>- high extinction rate</a:t>
            </a:r>
          </a:p>
          <a:p>
            <a:r>
              <a:rPr lang="en-AU" dirty="0" smtClean="0"/>
              <a:t>- conservation aims to maintain existing patterns of biodiversity and the processes that sustain them</a:t>
            </a:r>
          </a:p>
          <a:p>
            <a:r>
              <a:rPr lang="en-AU" dirty="0" smtClean="0"/>
              <a:t>- areas set aside to preserve biodiversity, and spearhead direct management actions</a:t>
            </a:r>
          </a:p>
          <a:p>
            <a:pPr marL="0" indent="0">
              <a:buFontTx/>
              <a:buNone/>
            </a:pPr>
            <a:endParaRPr lang="en-AU" baseline="0" dirty="0" smtClean="0"/>
          </a:p>
          <a:p>
            <a:pPr marL="171450" indent="-171450">
              <a:buFontTx/>
              <a:buChar char="-"/>
            </a:pPr>
            <a:endParaRPr lang="en-AU" dirty="0"/>
          </a:p>
        </p:txBody>
      </p:sp>
      <p:sp>
        <p:nvSpPr>
          <p:cNvPr id="4" name="Slide Number Placeholder 3"/>
          <p:cNvSpPr>
            <a:spLocks noGrp="1"/>
          </p:cNvSpPr>
          <p:nvPr>
            <p:ph type="sldNum" sz="quarter" idx="10"/>
          </p:nvPr>
        </p:nvSpPr>
        <p:spPr/>
        <p:txBody>
          <a:bodyPr/>
          <a:lstStyle/>
          <a:p>
            <a:fld id="{67B435CA-C371-4DED-9C4C-6273828C0F3B}" type="slidenum">
              <a:rPr lang="en-AU" smtClean="0"/>
              <a:t>3</a:t>
            </a:fld>
            <a:endParaRPr lang="en-AU"/>
          </a:p>
        </p:txBody>
      </p:sp>
    </p:spTree>
    <p:extLst>
      <p:ext uri="{BB962C8B-B14F-4D97-AF65-F5344CB8AC3E}">
        <p14:creationId xmlns:p14="http://schemas.microsoft.com/office/powerpoint/2010/main" val="3375030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74D4E95D-E11A-4D61-AA35-B3ECB22C38A2}" type="slidenum">
              <a:rPr lang="en-AU" smtClean="0"/>
              <a:t>21</a:t>
            </a:fld>
            <a:endParaRPr lang="en-AU"/>
          </a:p>
        </p:txBody>
      </p:sp>
    </p:spTree>
    <p:extLst>
      <p:ext uri="{BB962C8B-B14F-4D97-AF65-F5344CB8AC3E}">
        <p14:creationId xmlns:p14="http://schemas.microsoft.com/office/powerpoint/2010/main" val="848197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2/2/2018</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8" Type="http://schemas.openxmlformats.org/officeDocument/2006/relationships/image" Target="../media/image10.jpeg"/><Relationship Id="rId13" Type="http://schemas.openxmlformats.org/officeDocument/2006/relationships/image" Target="../media/image15.jpeg"/><Relationship Id="rId3" Type="http://schemas.openxmlformats.org/officeDocument/2006/relationships/image" Target="../media/image5.jpeg"/><Relationship Id="rId7" Type="http://schemas.openxmlformats.org/officeDocument/2006/relationships/image" Target="../media/image9.jpeg"/><Relationship Id="rId12"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jpeg"/><Relationship Id="rId11" Type="http://schemas.openxmlformats.org/officeDocument/2006/relationships/image" Target="../media/image13.png"/><Relationship Id="rId5" Type="http://schemas.openxmlformats.org/officeDocument/2006/relationships/image" Target="../media/image7.jpeg"/><Relationship Id="rId10" Type="http://schemas.openxmlformats.org/officeDocument/2006/relationships/image" Target="../media/image12.jpeg"/><Relationship Id="rId4" Type="http://schemas.openxmlformats.org/officeDocument/2006/relationships/image" Target="../media/image6.jpeg"/><Relationship Id="rId9" Type="http://schemas.openxmlformats.org/officeDocument/2006/relationships/image" Target="../media/image1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87599"/>
            <a:ext cx="8305800" cy="1640756"/>
          </a:xfrm>
        </p:spPr>
        <p:txBody>
          <a:bodyPr>
            <a:noAutofit/>
          </a:bodyPr>
          <a:lstStyle/>
          <a:p>
            <a:r>
              <a:rPr lang="en-AU" b="1" dirty="0" err="1" smtClean="0">
                <a:solidFill>
                  <a:schemeClr val="tx1"/>
                </a:solidFill>
              </a:rPr>
              <a:t>Prioritizr</a:t>
            </a:r>
            <a:r>
              <a:rPr lang="en-AU" b="1" dirty="0" smtClean="0">
                <a:solidFill>
                  <a:schemeClr val="tx1"/>
                </a:solidFill>
              </a:rPr>
              <a:t>: Systematic conservation planning in R</a:t>
            </a:r>
            <a:endParaRPr lang="en-AU" b="1" dirty="0">
              <a:solidFill>
                <a:schemeClr val="tx1"/>
              </a:solidFill>
            </a:endParaRPr>
          </a:p>
        </p:txBody>
      </p:sp>
      <p:sp>
        <p:nvSpPr>
          <p:cNvPr id="3" name="Subtitle 2"/>
          <p:cNvSpPr>
            <a:spLocks noGrp="1"/>
          </p:cNvSpPr>
          <p:nvPr>
            <p:ph type="subTitle" idx="1"/>
          </p:nvPr>
        </p:nvSpPr>
        <p:spPr>
          <a:xfrm>
            <a:off x="838200" y="3638550"/>
            <a:ext cx="7560840" cy="609600"/>
          </a:xfrm>
        </p:spPr>
        <p:txBody>
          <a:bodyPr>
            <a:normAutofit/>
          </a:bodyPr>
          <a:lstStyle/>
          <a:p>
            <a:r>
              <a:rPr lang="en-AU" dirty="0" smtClean="0">
                <a:solidFill>
                  <a:schemeClr val="tx1">
                    <a:lumMod val="75000"/>
                  </a:schemeClr>
                </a:solidFill>
              </a:rPr>
              <a:t>Jeffrey Hanson</a:t>
            </a:r>
            <a:endParaRPr lang="en-AU" dirty="0">
              <a:solidFill>
                <a:schemeClr val="tx1">
                  <a:lumMod val="75000"/>
                </a:schemeClr>
              </a:solidFill>
            </a:endParaRPr>
          </a:p>
          <a:p>
            <a:endParaRPr lang="en-AU" dirty="0">
              <a:solidFill>
                <a:schemeClr val="tx1">
                  <a:lumMod val="75000"/>
                </a:schemeClr>
              </a:solidFill>
            </a:endParaRPr>
          </a:p>
        </p:txBody>
      </p:sp>
      <p:grpSp>
        <p:nvGrpSpPr>
          <p:cNvPr id="8" name="Group 7"/>
          <p:cNvGrpSpPr/>
          <p:nvPr/>
        </p:nvGrpSpPr>
        <p:grpSpPr>
          <a:xfrm>
            <a:off x="259155" y="4479765"/>
            <a:ext cx="4604759" cy="443584"/>
            <a:chOff x="259155" y="4479765"/>
            <a:chExt cx="4604759" cy="443584"/>
          </a:xfrm>
        </p:grpSpPr>
        <p:pic>
          <p:nvPicPr>
            <p:cNvPr id="1026" name="Picture 2" descr="C:\Users\jhanson\Downloads\1467354618_f0e0.png"/>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9155" y="4497845"/>
              <a:ext cx="426645" cy="42550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32334" y="4479765"/>
              <a:ext cx="4131580" cy="430887"/>
            </a:xfrm>
            <a:prstGeom prst="rect">
              <a:avLst/>
            </a:prstGeom>
            <a:noFill/>
          </p:spPr>
          <p:txBody>
            <a:bodyPr wrap="none" rtlCol="0">
              <a:spAutoFit/>
            </a:bodyPr>
            <a:lstStyle/>
            <a:p>
              <a:r>
                <a:rPr lang="en-AU" sz="2200" dirty="0">
                  <a:solidFill>
                    <a:schemeClr val="tx1">
                      <a:lumMod val="75000"/>
                    </a:schemeClr>
                  </a:solidFill>
                </a:rPr>
                <a:t>j</a:t>
              </a:r>
              <a:r>
                <a:rPr lang="en-AU" sz="2200" dirty="0" smtClean="0">
                  <a:solidFill>
                    <a:schemeClr val="tx1">
                      <a:lumMod val="75000"/>
                    </a:schemeClr>
                  </a:solidFill>
                </a:rPr>
                <a:t>effrey.hanson@uqconnect.edu.au</a:t>
              </a:r>
              <a:endParaRPr lang="en-AU" sz="2200" dirty="0">
                <a:solidFill>
                  <a:schemeClr val="tx1">
                    <a:lumMod val="75000"/>
                  </a:schemeClr>
                </a:solidFill>
              </a:endParaRPr>
            </a:p>
          </p:txBody>
        </p:sp>
      </p:grpSp>
      <p:grpSp>
        <p:nvGrpSpPr>
          <p:cNvPr id="6" name="Group 5"/>
          <p:cNvGrpSpPr/>
          <p:nvPr/>
        </p:nvGrpSpPr>
        <p:grpSpPr>
          <a:xfrm>
            <a:off x="5326301" y="4486114"/>
            <a:ext cx="3772207" cy="430887"/>
            <a:chOff x="6059800" y="6034020"/>
            <a:chExt cx="3772207" cy="574516"/>
          </a:xfrm>
        </p:grpSpPr>
        <p:pic>
          <p:nvPicPr>
            <p:cNvPr id="1028" name="Picture 4" descr="C:\Users\jhanson\Downloads\1467354784_web.png"/>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59800" y="6089765"/>
              <a:ext cx="398149" cy="50405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497183" y="6034020"/>
              <a:ext cx="3334824" cy="574516"/>
            </a:xfrm>
            <a:prstGeom prst="rect">
              <a:avLst/>
            </a:prstGeom>
            <a:noFill/>
          </p:spPr>
          <p:txBody>
            <a:bodyPr wrap="none" rtlCol="0">
              <a:spAutoFit/>
            </a:bodyPr>
            <a:lstStyle/>
            <a:p>
              <a:r>
                <a:rPr lang="en-AU" sz="2200" dirty="0">
                  <a:solidFill>
                    <a:schemeClr val="tx1">
                      <a:lumMod val="75000"/>
                    </a:schemeClr>
                  </a:solidFill>
                </a:rPr>
                <a:t>prioritizr.github.io/</a:t>
              </a:r>
              <a:r>
                <a:rPr lang="en-AU" sz="2200" dirty="0" err="1">
                  <a:solidFill>
                    <a:schemeClr val="tx1">
                      <a:lumMod val="75000"/>
                    </a:schemeClr>
                  </a:solidFill>
                </a:rPr>
                <a:t>prioritizr</a:t>
              </a:r>
              <a:endParaRPr lang="en-AU" sz="2200" dirty="0">
                <a:solidFill>
                  <a:schemeClr val="tx1">
                    <a:lumMod val="75000"/>
                  </a:schemeClr>
                </a:solidFill>
              </a:endParaRPr>
            </a:p>
          </p:txBody>
        </p:sp>
      </p:grpSp>
    </p:spTree>
    <p:extLst>
      <p:ext uri="{BB962C8B-B14F-4D97-AF65-F5344CB8AC3E}">
        <p14:creationId xmlns:p14="http://schemas.microsoft.com/office/powerpoint/2010/main" val="26512295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Decisions</a:t>
            </a:r>
            <a:endParaRPr lang="en-AU" dirty="0"/>
          </a:p>
        </p:txBody>
      </p:sp>
      <p:sp>
        <p:nvSpPr>
          <p:cNvPr id="3" name="Content Placeholder 2"/>
          <p:cNvSpPr>
            <a:spLocks noGrp="1"/>
          </p:cNvSpPr>
          <p:nvPr>
            <p:ph idx="1"/>
          </p:nvPr>
        </p:nvSpPr>
        <p:spPr/>
        <p:txBody>
          <a:bodyPr/>
          <a:lstStyle/>
          <a:p>
            <a:r>
              <a:rPr lang="en-AU" dirty="0" smtClean="0"/>
              <a:t>Yes or no?</a:t>
            </a:r>
          </a:p>
          <a:p>
            <a:endParaRPr lang="en-AU" dirty="0"/>
          </a:p>
          <a:p>
            <a:endParaRPr lang="en-AU" dirty="0" smtClean="0"/>
          </a:p>
          <a:p>
            <a:r>
              <a:rPr lang="en-AU" dirty="0" smtClean="0"/>
              <a:t>Proportion?</a:t>
            </a:r>
            <a:endParaRPr lang="en-AU" dirty="0"/>
          </a:p>
        </p:txBody>
      </p:sp>
    </p:spTree>
    <p:extLst>
      <p:ext uri="{BB962C8B-B14F-4D97-AF65-F5344CB8AC3E}">
        <p14:creationId xmlns:p14="http://schemas.microsoft.com/office/powerpoint/2010/main" val="2694748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Solve it</a:t>
            </a:r>
            <a:endParaRPr lang="en-AU" dirty="0"/>
          </a:p>
        </p:txBody>
      </p:sp>
      <p:sp>
        <p:nvSpPr>
          <p:cNvPr id="3" name="Content Placeholder 2"/>
          <p:cNvSpPr>
            <a:spLocks noGrp="1"/>
          </p:cNvSpPr>
          <p:nvPr>
            <p:ph idx="1"/>
          </p:nvPr>
        </p:nvSpPr>
        <p:spPr/>
        <p:txBody>
          <a:bodyPr/>
          <a:lstStyle/>
          <a:p>
            <a:endParaRPr lang="en-AU" dirty="0"/>
          </a:p>
        </p:txBody>
      </p:sp>
    </p:spTree>
    <p:extLst>
      <p:ext uri="{BB962C8B-B14F-4D97-AF65-F5344CB8AC3E}">
        <p14:creationId xmlns:p14="http://schemas.microsoft.com/office/powerpoint/2010/main" val="4093842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prioritizr</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2668684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Find the solution to your problem</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593583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And find it fast!</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1632513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Case-study</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4161875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Case-study</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4199007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Case-study</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34763644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Case-study</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2058465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Case-study</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360395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352800" y="3744546"/>
            <a:ext cx="3778860" cy="139895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title"/>
          </p:nvPr>
        </p:nvSpPr>
        <p:spPr>
          <a:xfrm>
            <a:off x="374073" y="0"/>
            <a:ext cx="8229600" cy="857250"/>
          </a:xfrm>
        </p:spPr>
        <p:txBody>
          <a:bodyPr/>
          <a:lstStyle/>
          <a:p>
            <a:r>
              <a:rPr lang="en-AU" dirty="0" smtClean="0"/>
              <a:t>Acknowledgements</a:t>
            </a:r>
            <a:endParaRPr lang="en-AU" dirty="0"/>
          </a:p>
        </p:txBody>
      </p:sp>
      <p:pic>
        <p:nvPicPr>
          <p:cNvPr id="12290" name="Picture 2" descr="Image result for ceed logo u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9321" y="3744547"/>
            <a:ext cx="4024679" cy="1398953"/>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Image result for uq"/>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024" y="3744547"/>
            <a:ext cx="4832061" cy="1378194"/>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idx="1"/>
          </p:nvPr>
        </p:nvSpPr>
        <p:spPr/>
        <p:txBody>
          <a:bodyPr/>
          <a:lstStyle/>
          <a:p>
            <a:endParaRPr lang="en-AU" dirty="0"/>
          </a:p>
        </p:txBody>
      </p:sp>
    </p:spTree>
    <p:extLst>
      <p:ext uri="{BB962C8B-B14F-4D97-AF65-F5344CB8AC3E}">
        <p14:creationId xmlns:p14="http://schemas.microsoft.com/office/powerpoint/2010/main" val="8929094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Limitations</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28578865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lack And White Birds Silhouette Fresh HD Wallpape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36512" y="-748022"/>
            <a:ext cx="10236982" cy="6398114"/>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a:off x="217015" y="87474"/>
            <a:ext cx="6195461" cy="596462"/>
            <a:chOff x="217012" y="116632"/>
            <a:chExt cx="6195461" cy="795284"/>
          </a:xfrm>
        </p:grpSpPr>
        <p:pic>
          <p:nvPicPr>
            <p:cNvPr id="3" name="Picture 2" descr="C:\Users\jhanson\Downloads\1467354618_f0e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012" y="116632"/>
              <a:ext cx="682580" cy="78009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075756" y="214289"/>
              <a:ext cx="5336717" cy="697627"/>
            </a:xfrm>
            <a:prstGeom prst="rect">
              <a:avLst/>
            </a:prstGeom>
            <a:noFill/>
          </p:spPr>
          <p:txBody>
            <a:bodyPr wrap="none" rtlCol="0">
              <a:spAutoFit/>
            </a:bodyPr>
            <a:lstStyle/>
            <a:p>
              <a:r>
                <a:rPr lang="en-AU" sz="2800" b="1" dirty="0">
                  <a:solidFill>
                    <a:schemeClr val="bg1"/>
                  </a:solidFill>
                </a:rPr>
                <a:t>j</a:t>
              </a:r>
              <a:r>
                <a:rPr lang="en-AU" sz="2800" b="1" dirty="0" smtClean="0">
                  <a:solidFill>
                    <a:schemeClr val="bg1"/>
                  </a:solidFill>
                </a:rPr>
                <a:t>effrey.hanson@uqconnect.edu.au</a:t>
              </a:r>
              <a:endParaRPr lang="en-AU" sz="2800" b="1" dirty="0">
                <a:solidFill>
                  <a:schemeClr val="bg1"/>
                </a:solidFill>
              </a:endParaRPr>
            </a:p>
          </p:txBody>
        </p:sp>
      </p:grpSp>
      <p:grpSp>
        <p:nvGrpSpPr>
          <p:cNvPr id="2" name="Group 1"/>
          <p:cNvGrpSpPr/>
          <p:nvPr/>
        </p:nvGrpSpPr>
        <p:grpSpPr>
          <a:xfrm>
            <a:off x="217012" y="1527112"/>
            <a:ext cx="3947978" cy="563833"/>
            <a:chOff x="211764" y="1168251"/>
            <a:chExt cx="3947978" cy="751776"/>
          </a:xfrm>
        </p:grpSpPr>
        <p:pic>
          <p:nvPicPr>
            <p:cNvPr id="5" name="Picture 4" descr="C:\Users\jhanson\Downloads\1467354784_web.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1764" y="1168251"/>
              <a:ext cx="693077" cy="69307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75756" y="1222402"/>
              <a:ext cx="3083986" cy="697625"/>
            </a:xfrm>
            <a:prstGeom prst="rect">
              <a:avLst/>
            </a:prstGeom>
            <a:noFill/>
          </p:spPr>
          <p:txBody>
            <a:bodyPr wrap="none" rtlCol="0">
              <a:spAutoFit/>
            </a:bodyPr>
            <a:lstStyle/>
            <a:p>
              <a:r>
                <a:rPr lang="en-AU" sz="2800" b="1" dirty="0" smtClean="0">
                  <a:solidFill>
                    <a:schemeClr val="bg1"/>
                  </a:solidFill>
                </a:rPr>
                <a:t>jeffrey-hanson.com</a:t>
              </a:r>
              <a:endParaRPr lang="en-AU" sz="2000" b="1" dirty="0">
                <a:solidFill>
                  <a:schemeClr val="bg1"/>
                </a:solidFill>
              </a:endParaRPr>
            </a:p>
          </p:txBody>
        </p:sp>
      </p:grpSp>
      <p:grpSp>
        <p:nvGrpSpPr>
          <p:cNvPr id="9" name="Group 8"/>
          <p:cNvGrpSpPr/>
          <p:nvPr/>
        </p:nvGrpSpPr>
        <p:grpSpPr>
          <a:xfrm>
            <a:off x="217012" y="805043"/>
            <a:ext cx="5000964" cy="600962"/>
            <a:chOff x="162258" y="2132856"/>
            <a:chExt cx="5000964" cy="801283"/>
          </a:xfrm>
        </p:grpSpPr>
        <p:pic>
          <p:nvPicPr>
            <p:cNvPr id="4" name="Picture 3" descr="C:\Users\jhanson\Downloads\1467354717_github.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2258" y="2132856"/>
              <a:ext cx="792088" cy="79208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075756" y="2236512"/>
              <a:ext cx="4087466" cy="697627"/>
            </a:xfrm>
            <a:prstGeom prst="rect">
              <a:avLst/>
            </a:prstGeom>
            <a:noFill/>
          </p:spPr>
          <p:txBody>
            <a:bodyPr wrap="none" rtlCol="0">
              <a:spAutoFit/>
            </a:bodyPr>
            <a:lstStyle/>
            <a:p>
              <a:r>
                <a:rPr lang="en-AU" sz="2800" b="1" dirty="0" smtClean="0">
                  <a:solidFill>
                    <a:schemeClr val="bg1"/>
                  </a:solidFill>
                </a:rPr>
                <a:t>github.com/</a:t>
              </a:r>
              <a:r>
                <a:rPr lang="en-AU" sz="2800" b="1" dirty="0" err="1" smtClean="0">
                  <a:solidFill>
                    <a:schemeClr val="bg1"/>
                  </a:solidFill>
                </a:rPr>
                <a:t>jeffreyhanson</a:t>
              </a:r>
              <a:endParaRPr lang="en-AU" sz="2000" b="1" dirty="0">
                <a:solidFill>
                  <a:schemeClr val="bg1"/>
                </a:solidFill>
              </a:endParaRPr>
            </a:p>
          </p:txBody>
        </p:sp>
      </p:grpSp>
    </p:spTree>
    <p:extLst>
      <p:ext uri="{BB962C8B-B14F-4D97-AF65-F5344CB8AC3E}">
        <p14:creationId xmlns:p14="http://schemas.microsoft.com/office/powerpoint/2010/main" val="42896417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9057"/>
            <a:ext cx="9144000" cy="994172"/>
          </a:xfrm>
        </p:spPr>
        <p:txBody>
          <a:bodyPr>
            <a:normAutofit/>
          </a:bodyPr>
          <a:lstStyle/>
          <a:p>
            <a:r>
              <a:rPr lang="en-AU" b="1" dirty="0" smtClean="0">
                <a:latin typeface="+mn-lt"/>
              </a:rPr>
              <a:t>Global biodiversity </a:t>
            </a:r>
            <a:r>
              <a:rPr lang="en-AU" b="1" dirty="0">
                <a:latin typeface="+mn-lt"/>
              </a:rPr>
              <a:t>c</a:t>
            </a:r>
            <a:r>
              <a:rPr lang="en-AU" b="1" dirty="0" smtClean="0">
                <a:latin typeface="+mn-lt"/>
              </a:rPr>
              <a:t>risis</a:t>
            </a:r>
            <a:endParaRPr lang="en-AU" b="1" dirty="0">
              <a:latin typeface="+mn-lt"/>
            </a:endParaRPr>
          </a:p>
        </p:txBody>
      </p:sp>
      <p:pic>
        <p:nvPicPr>
          <p:cNvPr id="1028" name="Picture 4" descr="One of several subspecies of leopard, the Zanzibar leopard made its home on the Zanzibar archipelago of Tanzania. It's still unclear whether this large cat is technically extinct — there are occasional unconfirmed sightings. &#10; Cause of extinction: Locals believed the leopards were kept by witches, and aggressively hunted them. The animals were seen as evil predators that must be exterminated — and even the government was in on the campaign. In the mid-'90s there was a short-lived conservation effort but it was deemed too little, too late.&#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12" y="3280081"/>
            <a:ext cx="3209707" cy="188395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he stunning Madeiran Large White butterfly was found in the valleys of the Laurisilva forests on Portugal's Madeira Islands. The butterfly's closest relative, the Large White, is common across Europe, Africa and Asia. &#10; Cause of extinction: Loss of habitat due to construction as well as pollution from agricultural fertilizers are two major causes of the species' decline.&#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808" y="3351796"/>
            <a:ext cx="3085356" cy="181097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The last Pyrenean ibex died in 2000. However, a cloned ibex, created from skin samples taken from the last Pyrenean ibex, was birthed in 2009. It died shortly after birth from lung complications.&#10; Cause of extinction: Hunting of the ibex had caused the animal's numbers to seriously dwindle and conservationists blame the Spanish government for failing to act in time to save it.&#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23524" y="808664"/>
            <a:ext cx="1966313" cy="1154141"/>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The majestic West African black rhino was declared extinct in 2006, after conservationists failed to find any in their last remaining habitat in Cameroon. The West African black rhino was one of four subspecies of rhinoceros. &#10;Cause of extinction: Poachers hunted the rhino for its horn, which is believed by some in Yemen and China to possess aphrodisiacal powers.&#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12" y="2051425"/>
            <a:ext cx="2764276" cy="162251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Similar in appearance to the Sumatran tiger, the Javan tiger was native to the Indonesian island of Java. In the 1800s they were so common they were considered pests by island natives, but as the island was developed their population dwindled. By the 1950s, only 20 tigers remained. &#10;Cause of extinction: Loss of habitat and agricultural development led to severe population decline. Conservation efforts in the 1940s and '50s were unsuccessful due to a lack of adequate land and planning.&#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84710" y="3224084"/>
            <a:ext cx="3302941" cy="193868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 native of Maui, Hawaii, the Po'ouli, or Black-faced Honeycreeper, was only discovered in the 1970s. The birds inhabited the southwestern slope of Haleakala volcano. But the population declined rapidly, and by 1997 there were only three known Po'ouli left. Efforts to mate the remaining birds failed and the species was formally declared extinct seven years later. &#10;Cause of extinction: Habitat loss, along with disease, predators and a decline in its food source — native tree snails — are all seen as reasons for the bird's demise.&#10;"/>
          <p:cNvPicPr>
            <a:picLocks noChangeAspect="1" noChangeArrowheads="1"/>
          </p:cNvPicPr>
          <p:nvPr/>
        </p:nvPicPr>
        <p:blipFill rotWithShape="1">
          <a:blip r:embed="rId8">
            <a:extLst>
              <a:ext uri="{28A0092B-C50C-407E-A947-70E740481C1C}">
                <a14:useLocalDpi xmlns:a14="http://schemas.microsoft.com/office/drawing/2010/main" val="0"/>
              </a:ext>
            </a:extLst>
          </a:blip>
          <a:srcRect t="27360"/>
          <a:stretch/>
        </p:blipFill>
        <p:spPr bwMode="auto">
          <a:xfrm>
            <a:off x="6007252" y="808664"/>
            <a:ext cx="3173259" cy="135296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The golden toad is not the only species to disappear in the past 40 years, but it might just be the brightest. This fluorescent amphibian was found in the high-altitude ridges of Costa Rica, but thanks to pollution, global warming and fungal skin infections, the species became extinct in 1989. &#10;Read on to find out about 10 other incredible species we've lost in the last several decades.&#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06910" y="2112419"/>
            <a:ext cx="2273602" cy="1334507"/>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Spix's Macaw, also called the Little Blue Macaw, was known for its beautiful blue feathers. While some still exist in captivity, these tiny blue birds are extinct in the wild. &#10;Cause of extinction: Habitat destruction and illegal trapping and trade contributed to the macaw's dwindling numbers.&#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512" y="808664"/>
            <a:ext cx="2658517" cy="149334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https://upload.wikimedia.org/wikipedia/en/9/9b/Frohawk_Dod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634259" y="1879647"/>
            <a:ext cx="2090772" cy="170149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https://assets.rbl.ms/5102114/980x.jp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89836" y="808664"/>
            <a:ext cx="1517417" cy="12281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The Tecopa pupfish, a native of the hot springs of the Mojave Desert, has the distinction of being the first animal declared extinct under the provisions of the Endangered Species Act of 1973. The pupfish's decline was precipitated when its natural habitat was encroached upon by developers.&#10;Cause of extinction: Destruction of natural habitat.&#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09790" y="1989019"/>
            <a:ext cx="2488246" cy="1460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79717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105633" y="1056088"/>
            <a:ext cx="9249633"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algn="ctr" eaLnBrk="0" fontAlgn="base" hangingPunct="0">
              <a:spcBef>
                <a:spcPct val="0"/>
              </a:spcBef>
              <a:spcAft>
                <a:spcPct val="0"/>
              </a:spcAft>
              <a:buNone/>
            </a:pPr>
            <a:r>
              <a:rPr lang="en-AU" altLang="en-US" sz="5400" dirty="0" smtClean="0">
                <a:latin typeface="Arial" panose="020B0604020202020204" pitchFamily="34" charset="0"/>
              </a:rPr>
              <a:t>How </a:t>
            </a:r>
            <a:r>
              <a:rPr lang="en-AU" altLang="en-US" sz="5400" dirty="0">
                <a:latin typeface="Arial" panose="020B0604020202020204" pitchFamily="34" charset="0"/>
              </a:rPr>
              <a:t>should </a:t>
            </a:r>
            <a:r>
              <a:rPr lang="en-AU" altLang="en-US" sz="5400" b="1" i="1" dirty="0">
                <a:latin typeface="Arial" panose="020B0604020202020204" pitchFamily="34" charset="0"/>
              </a:rPr>
              <a:t>we</a:t>
            </a:r>
            <a:r>
              <a:rPr lang="en-AU" altLang="en-US" sz="5400" dirty="0">
                <a:latin typeface="Arial" panose="020B0604020202020204" pitchFamily="34" charset="0"/>
              </a:rPr>
              <a:t> </a:t>
            </a:r>
            <a:r>
              <a:rPr lang="en-AU" altLang="en-US" sz="5400" b="1" i="1" dirty="0" smtClean="0">
                <a:latin typeface="Arial" panose="020B0604020202020204" pitchFamily="34" charset="0"/>
              </a:rPr>
              <a:t>manage </a:t>
            </a:r>
            <a:r>
              <a:rPr lang="en-AU" altLang="en-US" sz="5400" dirty="0" smtClean="0">
                <a:latin typeface="Arial" panose="020B0604020202020204" pitchFamily="34" charset="0"/>
              </a:rPr>
              <a:t>some</a:t>
            </a:r>
            <a:r>
              <a:rPr lang="en-AU" altLang="en-US" sz="5400" dirty="0">
                <a:latin typeface="Arial" panose="020B0604020202020204" pitchFamily="34" charset="0"/>
              </a:rPr>
              <a:t> </a:t>
            </a:r>
            <a:r>
              <a:rPr lang="en-AU" altLang="en-US" sz="5400" b="1" i="1" dirty="0" smtClean="0">
                <a:latin typeface="Arial" panose="020B0604020202020204" pitchFamily="34" charset="0"/>
              </a:rPr>
              <a:t>areas</a:t>
            </a:r>
            <a:r>
              <a:rPr lang="en-AU" altLang="en-US" sz="5400" dirty="0">
                <a:latin typeface="Arial" panose="020B0604020202020204" pitchFamily="34" charset="0"/>
              </a:rPr>
              <a:t> </a:t>
            </a:r>
            <a:r>
              <a:rPr lang="en-AU" altLang="en-US" sz="5400" dirty="0" smtClean="0">
                <a:latin typeface="Arial" panose="020B0604020202020204" pitchFamily="34" charset="0"/>
              </a:rPr>
              <a:t>to </a:t>
            </a:r>
          </a:p>
          <a:p>
            <a:pPr marL="0" lvl="0" indent="0" algn="ctr" eaLnBrk="0" fontAlgn="base" hangingPunct="0">
              <a:spcBef>
                <a:spcPct val="0"/>
              </a:spcBef>
              <a:spcAft>
                <a:spcPct val="0"/>
              </a:spcAft>
              <a:buNone/>
            </a:pPr>
            <a:r>
              <a:rPr lang="en-AU" altLang="en-US" sz="5400" b="1" i="1" dirty="0" smtClean="0">
                <a:latin typeface="Arial" panose="020B0604020202020204" pitchFamily="34" charset="0"/>
              </a:rPr>
              <a:t>achieve</a:t>
            </a:r>
            <a:r>
              <a:rPr lang="en-AU" altLang="en-US" sz="5400" dirty="0">
                <a:latin typeface="Arial" panose="020B0604020202020204" pitchFamily="34" charset="0"/>
              </a:rPr>
              <a:t> </a:t>
            </a:r>
            <a:r>
              <a:rPr lang="en-AU" altLang="en-US" sz="5400" b="1" i="1" dirty="0" smtClean="0">
                <a:latin typeface="Arial" panose="020B0604020202020204" pitchFamily="34" charset="0"/>
              </a:rPr>
              <a:t>conservation</a:t>
            </a:r>
            <a:r>
              <a:rPr lang="en-AU" altLang="en-US" sz="5400" dirty="0" smtClean="0">
                <a:latin typeface="Arial" panose="020B0604020202020204" pitchFamily="34" charset="0"/>
              </a:rPr>
              <a:t>?</a:t>
            </a:r>
            <a:endParaRPr lang="en-AU" altLang="en-US" sz="5400" dirty="0">
              <a:latin typeface="Arial" panose="020B0604020202020204" pitchFamily="34" charset="0"/>
            </a:endParaRPr>
          </a:p>
        </p:txBody>
      </p:sp>
    </p:spTree>
    <p:extLst>
      <p:ext uri="{BB962C8B-B14F-4D97-AF65-F5344CB8AC3E}">
        <p14:creationId xmlns:p14="http://schemas.microsoft.com/office/powerpoint/2010/main" val="1326316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Data</a:t>
            </a:r>
            <a:endParaRPr lang="en-AU" dirty="0"/>
          </a:p>
        </p:txBody>
      </p:sp>
      <p:sp>
        <p:nvSpPr>
          <p:cNvPr id="3" name="Content Placeholder 2"/>
          <p:cNvSpPr>
            <a:spLocks noGrp="1"/>
          </p:cNvSpPr>
          <p:nvPr>
            <p:ph idx="1"/>
          </p:nvPr>
        </p:nvSpPr>
        <p:spPr/>
        <p:txBody>
          <a:bodyPr>
            <a:noAutofit/>
          </a:bodyPr>
          <a:lstStyle/>
          <a:p>
            <a:r>
              <a:rPr lang="en-AU" sz="4000" dirty="0" smtClean="0"/>
              <a:t>Biodiversity data</a:t>
            </a:r>
          </a:p>
          <a:p>
            <a:endParaRPr lang="en-AU" sz="4000" dirty="0"/>
          </a:p>
          <a:p>
            <a:r>
              <a:rPr lang="en-AU" sz="4000" dirty="0" smtClean="0"/>
              <a:t>Economic data</a:t>
            </a:r>
          </a:p>
          <a:p>
            <a:endParaRPr lang="en-AU" sz="4000" dirty="0"/>
          </a:p>
          <a:p>
            <a:r>
              <a:rPr lang="en-AU" sz="4000" dirty="0" smtClean="0"/>
              <a:t>Social data</a:t>
            </a:r>
            <a:endParaRPr lang="en-AU" sz="4000" dirty="0"/>
          </a:p>
        </p:txBody>
      </p:sp>
      <p:sp>
        <p:nvSpPr>
          <p:cNvPr id="5" name="Rectangle 4"/>
          <p:cNvSpPr/>
          <p:nvPr/>
        </p:nvSpPr>
        <p:spPr>
          <a:xfrm>
            <a:off x="152400" y="2423160"/>
            <a:ext cx="4419600" cy="2529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356366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Data</a:t>
            </a:r>
            <a:endParaRPr lang="en-AU" dirty="0"/>
          </a:p>
        </p:txBody>
      </p:sp>
      <p:sp>
        <p:nvSpPr>
          <p:cNvPr id="3" name="Content Placeholder 2"/>
          <p:cNvSpPr>
            <a:spLocks noGrp="1"/>
          </p:cNvSpPr>
          <p:nvPr>
            <p:ph idx="1"/>
          </p:nvPr>
        </p:nvSpPr>
        <p:spPr/>
        <p:txBody>
          <a:bodyPr>
            <a:noAutofit/>
          </a:bodyPr>
          <a:lstStyle/>
          <a:p>
            <a:r>
              <a:rPr lang="en-AU" sz="4000" dirty="0" smtClean="0"/>
              <a:t>Biodiversity data</a:t>
            </a:r>
          </a:p>
          <a:p>
            <a:endParaRPr lang="en-AU" sz="4000" dirty="0"/>
          </a:p>
          <a:p>
            <a:r>
              <a:rPr lang="en-AU" sz="4000" dirty="0" smtClean="0"/>
              <a:t>Economic data</a:t>
            </a:r>
          </a:p>
          <a:p>
            <a:endParaRPr lang="en-AU" sz="4000" dirty="0"/>
          </a:p>
          <a:p>
            <a:r>
              <a:rPr lang="en-AU" sz="4000" dirty="0" smtClean="0"/>
              <a:t>Social data</a:t>
            </a:r>
            <a:endParaRPr lang="en-AU" sz="4000" dirty="0"/>
          </a:p>
        </p:txBody>
      </p:sp>
      <p:sp>
        <p:nvSpPr>
          <p:cNvPr id="4" name="Rectangle 3"/>
          <p:cNvSpPr/>
          <p:nvPr/>
        </p:nvSpPr>
        <p:spPr>
          <a:xfrm>
            <a:off x="152400" y="3947160"/>
            <a:ext cx="4419600" cy="1005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778009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Data</a:t>
            </a:r>
            <a:endParaRPr lang="en-AU" dirty="0"/>
          </a:p>
        </p:txBody>
      </p:sp>
      <p:sp>
        <p:nvSpPr>
          <p:cNvPr id="3" name="Content Placeholder 2"/>
          <p:cNvSpPr>
            <a:spLocks noGrp="1"/>
          </p:cNvSpPr>
          <p:nvPr>
            <p:ph idx="1"/>
          </p:nvPr>
        </p:nvSpPr>
        <p:spPr/>
        <p:txBody>
          <a:bodyPr>
            <a:noAutofit/>
          </a:bodyPr>
          <a:lstStyle/>
          <a:p>
            <a:r>
              <a:rPr lang="en-AU" sz="4000" dirty="0" smtClean="0"/>
              <a:t>Biodiversity data</a:t>
            </a:r>
          </a:p>
          <a:p>
            <a:endParaRPr lang="en-AU" sz="4000" dirty="0"/>
          </a:p>
          <a:p>
            <a:r>
              <a:rPr lang="en-AU" sz="4000" dirty="0" smtClean="0"/>
              <a:t>Economic data</a:t>
            </a:r>
          </a:p>
          <a:p>
            <a:endParaRPr lang="en-AU" sz="4000" dirty="0"/>
          </a:p>
          <a:p>
            <a:r>
              <a:rPr lang="en-AU" sz="4000" dirty="0" smtClean="0"/>
              <a:t>Social data</a:t>
            </a:r>
            <a:endParaRPr lang="en-AU" sz="4000" dirty="0"/>
          </a:p>
        </p:txBody>
      </p:sp>
    </p:spTree>
    <p:extLst>
      <p:ext uri="{BB962C8B-B14F-4D97-AF65-F5344CB8AC3E}">
        <p14:creationId xmlns:p14="http://schemas.microsoft.com/office/powerpoint/2010/main" val="4197791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Objectives</a:t>
            </a:r>
            <a:endParaRPr lang="en-AU" dirty="0"/>
          </a:p>
        </p:txBody>
      </p:sp>
      <p:pic>
        <p:nvPicPr>
          <p:cNvPr id="2052" name="Picture 4" descr="https://globalsoilbiodiversity.org/sites/default/files/GSBA-Banner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5120" y="1279128"/>
            <a:ext cx="3543300" cy="308610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sack of mone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38900" y="1505506"/>
            <a:ext cx="2633345" cy="263334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cut cos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455" y="1574086"/>
            <a:ext cx="2496185" cy="2496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7235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Constraints</a:t>
            </a:r>
            <a:endParaRPr lang="en-AU" dirty="0"/>
          </a:p>
        </p:txBody>
      </p:sp>
      <p:sp>
        <p:nvSpPr>
          <p:cNvPr id="3" name="Content Placeholder 2"/>
          <p:cNvSpPr>
            <a:spLocks noGrp="1"/>
          </p:cNvSpPr>
          <p:nvPr>
            <p:ph idx="1"/>
          </p:nvPr>
        </p:nvSpPr>
        <p:spPr/>
        <p:txBody>
          <a:bodyPr/>
          <a:lstStyle/>
          <a:p>
            <a:r>
              <a:rPr lang="en-AU" dirty="0" smtClean="0"/>
              <a:t>Biological constraints</a:t>
            </a:r>
          </a:p>
          <a:p>
            <a:endParaRPr lang="en-AU" dirty="0"/>
          </a:p>
          <a:p>
            <a:r>
              <a:rPr lang="en-AU" dirty="0" smtClean="0"/>
              <a:t>Spatial constraints</a:t>
            </a:r>
          </a:p>
          <a:p>
            <a:endParaRPr lang="en-AU" dirty="0"/>
          </a:p>
          <a:p>
            <a:r>
              <a:rPr lang="en-AU" dirty="0" smtClean="0"/>
              <a:t>Social constraints</a:t>
            </a:r>
            <a:endParaRPr lang="en-AU" dirty="0"/>
          </a:p>
        </p:txBody>
      </p:sp>
    </p:spTree>
    <p:extLst>
      <p:ext uri="{BB962C8B-B14F-4D97-AF65-F5344CB8AC3E}">
        <p14:creationId xmlns:p14="http://schemas.microsoft.com/office/powerpoint/2010/main" val="12357055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7745</TotalTime>
  <Words>112</Words>
  <Application>Microsoft Office PowerPoint</Application>
  <PresentationFormat>On-screen Show (16:9)</PresentationFormat>
  <Paragraphs>57</Paragraphs>
  <Slides>21</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Office Theme</vt:lpstr>
      <vt:lpstr>Prioritizr: Systematic conservation planning in R</vt:lpstr>
      <vt:lpstr>Acknowledgements</vt:lpstr>
      <vt:lpstr>Global biodiversity crisis</vt:lpstr>
      <vt:lpstr>PowerPoint Presentation</vt:lpstr>
      <vt:lpstr>Data</vt:lpstr>
      <vt:lpstr>Data</vt:lpstr>
      <vt:lpstr>Data</vt:lpstr>
      <vt:lpstr>Objectives</vt:lpstr>
      <vt:lpstr>Constraints</vt:lpstr>
      <vt:lpstr>Decisions</vt:lpstr>
      <vt:lpstr>Solve it</vt:lpstr>
      <vt:lpstr>prioritizr</vt:lpstr>
      <vt:lpstr>Find the solution to your problem</vt:lpstr>
      <vt:lpstr>And find it fast!</vt:lpstr>
      <vt:lpstr>Case-study</vt:lpstr>
      <vt:lpstr>Case-study</vt:lpstr>
      <vt:lpstr>Case-study</vt:lpstr>
      <vt:lpstr>Case-study</vt:lpstr>
      <vt:lpstr>Case-study</vt:lpstr>
      <vt:lpstr>Limitations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Conserving evolutionary processes</dc:title>
  <dc:creator>Jeff Hanson Local Admin</dc:creator>
  <cp:lastModifiedBy>Jeffrey Hanson</cp:lastModifiedBy>
  <cp:revision>293</cp:revision>
  <dcterms:created xsi:type="dcterms:W3CDTF">2006-08-16T00:00:00Z</dcterms:created>
  <dcterms:modified xsi:type="dcterms:W3CDTF">2018-02-02T01:20:58Z</dcterms:modified>
</cp:coreProperties>
</file>