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jpeg" ContentType="image/jpeg"/>
  <Override PartName="/ppt/media/image3.gif" ContentType="image/gif"/>
  <Override PartName="/ppt/media/image4.png" ContentType="image/png"/>
  <Override PartName="/ppt/media/image6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l-G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980000"/>
            <a:ext cx="9719280" cy="98928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280" cy="71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l-GR" sz="1800" spc="-1" strike="noStrike">
                <a:latin typeface="Arial"/>
              </a:rPr>
              <a:t>Click to edit the title text format</a:t>
            </a:r>
            <a:endParaRPr b="0" lang="el-GR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79280" cy="350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latin typeface="Arial"/>
              </a:rPr>
              <a:t>Click to edit the outline text format</a:t>
            </a:r>
            <a:endParaRPr b="0" lang="el-G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1800" spc="-1" strike="noStrike">
                <a:latin typeface="Arial"/>
              </a:rPr>
              <a:t>Second Outline Level</a:t>
            </a:r>
            <a:endParaRPr b="0" lang="el-G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latin typeface="Arial"/>
              </a:rPr>
              <a:t>Third Outline Level</a:t>
            </a:r>
            <a:endParaRPr b="0" lang="el-G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1800" spc="-1" strike="noStrike">
                <a:latin typeface="Arial"/>
              </a:rPr>
              <a:t>Fourth Outline Level</a:t>
            </a:r>
            <a:endParaRPr b="0" lang="el-G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latin typeface="Arial"/>
              </a:rPr>
              <a:t>Fifth Outline Level</a:t>
            </a:r>
            <a:endParaRPr b="0" lang="el-G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latin typeface="Arial"/>
              </a:rPr>
              <a:t>Sixth Outline Level</a:t>
            </a:r>
            <a:endParaRPr b="0" lang="el-G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latin typeface="Arial"/>
              </a:rPr>
              <a:t>Seventh Outline Level</a:t>
            </a:r>
            <a:endParaRPr b="0" lang="el-G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280" cy="89928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5130000"/>
            <a:ext cx="2519280" cy="40428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5130000"/>
            <a:ext cx="6479280" cy="40428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5130000"/>
            <a:ext cx="539280" cy="404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5"/>
          <p:cNvSpPr/>
          <p:nvPr/>
        </p:nvSpPr>
        <p:spPr>
          <a:xfrm>
            <a:off x="180000" y="5130000"/>
            <a:ext cx="539280" cy="40428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6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l-GR" sz="4400" spc="-1" strike="noStrike">
                <a:latin typeface="Arial"/>
              </a:rPr>
              <a:t>Click to edit the title text format</a:t>
            </a:r>
            <a:endParaRPr b="0" lang="el-GR" sz="44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3200" spc="-1" strike="noStrike">
                <a:latin typeface="Arial"/>
              </a:rPr>
              <a:t>Click to edit the outline text format</a:t>
            </a:r>
            <a:endParaRPr b="0" lang="el-G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800" spc="-1" strike="noStrike">
                <a:latin typeface="Arial"/>
              </a:rPr>
              <a:t>Second Outline Level</a:t>
            </a:r>
            <a:endParaRPr b="0" lang="el-G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400" spc="-1" strike="noStrike">
                <a:latin typeface="Arial"/>
              </a:rPr>
              <a:t>Third Outline Level</a:t>
            </a:r>
            <a:endParaRPr b="0" lang="el-G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000" spc="-1" strike="noStrike">
                <a:latin typeface="Arial"/>
              </a:rPr>
              <a:t>Fourth Outline Level</a:t>
            </a:r>
            <a:endParaRPr b="0" lang="el-G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Fifth Outline Level</a:t>
            </a:r>
            <a:endParaRPr b="0" lang="el-G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Sixth Outline Level</a:t>
            </a:r>
            <a:endParaRPr b="0" lang="el-G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latin typeface="Arial"/>
              </a:rPr>
              <a:t>Seventh Outline Level</a:t>
            </a:r>
            <a:endParaRPr b="0" lang="el-G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60000" y="2088000"/>
            <a:ext cx="9179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l-GR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Ανάλυση ηλεκτροκαρδιογραφικών σημάτων</a:t>
            </a:r>
            <a:br/>
            <a:r>
              <a:rPr b="1" lang="el-GR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με χρήση ann</a:t>
            </a:r>
            <a:endParaRPr b="0" lang="el-GR" sz="2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40000" y="3150000"/>
            <a:ext cx="8999280" cy="188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l-G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l-GR" sz="2200" spc="-1" strike="noStrike">
                <a:solidFill>
                  <a:srgbClr val="1c1c1c"/>
                </a:solidFill>
                <a:latin typeface="Cantarell"/>
                <a:ea typeface="DejaVu Sans"/>
              </a:rPr>
              <a:t>Λάζαρος Κωνσταντίνος-Παναγιώτης</a:t>
            </a:r>
            <a:endParaRPr b="0" lang="el-G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l-G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l-GR" sz="2200" spc="-1" strike="noStrike">
                <a:solidFill>
                  <a:srgbClr val="1c1c1c"/>
                </a:solidFill>
                <a:latin typeface="Cantarell"/>
                <a:ea typeface="DejaVu Sans"/>
              </a:rPr>
              <a:t>Α.Μ: 01639</a:t>
            </a:r>
            <a:endParaRPr b="0" lang="el-G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872000" y="54000"/>
            <a:ext cx="9359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l-GR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Το σύστημα αγωγής της καρδιάς</a:t>
            </a:r>
            <a:endParaRPr b="0" lang="el-GR" sz="24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0" y="990000"/>
            <a:ext cx="9829080" cy="4003560"/>
          </a:xfrm>
          <a:prstGeom prst="rect">
            <a:avLst/>
          </a:prstGeom>
          <a:ln w="18000"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2514600" y="5486400"/>
            <a:ext cx="180000" cy="4266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872000" y="54000"/>
            <a:ext cx="9359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l-GR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Λήψη ηλεκτροκαρδιογραφήματος(ECG)</a:t>
            </a:r>
            <a:endParaRPr b="0" lang="el-GR" sz="24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828800" y="1076760"/>
            <a:ext cx="5714280" cy="39517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188000" y="54000"/>
            <a:ext cx="9359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l-GR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Μορφή ηλεκτροκαρδιογραφήματος (ECG)</a:t>
            </a:r>
            <a:endParaRPr b="0" lang="el-GR" sz="24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0" y="1143000"/>
            <a:ext cx="9143280" cy="38854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12000" y="54000"/>
            <a:ext cx="9359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l-GR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Τύποι θορύβου σε ηλεκτροκαρδιογράφημα(ECG)</a:t>
            </a:r>
            <a:endParaRPr b="0" lang="el-GR" sz="2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60000" y="1350000"/>
            <a:ext cx="9179280" cy="350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000"/>
          </a:bodyPr>
          <a:p>
            <a:pPr>
              <a:lnSpc>
                <a:spcPct val="100000"/>
              </a:lnSpc>
              <a:spcAft>
                <a:spcPts val="2614"/>
              </a:spcAft>
            </a:pPr>
            <a:r>
              <a:rPr b="1" lang="el-GR" sz="6000" spc="-1" strike="noStrike">
                <a:solidFill>
                  <a:srgbClr val="1c1c1c"/>
                </a:solidFill>
                <a:latin typeface="Cantarell"/>
                <a:ea typeface="DejaVu Sans"/>
              </a:rPr>
              <a:t>1) Θόρυβος συχνότητας ηλεκτρικού ρεύματος (power line) 50/60Hz </a:t>
            </a:r>
            <a:endParaRPr b="0" lang="el-GR" sz="6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614"/>
              </a:spcAft>
            </a:pPr>
            <a:r>
              <a:rPr b="1" lang="el-GR" sz="6000" spc="-1" strike="noStrike">
                <a:solidFill>
                  <a:srgbClr val="1c1c1c"/>
                </a:solidFill>
                <a:latin typeface="Cantarell"/>
                <a:ea typeface="DejaVu Sans"/>
              </a:rPr>
              <a:t> </a:t>
            </a:r>
            <a:endParaRPr b="0" lang="el-GR" sz="6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614"/>
              </a:spcAft>
            </a:pPr>
            <a:r>
              <a:rPr b="1" lang="el-GR" sz="6000" spc="-1" strike="noStrike">
                <a:solidFill>
                  <a:srgbClr val="1c1c1c"/>
                </a:solidFill>
                <a:latin typeface="Cantarell"/>
                <a:ea typeface="DejaVu Sans"/>
              </a:rPr>
              <a:t>2) Θόρυβος λόγω της αναπνοής (baseline wonder) 0-0.5Hz</a:t>
            </a:r>
            <a:endParaRPr b="0" lang="el-GR" sz="6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614"/>
              </a:spcAft>
            </a:pPr>
            <a:r>
              <a:rPr b="1" lang="el-GR" sz="6000" spc="-1" strike="noStrike">
                <a:solidFill>
                  <a:srgbClr val="1c1c1c"/>
                </a:solidFill>
                <a:latin typeface="Cantarell"/>
                <a:ea typeface="DejaVu Sans"/>
              </a:rPr>
              <a:t> </a:t>
            </a:r>
            <a:endParaRPr b="0" lang="el-GR" sz="6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614"/>
              </a:spcAft>
            </a:pPr>
            <a:r>
              <a:rPr b="1" lang="el-GR" sz="6000" spc="-1" strike="noStrike">
                <a:solidFill>
                  <a:srgbClr val="1c1c1c"/>
                </a:solidFill>
                <a:latin typeface="Cantarell"/>
                <a:ea typeface="DejaVu Sans"/>
              </a:rPr>
              <a:t>3) Θόρυβος λόγω μυϊκών κινήσεων (muscle contraction) ~15Hz</a:t>
            </a:r>
            <a:endParaRPr b="0" lang="el-GR" sz="6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614"/>
              </a:spcAft>
            </a:pPr>
            <a:r>
              <a:rPr b="1" lang="el-GR" sz="6000" spc="-1" strike="noStrike">
                <a:solidFill>
                  <a:srgbClr val="1c1c1c"/>
                </a:solidFill>
                <a:latin typeface="Cantarell"/>
                <a:ea typeface="DejaVu Sans"/>
              </a:rPr>
              <a:t> </a:t>
            </a:r>
            <a:endParaRPr b="0" lang="el-GR" sz="6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614"/>
              </a:spcAft>
            </a:pPr>
            <a:r>
              <a:rPr b="1" lang="el-GR" sz="6000" spc="-1" strike="noStrike">
                <a:solidFill>
                  <a:srgbClr val="1c1c1c"/>
                </a:solidFill>
                <a:latin typeface="Cantarell"/>
                <a:ea typeface="DejaVu Sans"/>
              </a:rPr>
              <a:t>4) Θόρυβος από μετακίνηση των ηλεκτροδίων (electrode motion artifact) &lt; 5Hz</a:t>
            </a:r>
            <a:endParaRPr b="0" lang="el-GR" sz="6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614"/>
              </a:spcAft>
            </a:pPr>
            <a:r>
              <a:rPr b="1" lang="el-GR" sz="6000" spc="-1" strike="noStrike">
                <a:solidFill>
                  <a:srgbClr val="1c1c1c"/>
                </a:solidFill>
                <a:latin typeface="Cantarell"/>
                <a:ea typeface="DejaVu Sans"/>
              </a:rPr>
              <a:t> </a:t>
            </a:r>
            <a:endParaRPr b="0" lang="el-GR" sz="6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614"/>
              </a:spcAft>
            </a:pPr>
            <a:r>
              <a:rPr b="1" lang="el-GR" sz="6000" spc="-1" strike="noStrike">
                <a:solidFill>
                  <a:srgbClr val="1c1c1c"/>
                </a:solidFill>
                <a:latin typeface="Cantarell"/>
                <a:ea typeface="DejaVu Sans"/>
              </a:rPr>
              <a:t>5) Τυχαίος θόρυβος (random noise)</a:t>
            </a:r>
            <a:endParaRPr b="0" lang="el-GR" sz="6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614"/>
              </a:spcAft>
            </a:pPr>
            <a:r>
              <a:rPr b="1" lang="el-GR" sz="6000" spc="-1" strike="noStrike">
                <a:solidFill>
                  <a:srgbClr val="1c1c1c"/>
                </a:solidFill>
                <a:latin typeface="Cantarell"/>
                <a:ea typeface="DejaVu Sans"/>
              </a:rPr>
              <a:t> </a:t>
            </a:r>
            <a:endParaRPr b="0" lang="el-GR" sz="6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614"/>
              </a:spcAft>
            </a:pPr>
            <a:r>
              <a:rPr b="1" lang="el-GR" sz="6000" spc="-1" strike="noStrike">
                <a:solidFill>
                  <a:srgbClr val="1c1c1c"/>
                </a:solidFill>
                <a:latin typeface="Cantarell"/>
                <a:ea typeface="DejaVu Sans"/>
              </a:rPr>
              <a:t> </a:t>
            </a:r>
            <a:endParaRPr b="0" lang="el-GR" sz="6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614"/>
              </a:spcAft>
            </a:pPr>
            <a:r>
              <a:rPr b="1" lang="el-GR" sz="6000" spc="-1" strike="noStrike">
                <a:solidFill>
                  <a:srgbClr val="1c1c1c"/>
                </a:solidFill>
                <a:latin typeface="Cantarell"/>
                <a:ea typeface="DejaVu Sans"/>
              </a:rPr>
              <a:t> </a:t>
            </a:r>
            <a:endParaRPr b="0" lang="el-G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836000" y="90000"/>
            <a:ext cx="9359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l-GR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Μεθοδολογία  εξάλειψης θορύβου</a:t>
            </a:r>
            <a:endParaRPr b="0" lang="el-GR" sz="24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440000" y="4109760"/>
            <a:ext cx="7237440" cy="38988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1287000" y="1440000"/>
            <a:ext cx="7352640" cy="192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240000" y="126000"/>
            <a:ext cx="9359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l-GR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MIT-BIH Dataset</a:t>
            </a:r>
            <a:endParaRPr b="0" lang="el-GR" sz="24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880" y="1062000"/>
            <a:ext cx="9826200" cy="40608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2020-12-12T17:21:47Z</dcterms:created>
  <dc:creator>kostas lazaros</dc:creator>
  <dc:description/>
  <dc:language>en-US</dc:language>
  <cp:lastModifiedBy>kostas lazaros</cp:lastModifiedBy>
  <dcterms:modified xsi:type="dcterms:W3CDTF">2021-02-15T11:08:02Z</dcterms:modified>
  <cp:revision>44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