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1980000"/>
            <a:ext cx="9717480" cy="9874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Click to edit the title text format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Click to edit the outline text format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Second Outline Level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Third Outline Level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Fourth Outline Level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Fifth Outline Level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Sixth Outline Level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Seventh Outline Level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180000"/>
            <a:ext cx="9717480" cy="8974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7560000" y="5130000"/>
            <a:ext cx="2517480" cy="4024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900000" y="5130000"/>
            <a:ext cx="6477480" cy="40248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80000" y="5130000"/>
            <a:ext cx="537480" cy="402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80000" y="5130000"/>
            <a:ext cx="537480" cy="4024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Click to edit the title text format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Click to edit the outline text format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Second Outline Level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Third Outline Level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Fourth Outline Level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Fifth Outline Level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Sixth Outline Level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Seventh Outline Level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DebeshJha/2020-CBMS-DoubleU-Net" TargetMode="External"/><Relationship Id="rId2" Type="http://schemas.openxmlformats.org/officeDocument/2006/relationships/hyperlink" Target="https://github.com/nikhilroxtomar/Polyp-Segmentation-using-UNET-in-TensorFlow-2.0" TargetMode="External"/><Relationship Id="rId3" Type="http://schemas.openxmlformats.org/officeDocument/2006/relationships/hyperlink" Target="https://github.com/zhixuhao/unet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github.com/kostaslazaros/mdss_seg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720000" y="1980000"/>
            <a:ext cx="917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ΤΜΗΜΑΤΟΠΟΙΗΣΗ ΙΑΤΡΙΚΩΝ ΕΙΚΟΝΩΝ ΜΕ ΒΑΣΗ ΒΑΘΙΑ ΤΝΔ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40000" y="3150000"/>
            <a:ext cx="8997480" cy="18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1c1c1c"/>
                </a:solidFill>
                <a:latin typeface="Source Serif Pro Black"/>
                <a:ea typeface="DejaVu Sans"/>
              </a:rPr>
              <a:t>ΦΟΙΤΗΤΗΣ: ΛΑΖΑΡΟΣ ΚΩΝΣΤΑΝΤΙΝΟΣ-ΠΑΝΑΓΙΩΤΗΣ, Α.Μ: 01639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1c1c1c"/>
                </a:solidFill>
                <a:latin typeface="Source Serif Pro Black"/>
                <a:ea typeface="DejaVu Sans"/>
              </a:rPr>
              <a:t>ΜΑΘΗΜΑ: ΣΥΣΤΗΜΑΤΑ ΣΤΗΡΙΞΗΣ ΙΑΤΡΙΚΩΝ ΑΠΟΦΑΣΕΩΝ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1c1c1c"/>
                </a:solidFill>
                <a:latin typeface="Source Serif Pro Black"/>
                <a:ea typeface="DejaVu Sans"/>
              </a:rPr>
              <a:t>ΚΑΘΗΓΗΤΗΣ: ΙΑΚΩΒΙΔΗΣ ΔΗΜΗΤΡΙΟΣ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800000" y="18072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Ενδεικτικά αποτελέσματα αξιολόγησης Unet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59000" y="1121040"/>
            <a:ext cx="6739200" cy="123768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359000" y="2360520"/>
            <a:ext cx="6739200" cy="123768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1359000" y="3600000"/>
            <a:ext cx="6739200" cy="11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44072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Ενδεικτικά αποτελέσματα αξιολόγησης DoubleUnet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60000" y="1240560"/>
            <a:ext cx="7484040" cy="10976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260000" y="2340000"/>
            <a:ext cx="7484040" cy="112932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1260000" y="3434400"/>
            <a:ext cx="7484040" cy="106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1440" y="18144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Σύγκριση μετρικών αξιολόγησης μεταξύ των δύο δικτύων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6838920" cy="332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15856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Συμπεράσματα και μελλοντικοί στόχοι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60000" y="1260000"/>
            <a:ext cx="9718920" cy="34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Το DoubleUNET κάνει καλύτερη τμηματοποίηση εικόνας σε σχέση με το κλασσικό UNET.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Αποτελείται όμως από αρκετά περισσότερες παραμέτρους (είναι περίπου 70 φορές μεγαλύτερο από το Unet).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Αξιολόγηση των δύο μοντέλων στο KID Dataset.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Αξιολόγηση των δύο μοντέλων σε Dataset με ακτινογραφίες θώρακα από ασθενείς covid-19.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60216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Πηγές/repositories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44240" y="1418400"/>
            <a:ext cx="80254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2400" spc="-1" strike="noStrike" u="sng">
                <a:solidFill>
                  <a:srgbClr val="0000ff"/>
                </a:solidFill>
                <a:uFillTx/>
                <a:latin typeface="Times New Roman"/>
                <a:hlinkClick r:id="rId1"/>
              </a:rPr>
              <a:t>https://github.com/DebeshJha/2020-CBMS-DoubleU-Net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25880" y="2833560"/>
            <a:ext cx="70196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2400" spc="-1" strike="noStrike" u="sng">
                <a:solidFill>
                  <a:srgbClr val="0000ff"/>
                </a:solidFill>
                <a:uFillTx/>
                <a:latin typeface="Times New Roman"/>
                <a:hlinkClick r:id="rId2"/>
              </a:rPr>
              <a:t>https://github.com/nikhilroxtomar/Polyp-Segmentation-using-UNET-in-TensorFlow-2.0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445680" y="2131920"/>
            <a:ext cx="71276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2400" spc="-1" strike="noStrike" u="sng">
                <a:solidFill>
                  <a:srgbClr val="0000ff"/>
                </a:solidFill>
                <a:uFillTx/>
                <a:latin typeface="Times New Roman"/>
                <a:hlinkClick r:id="rId3"/>
              </a:rPr>
              <a:t>https://github.com/zhixuhao/unet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212640" y="1092600"/>
            <a:ext cx="3501360" cy="350136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59748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Repository  QR-code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322720" y="4595400"/>
            <a:ext cx="58478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2400" spc="-1" strike="noStrike" u="sng">
                <a:solidFill>
                  <a:srgbClr val="0000ff"/>
                </a:solidFill>
                <a:uFillTx/>
                <a:latin typeface="Times New Roman"/>
                <a:hlinkClick r:id="rId2"/>
              </a:rPr>
              <a:t>https://github.com/kostaslazaros/mdss_seg</a:t>
            </a:r>
            <a:endParaRPr b="0" lang="el-G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162144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Ορισμός τμηματοποίησης έγχρωμων εικόνων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20000" y="1260000"/>
            <a:ext cx="8457480" cy="3758040"/>
          </a:xfrm>
          <a:prstGeom prst="rect">
            <a:avLst/>
          </a:prstGeom>
          <a:ln w="18000">
            <a:noFill/>
          </a:ln>
        </p:spPr>
      </p:pic>
      <p:sp>
        <p:nvSpPr>
          <p:cNvPr id="86" name=""/>
          <p:cNvSpPr/>
          <p:nvPr/>
        </p:nvSpPr>
        <p:spPr>
          <a:xfrm>
            <a:off x="360000" y="522000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252000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Τμηματοποίηση σε ιατρικές εικόνες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000" y="1260000"/>
            <a:ext cx="7420320" cy="3705480"/>
          </a:xfrm>
          <a:prstGeom prst="rect">
            <a:avLst/>
          </a:prstGeom>
          <a:ln w="18000">
            <a:noFill/>
          </a:ln>
        </p:spPr>
      </p:pic>
      <p:sp>
        <p:nvSpPr>
          <p:cNvPr id="91" name=""/>
          <p:cNvSpPr/>
          <p:nvPr/>
        </p:nvSpPr>
        <p:spPr>
          <a:xfrm>
            <a:off x="360000" y="522000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2160000" y="522000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342000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CVC-CLINIC DATASET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80000" y="1171440"/>
            <a:ext cx="7557480" cy="3840120"/>
          </a:xfrm>
          <a:prstGeom prst="rect">
            <a:avLst/>
          </a:prstGeom>
          <a:ln w="18000">
            <a:noFill/>
          </a:ln>
        </p:spPr>
      </p:pic>
      <p:sp>
        <p:nvSpPr>
          <p:cNvPr id="96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2160000" y="522000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3060000" y="18072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Αρχιτεκτονική του UNET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148840" y="1158120"/>
            <a:ext cx="5949360" cy="3880080"/>
          </a:xfrm>
          <a:prstGeom prst="rect">
            <a:avLst/>
          </a:prstGeom>
          <a:ln w="18000">
            <a:noFill/>
          </a:ln>
        </p:spPr>
      </p:pic>
      <p:sp>
        <p:nvSpPr>
          <p:cNvPr id="101" name=""/>
          <p:cNvSpPr/>
          <p:nvPr/>
        </p:nvSpPr>
        <p:spPr>
          <a:xfrm>
            <a:off x="360000" y="5233680"/>
            <a:ext cx="7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160000" y="522000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2880000" y="425520"/>
            <a:ext cx="593820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Χαρακτηριστικά του UNET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80000" y="991440"/>
            <a:ext cx="9178200" cy="75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Ένα από τα πρώτα δίκτυα που σχεδιάστηκαν με σκοπό την τμηματοποίηση ιατρικών εικόνων.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Πρωτοκυκλοφόρησε το 2015.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Αποτελείται από 414.404 παραμέτρους.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Καλύτερη διατήρηση της δοµικής ακεραιότητας της εικόνας.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0" lang="el-GR" sz="20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Υπάρχουν παραλλαγές του (πχ: VGG-19). </a:t>
            </a: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0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160000" y="522000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270000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Αρχιτεκτονική του DOUBLE-UNET 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931840" y="1260000"/>
            <a:ext cx="3725640" cy="3777480"/>
          </a:xfrm>
          <a:prstGeom prst="rect">
            <a:avLst/>
          </a:prstGeom>
          <a:ln w="18000">
            <a:noFill/>
          </a:ln>
        </p:spPr>
      </p:pic>
      <p:sp>
        <p:nvSpPr>
          <p:cNvPr id="111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340360" y="425520"/>
            <a:ext cx="593820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Χαρακτηριστικά του Double-UNET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60000" y="1260000"/>
            <a:ext cx="9718920" cy="34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Ο “διάδοχος” του Unet.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Πρωτοκυκλοφόρησε το 2020.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Αποτελείται από 29.303.426 παραμέτρους.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1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Αποτελείται από δύο Unets.</a:t>
            </a: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• </a:t>
            </a:r>
            <a:r>
              <a:rPr b="0" lang="el-GR" sz="18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Προσφέρει καλύτερη ποιότητα πρόβλεψης με περισσότερη λεπτομέρεια σε σχέση με το κλασσικό Unet.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3060000" y="180000"/>
            <a:ext cx="935748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Μεθοδολογία σύγκρισης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00000" y="1257480"/>
            <a:ext cx="8817480" cy="3664080"/>
          </a:xfrm>
          <a:prstGeom prst="rect">
            <a:avLst/>
          </a:prstGeom>
          <a:ln w="18000">
            <a:noFill/>
          </a:ln>
        </p:spPr>
      </p:pic>
      <p:sp>
        <p:nvSpPr>
          <p:cNvPr id="121" name=""/>
          <p:cNvSpPr/>
          <p:nvPr/>
        </p:nvSpPr>
        <p:spPr>
          <a:xfrm>
            <a:off x="360000" y="5233680"/>
            <a:ext cx="5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2160000" y="5233680"/>
            <a:ext cx="647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ΤΠΕΒ ΠΑΝΕΠΙΣΤΗΜΙΟ ΘΕΣΣΑΛΙΑΣ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8100000" y="5220000"/>
            <a:ext cx="251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  <a:ea typeface="DejaVu Sans"/>
              </a:rPr>
              <a:t>ΛΑΜΙΑ 2022</a:t>
            </a:r>
            <a:endParaRPr b="0" lang="el-G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Application>LibreOffice/7.1.2.2$Windows_X86_64 LibreOffice_project/8a45595d069ef5570103caea1b71cc9d82b2aae4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2022-01-23T21:00:38Z</dcterms:created>
  <dc:creator/>
  <dc:description/>
  <dc:language>el-GR</dc:language>
  <cp:lastModifiedBy/>
  <dcterms:modified xsi:type="dcterms:W3CDTF">2022-01-27T11:01:51Z</dcterms:modified>
  <cp:revision>38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