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66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1C4BD-8C05-4E06-9259-72F306031F6E}" type="datetimeFigureOut">
              <a:rPr lang="ru-RU" smtClean="0"/>
              <a:t>24.02.2024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08BB3-1AF0-4949-9BC3-E0456F521C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167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08BB3-1AF0-4949-9BC3-E0456F521C3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607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EE4B3-1482-39C7-F05D-F2032071F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8380CB7-15D7-2C76-AD39-3B7C520BF3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547DB1DE-0996-33C8-A7B9-2DBB27907A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B4D5F73-9160-F352-F173-69CAC34B98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08BB3-1AF0-4949-9BC3-E0456F521C3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307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3F3E0-5B77-92C5-4FE3-7E53FEC88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5D83F6C-1670-171E-B81C-682A793E28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9870D20-2BC0-6DB9-4B9A-45815199D9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729E4D4-7DCC-9240-8E4A-AC39ED5138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08BB3-1AF0-4949-9BC3-E0456F521C3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330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87229-739B-00DC-8E93-7151150EF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B52ACFC0-BB69-6B41-34B2-7BFF1E081C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899B9AF4-1903-1AA4-E94D-2A4C813D67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1B377C-342B-FEE8-551E-49AFA9AE66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08BB3-1AF0-4949-9BC3-E0456F521C3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1990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166F5-A4D0-BD52-8760-7F9C9CA11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C5871A0-E1BB-05DE-1EAF-7E098DB03C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0F178D29-3C8A-EAEB-C945-BD16CFEBB1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6256808-C9FD-E04E-6C61-5EA9D248C7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08BB3-1AF0-4949-9BC3-E0456F521C3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119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3E11A-B6FC-C6A2-F180-EEA151A33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9EA9D16-C6D6-90A4-A50C-0E01A61C46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032D94B-7C18-B9CF-8483-0E45310F74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292634-2EFD-BBF1-8B27-217B34874B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08BB3-1AF0-4949-9BC3-E0456F521C3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748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2249E-7C92-73FA-3A2C-2A3CE25A2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D83FA71-E2D5-8198-DE6F-E5FC76FAF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2D8B7D02-85A6-EA2F-C792-DA6AF2A1E1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3C81C1-E85A-A1D7-3F67-705A4FC6DA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08BB3-1AF0-4949-9BC3-E0456F521C3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726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A9F59-30C1-69FA-23E2-EC00C8B66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8B24C82E-58AB-A956-C792-50BE30198D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238273BF-C84F-DC40-F6B9-45F5E2103D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110EB6-20CF-1D2F-AAB4-F4E8FB5BC3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08BB3-1AF0-4949-9BC3-E0456F521C3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102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CF638-5216-8214-C349-B554BD0AD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A101325-6E10-0394-4E16-4017191A57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8EEBB12-019C-D36B-1096-79BA58EE79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CE92C3-4E0A-42C1-3BA2-0F045C6149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08BB3-1AF0-4949-9BC3-E0456F521C3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713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FAFC7-10B1-C581-4A49-3E6F8B168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7AEA9C65-B2A8-D269-BE0F-A86710B0EA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17A8176-7C65-794B-6791-8028E2DE1A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64F65E4-63BC-04E4-46CF-CF770D0080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08BB3-1AF0-4949-9BC3-E0456F521C3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714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4893C-96B3-41DF-2C6C-E1663CCC6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8DD8E1F-A8C2-27FD-BA5D-953D55077F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2EF654D1-CAB3-744A-36C7-7D733D6264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ECD2F6-997C-6034-83CC-8B3594F69C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08BB3-1AF0-4949-9BC3-E0456F521C3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636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938CB-8007-AB50-12FB-0586ECDA8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B60FB5CF-B8B8-131B-3B85-ED0F447891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754F8A7-F572-2D10-B1D2-82B267852A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730C6E2-054A-1E38-3F9E-D7B0AE7C83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08BB3-1AF0-4949-9BC3-E0456F521C3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32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2579F-246B-6474-F62E-60785E4A4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F80B67B1-D966-4445-3049-CCACAFAE1D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048BC9F2-5C6B-DF3E-D19B-99A71763B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D920C8-4507-3B40-B8C3-DA10A46FEB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08BB3-1AF0-4949-9BC3-E0456F521C3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050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16DFD-172A-4304-E885-A937574A1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B8708C21-9772-12D0-D91F-CADEC057F6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8A5A1CCF-ADD2-B7D1-B798-3C4E873F8D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572D695-E9AC-1D2C-0494-569813B152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08BB3-1AF0-4949-9BC3-E0456F521C3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336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C2310-EF68-3E1C-335F-C26E03A75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5A5FB7D0-EB95-9336-D6A2-ADBF8384B8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722BE95-C021-2148-7979-E9D109FD6F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8F4F13-6AF5-C32D-8CE1-7801DAACA1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08BB3-1AF0-4949-9BC3-E0456F521C3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80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CD1E3-753D-4E77-AE2A-B5F2B672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F013E7-E595-4E36-8D66-2242AEB4F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29391F-54CD-443A-AB3B-79AB05283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54AB-1233-4E83-893B-A5454350B0DC}" type="datetimeFigureOut">
              <a:rPr lang="ru-RU" smtClean="0"/>
              <a:t>24.02.2024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22703C-ED3E-4EAF-8106-DC91F0BEF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2E6036-5604-4648-96F4-145F06E0D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E6E-4B5E-4C2B-A68A-1F554C1D8B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40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E42288-9B69-4B60-80B7-B9734633E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B8D1B9-48FC-4D40-809C-867D60709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230A18-F142-4886-A27C-C992168DD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54AB-1233-4E83-893B-A5454350B0DC}" type="datetimeFigureOut">
              <a:rPr lang="ru-RU" smtClean="0"/>
              <a:t>24.02.2024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2F6AB6-4CB6-4E4C-9131-694E74B1D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0B95CF-F0FB-4C27-9B29-BC151D342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E6E-4B5E-4C2B-A68A-1F554C1D8B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93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7997FC9-D508-47F9-BC09-A670ECDD8E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5D6AF86-EEA6-4D27-AAFF-A0BE46962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56B284-1C50-48FF-ACD4-E81D2540D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54AB-1233-4E83-893B-A5454350B0DC}" type="datetimeFigureOut">
              <a:rPr lang="ru-RU" smtClean="0"/>
              <a:t>24.02.2024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48757C-DA2B-45E6-B901-E10301A96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D174A9-F3AF-47F1-A0C7-D277839EA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E6E-4B5E-4C2B-A68A-1F554C1D8B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21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ACFDB-9D0E-4C95-A54E-41795E9C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C413E-7C41-47B9-BEBA-5ABED8F87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46FC1E-A8DE-429F-80C7-72C66FB97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54AB-1233-4E83-893B-A5454350B0DC}" type="datetimeFigureOut">
              <a:rPr lang="ru-RU" smtClean="0"/>
              <a:t>24.02.2024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177303-B93C-4728-852B-47D508B42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9802EF-09BE-45D0-AA7C-EBE5500D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E6E-4B5E-4C2B-A68A-1F554C1D8B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96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235CE3-9934-43A5-BC51-ECC7A89E7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68A7BF-D6A6-42FB-A6E3-436BA33EC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4A019E-07E9-49A2-B82D-DFE3BAB97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54AB-1233-4E83-893B-A5454350B0DC}" type="datetimeFigureOut">
              <a:rPr lang="ru-RU" smtClean="0"/>
              <a:t>24.02.2024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701260-CDD6-435E-8AF7-91FACAA4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005112-F99A-4BBF-BB2A-4D7A1093C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E6E-4B5E-4C2B-A68A-1F554C1D8B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76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FC00EE-A404-4057-876E-8823A0A5B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BDB3E1-AC69-465B-AAB7-9258F26EE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0825A1-559D-4789-B6F8-D474DDFE8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A9B3CE-6528-4B05-B81D-F54296D8F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54AB-1233-4E83-893B-A5454350B0DC}" type="datetimeFigureOut">
              <a:rPr lang="ru-RU" smtClean="0"/>
              <a:t>24.02.2024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B325A1-B8CD-4C48-B795-24D6C48F2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CFB87A-B23D-483E-A087-E2EA77CF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E6E-4B5E-4C2B-A68A-1F554C1D8B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42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62E18A-FE20-415C-A4F5-7C7BD3105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173CA5-6D50-4693-BAD3-F23233301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8D2C896-5361-4645-8B01-E1CC30DFE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7045AC9-4427-402B-B166-189D7080A3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E12208B-191E-4732-928C-37055438F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7A1AA83-2D2A-450D-8A63-E005E9F31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54AB-1233-4E83-893B-A5454350B0DC}" type="datetimeFigureOut">
              <a:rPr lang="ru-RU" smtClean="0"/>
              <a:t>24.02.2024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9AE3688-1ACE-4446-BD38-CFDA2561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E6E55B0-0ABA-43AE-9DDF-C4C49FB3D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E6E-4B5E-4C2B-A68A-1F554C1D8B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9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5935F3-C11E-4B93-8EAB-613DD83C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302E786-FDA8-44E8-915C-716071B7A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54AB-1233-4E83-893B-A5454350B0DC}" type="datetimeFigureOut">
              <a:rPr lang="ru-RU" smtClean="0"/>
              <a:t>24.02.2024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5FF68F1-D38B-479B-AECF-01111DDC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219BF08-342B-4E53-A54F-EF0782BF7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E6E-4B5E-4C2B-A68A-1F554C1D8B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46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F0DF18E-C025-4C72-8CE0-03CFE3543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54AB-1233-4E83-893B-A5454350B0DC}" type="datetimeFigureOut">
              <a:rPr lang="ru-RU" smtClean="0"/>
              <a:t>24.02.2024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F2A7227-B0E3-41F0-862F-B34D8CCA1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E4F906D-AF99-4A05-9383-7A02CF526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E6E-4B5E-4C2B-A68A-1F554C1D8B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94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F81609-B712-4048-A576-B1556C97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920434-0B74-4FCA-B967-284D3AA72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064BA14-6361-48BB-BF80-9387EFE76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FF3E38-092D-4025-9681-4142CF68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54AB-1233-4E83-893B-A5454350B0DC}" type="datetimeFigureOut">
              <a:rPr lang="ru-RU" smtClean="0"/>
              <a:t>24.02.2024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1F01F7-BAF6-4DAB-BAA8-A5A44FDF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DC0F1F-BD45-4F72-AFCF-E6CCB31E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E6E-4B5E-4C2B-A68A-1F554C1D8B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13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CA15BE-9365-4D2C-912F-49D96EB20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CBE0E34-3C4B-4F69-B084-5E2BB5059A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DAE2F4-E34D-4789-9680-8CFD3EA18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1E889C-0F7A-4CE1-B8A5-3FD932CB8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54AB-1233-4E83-893B-A5454350B0DC}" type="datetimeFigureOut">
              <a:rPr lang="ru-RU" smtClean="0"/>
              <a:t>24.02.2024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0C80FE-5BC1-4F8C-B857-8EC95D94A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BFF657-C3E6-419D-9558-BCF959BB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E6E-4B5E-4C2B-A68A-1F554C1D8B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92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A6B5C8-625D-4FD8-B0AD-B98967CA0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B7053F-3665-43CF-B0E7-030CD50C6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B21C47-3410-4330-AA02-FF95515BE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B54AB-1233-4E83-893B-A5454350B0DC}" type="datetimeFigureOut">
              <a:rPr lang="ru-RU" smtClean="0"/>
              <a:t>24.02.2024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AF21DE-3F79-4BBC-8E59-3CAA01847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F3A41D-C124-47A1-B70C-32F810C37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18E6E-4B5E-4C2B-A68A-1F554C1D8B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28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3">
            <a:extLst>
              <a:ext uri="{FF2B5EF4-FFF2-40B4-BE49-F238E27FC236}">
                <a16:creationId xmlns:a16="http://schemas.microsoft.com/office/drawing/2014/main" id="{083FA95B-68D0-461E-9773-9722F8BAA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427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1D05B5-5853-4E57-BF77-14C551158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999" y="314960"/>
            <a:ext cx="9113521" cy="241808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Century Gothic (Заголовки)"/>
              </a:rPr>
              <a:t>Курсовая работа по дисциплине «Управление данными»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BA4266-862D-4138-B2A8-610A29FE6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357" y="5669280"/>
            <a:ext cx="5407843" cy="975322"/>
          </a:xfrm>
        </p:spPr>
        <p:txBody>
          <a:bodyPr>
            <a:normAutofit/>
          </a:bodyPr>
          <a:lstStyle/>
          <a:p>
            <a:pPr lvl="0" algn="just">
              <a:lnSpc>
                <a:spcPct val="80000"/>
              </a:lnSpc>
              <a:spcBef>
                <a:spcPts val="0"/>
              </a:spcBef>
            </a:pPr>
            <a:r>
              <a:rPr lang="ru-RU" dirty="0">
                <a:solidFill>
                  <a:srgbClr val="FFFFFF"/>
                </a:solidFill>
                <a:latin typeface="Century Gothic" panose="020B0502020202020204" pitchFamily="34" charset="0"/>
                <a:ea typeface="Microsoft YaHei" pitchFamily="2"/>
                <a:cs typeface="Lucida Sans" pitchFamily="2"/>
              </a:rPr>
              <a:t>Выполнил:</a:t>
            </a:r>
          </a:p>
          <a:p>
            <a:pPr lvl="0" algn="just">
              <a:lnSpc>
                <a:spcPct val="80000"/>
              </a:lnSpc>
              <a:spcBef>
                <a:spcPts val="0"/>
              </a:spcBef>
            </a:pPr>
            <a:r>
              <a:rPr lang="ru-RU" dirty="0">
                <a:solidFill>
                  <a:srgbClr val="FFFFFF"/>
                </a:solidFill>
                <a:latin typeface="Century Gothic" panose="020B0502020202020204" pitchFamily="34" charset="0"/>
                <a:ea typeface="Microsoft YaHei" pitchFamily="2"/>
                <a:cs typeface="Lucida Sans" pitchFamily="2"/>
              </a:rPr>
              <a:t>Студент группы ИС/б-21-2-о</a:t>
            </a:r>
          </a:p>
          <a:p>
            <a:pPr lvl="0" algn="just">
              <a:lnSpc>
                <a:spcPct val="80000"/>
              </a:lnSpc>
              <a:spcBef>
                <a:spcPts val="0"/>
              </a:spcBef>
            </a:pPr>
            <a:r>
              <a:rPr lang="ru-RU" dirty="0">
                <a:solidFill>
                  <a:srgbClr val="FFFFFF"/>
                </a:solidFill>
                <a:latin typeface="Century Gothic" panose="020B0502020202020204" pitchFamily="34" charset="0"/>
                <a:ea typeface="Microsoft YaHei" pitchFamily="2"/>
                <a:cs typeface="Lucida Sans" pitchFamily="2"/>
              </a:rPr>
              <a:t>Мовенко Константин Михайлович</a:t>
            </a:r>
          </a:p>
          <a:p>
            <a:pPr algn="just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D3F5C7A-D70B-95AF-333E-3CD49614F4DC}"/>
              </a:ext>
            </a:extLst>
          </p:cNvPr>
          <p:cNvSpPr txBox="1">
            <a:spLocks/>
          </p:cNvSpPr>
          <p:nvPr/>
        </p:nvSpPr>
        <p:spPr>
          <a:xfrm>
            <a:off x="253999" y="2733040"/>
            <a:ext cx="8788401" cy="7823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Century Gothic (Заголовки)"/>
              </a:rPr>
              <a:t>База данных библиотеки образовательного учреждения (университет)</a:t>
            </a:r>
          </a:p>
        </p:txBody>
      </p:sp>
    </p:spTree>
    <p:extLst>
      <p:ext uri="{BB962C8B-B14F-4D97-AF65-F5344CB8AC3E}">
        <p14:creationId xmlns:p14="http://schemas.microsoft.com/office/powerpoint/2010/main" val="3568871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68575-557A-797F-034F-F91E1053A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17">
            <a:extLst>
              <a:ext uri="{FF2B5EF4-FFF2-40B4-BE49-F238E27FC236}">
                <a16:creationId xmlns:a16="http://schemas.microsoft.com/office/drawing/2014/main" id="{211E0F77-C04A-6775-13DB-A27D0F56F865}"/>
              </a:ext>
            </a:extLst>
          </p:cNvPr>
          <p:cNvGrpSpPr/>
          <p:nvPr/>
        </p:nvGrpSpPr>
        <p:grpSpPr>
          <a:xfrm>
            <a:off x="0" y="0"/>
            <a:ext cx="12192001" cy="778398"/>
            <a:chOff x="0" y="-5400"/>
            <a:chExt cx="9144000" cy="574560"/>
          </a:xfrm>
        </p:grpSpPr>
        <p:grpSp>
          <p:nvGrpSpPr>
            <p:cNvPr id="10" name="Группа 18">
              <a:extLst>
                <a:ext uri="{FF2B5EF4-FFF2-40B4-BE49-F238E27FC236}">
                  <a16:creationId xmlns:a16="http://schemas.microsoft.com/office/drawing/2014/main" id="{72CE7799-BC8D-8220-17BD-16F62120805E}"/>
                </a:ext>
              </a:extLst>
            </p:cNvPr>
            <p:cNvGrpSpPr/>
            <p:nvPr/>
          </p:nvGrpSpPr>
          <p:grpSpPr>
            <a:xfrm>
              <a:off x="0" y="-5400"/>
              <a:ext cx="9144000" cy="574560"/>
              <a:chOff x="0" y="-5400"/>
              <a:chExt cx="9144000" cy="574560"/>
            </a:xfrm>
          </p:grpSpPr>
          <p:sp>
            <p:nvSpPr>
              <p:cNvPr id="12" name="Прямоугольник 9">
                <a:extLst>
                  <a:ext uri="{FF2B5EF4-FFF2-40B4-BE49-F238E27FC236}">
                    <a16:creationId xmlns:a16="http://schemas.microsoft.com/office/drawing/2014/main" id="{195B57E4-DAAF-AAB9-7FF6-1F0573D5EE75}"/>
                  </a:ext>
                </a:extLst>
              </p:cNvPr>
              <p:cNvSpPr/>
              <p:nvPr/>
            </p:nvSpPr>
            <p:spPr>
              <a:xfrm>
                <a:off x="2160" y="-5400"/>
                <a:ext cx="9141840" cy="574560"/>
              </a:xfrm>
              <a:prstGeom prst="rect">
                <a:avLst/>
              </a:prstGeom>
              <a:solidFill>
                <a:srgbClr val="00206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3" name="Полилиния 8">
                <a:extLst>
                  <a:ext uri="{FF2B5EF4-FFF2-40B4-BE49-F238E27FC236}">
                    <a16:creationId xmlns:a16="http://schemas.microsoft.com/office/drawing/2014/main" id="{51521D5C-28D6-7BE4-D906-65BFE958C35B}"/>
                  </a:ext>
                </a:extLst>
              </p:cNvPr>
              <p:cNvSpPr/>
              <p:nvPr/>
            </p:nvSpPr>
            <p:spPr>
              <a:xfrm>
                <a:off x="0" y="-5400"/>
                <a:ext cx="6477119" cy="57456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9967865"/>
                  <a:gd name="f7" fmla="val 690048"/>
                  <a:gd name="f8" fmla="val 8760984"/>
                  <a:gd name="f9" fmla="val 4224"/>
                  <a:gd name="f10" fmla="val 688791"/>
                  <a:gd name="f11" fmla="+- 0 0 0"/>
                  <a:gd name="f12" fmla="*/ f3 1 9967865"/>
                  <a:gd name="f13" fmla="*/ f4 1 690048"/>
                  <a:gd name="f14" fmla="val f5"/>
                  <a:gd name="f15" fmla="val f6"/>
                  <a:gd name="f16" fmla="val f7"/>
                  <a:gd name="f17" fmla="*/ f11 f0 1"/>
                  <a:gd name="f18" fmla="+- f16 0 f14"/>
                  <a:gd name="f19" fmla="+- f15 0 f14"/>
                  <a:gd name="f20" fmla="*/ f17 1 f2"/>
                  <a:gd name="f21" fmla="*/ f19 1 9967865"/>
                  <a:gd name="f22" fmla="*/ f18 1 690048"/>
                  <a:gd name="f23" fmla="*/ 0 f19 1"/>
                  <a:gd name="f24" fmla="*/ 9967865 f19 1"/>
                  <a:gd name="f25" fmla="*/ 4224 f19 1"/>
                  <a:gd name="f26" fmla="*/ 0 f18 1"/>
                  <a:gd name="f27" fmla="*/ 8760984 f19 1"/>
                  <a:gd name="f28" fmla="*/ 690048 f18 1"/>
                  <a:gd name="f29" fmla="*/ 688791 f18 1"/>
                  <a:gd name="f30" fmla="+- f20 0 f1"/>
                  <a:gd name="f31" fmla="*/ f23 1 9967865"/>
                  <a:gd name="f32" fmla="*/ f24 1 9967865"/>
                  <a:gd name="f33" fmla="*/ f25 1 9967865"/>
                  <a:gd name="f34" fmla="*/ f26 1 690048"/>
                  <a:gd name="f35" fmla="*/ f27 1 9967865"/>
                  <a:gd name="f36" fmla="*/ f28 1 690048"/>
                  <a:gd name="f37" fmla="*/ f29 1 690048"/>
                  <a:gd name="f38" fmla="*/ f14 1 f21"/>
                  <a:gd name="f39" fmla="*/ f15 1 f21"/>
                  <a:gd name="f40" fmla="*/ f14 1 f22"/>
                  <a:gd name="f41" fmla="*/ f16 1 f22"/>
                  <a:gd name="f42" fmla="*/ f31 1 f21"/>
                  <a:gd name="f43" fmla="*/ f34 1 f22"/>
                  <a:gd name="f44" fmla="*/ f32 1 f21"/>
                  <a:gd name="f45" fmla="*/ f35 1 f21"/>
                  <a:gd name="f46" fmla="*/ f36 1 f22"/>
                  <a:gd name="f47" fmla="*/ f33 1 f21"/>
                  <a:gd name="f48" fmla="*/ f37 1 f22"/>
                  <a:gd name="f49" fmla="*/ f38 f12 1"/>
                  <a:gd name="f50" fmla="*/ f39 f12 1"/>
                  <a:gd name="f51" fmla="*/ f41 f13 1"/>
                  <a:gd name="f52" fmla="*/ f40 f13 1"/>
                  <a:gd name="f53" fmla="*/ f42 f12 1"/>
                  <a:gd name="f54" fmla="*/ f43 f13 1"/>
                  <a:gd name="f55" fmla="*/ f44 f12 1"/>
                  <a:gd name="f56" fmla="*/ f45 f12 1"/>
                  <a:gd name="f57" fmla="*/ f46 f13 1"/>
                  <a:gd name="f58" fmla="*/ f47 f12 1"/>
                  <a:gd name="f59" fmla="*/ f48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0">
                    <a:pos x="f53" y="f54"/>
                  </a:cxn>
                  <a:cxn ang="f30">
                    <a:pos x="f55" y="f54"/>
                  </a:cxn>
                  <a:cxn ang="f30">
                    <a:pos x="f56" y="f57"/>
                  </a:cxn>
                  <a:cxn ang="f30">
                    <a:pos x="f58" y="f59"/>
                  </a:cxn>
                  <a:cxn ang="f30">
                    <a:pos x="f53" y="f54"/>
                  </a:cxn>
                </a:cxnLst>
                <a:rect l="f49" t="f52" r="f50" b="f51"/>
                <a:pathLst>
                  <a:path w="9967865" h="690048">
                    <a:moveTo>
                      <a:pt x="f5" y="f5"/>
                    </a:moveTo>
                    <a:lnTo>
                      <a:pt x="f6" y="f5"/>
                    </a:lnTo>
                    <a:lnTo>
                      <a:pt x="f8" y="f7"/>
                    </a:lnTo>
                    <a:lnTo>
                      <a:pt x="f9" y="f10"/>
                    </a:lnTo>
                    <a:lnTo>
                      <a:pt x="f5" y="f5"/>
                    </a:lnTo>
                    <a:close/>
                  </a:path>
                </a:pathLst>
              </a:custGeom>
              <a:solidFill>
                <a:srgbClr val="0070C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</p:grp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E1CD60FE-E07D-EB9A-5662-5E44E2ED7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3799" y="91440"/>
              <a:ext cx="1211400" cy="380880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47CA80-B3E1-989C-9F0D-D2030A93A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60"/>
            <a:ext cx="10835398" cy="471392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2400" dirty="0">
                <a:latin typeface="Century Gothic" panose="020B0502020202020204" pitchFamily="34" charset="0"/>
              </a:rPr>
            </a:br>
            <a:endParaRPr lang="ru-RU" sz="2400" dirty="0">
              <a:latin typeface="Century Gothic" panose="020B0502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AF4B79-79CD-24C0-348D-BF93AB370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8983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>
                    <a:lumMod val="95000"/>
                  </a:schemeClr>
                </a:solidFill>
                <a:latin typeface="Century Gothic (Заголовки)"/>
              </a:rPr>
              <a:t>БИБЛИОТЕКА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02FE31-A2CF-4A52-A2B6-B6DB13B92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828" y="1057381"/>
            <a:ext cx="10614343" cy="531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799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81C1D-BEBC-198C-FAD4-A1B225318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17">
            <a:extLst>
              <a:ext uri="{FF2B5EF4-FFF2-40B4-BE49-F238E27FC236}">
                <a16:creationId xmlns:a16="http://schemas.microsoft.com/office/drawing/2014/main" id="{87E89108-9287-C4A9-C49E-6E9846D37D22}"/>
              </a:ext>
            </a:extLst>
          </p:cNvPr>
          <p:cNvGrpSpPr/>
          <p:nvPr/>
        </p:nvGrpSpPr>
        <p:grpSpPr>
          <a:xfrm>
            <a:off x="0" y="0"/>
            <a:ext cx="12192001" cy="778398"/>
            <a:chOff x="0" y="-5400"/>
            <a:chExt cx="9144000" cy="574560"/>
          </a:xfrm>
        </p:grpSpPr>
        <p:grpSp>
          <p:nvGrpSpPr>
            <p:cNvPr id="10" name="Группа 18">
              <a:extLst>
                <a:ext uri="{FF2B5EF4-FFF2-40B4-BE49-F238E27FC236}">
                  <a16:creationId xmlns:a16="http://schemas.microsoft.com/office/drawing/2014/main" id="{A10C9242-3AEA-6D13-E973-FAB13D1323D0}"/>
                </a:ext>
              </a:extLst>
            </p:cNvPr>
            <p:cNvGrpSpPr/>
            <p:nvPr/>
          </p:nvGrpSpPr>
          <p:grpSpPr>
            <a:xfrm>
              <a:off x="0" y="-5400"/>
              <a:ext cx="9144000" cy="574560"/>
              <a:chOff x="0" y="-5400"/>
              <a:chExt cx="9144000" cy="574560"/>
            </a:xfrm>
          </p:grpSpPr>
          <p:sp>
            <p:nvSpPr>
              <p:cNvPr id="12" name="Прямоугольник 9">
                <a:extLst>
                  <a:ext uri="{FF2B5EF4-FFF2-40B4-BE49-F238E27FC236}">
                    <a16:creationId xmlns:a16="http://schemas.microsoft.com/office/drawing/2014/main" id="{894C004E-72B2-636E-7541-E93DE1AF03E2}"/>
                  </a:ext>
                </a:extLst>
              </p:cNvPr>
              <p:cNvSpPr/>
              <p:nvPr/>
            </p:nvSpPr>
            <p:spPr>
              <a:xfrm>
                <a:off x="2160" y="-5400"/>
                <a:ext cx="9141840" cy="574560"/>
              </a:xfrm>
              <a:prstGeom prst="rect">
                <a:avLst/>
              </a:prstGeom>
              <a:solidFill>
                <a:srgbClr val="00206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3" name="Полилиния 8">
                <a:extLst>
                  <a:ext uri="{FF2B5EF4-FFF2-40B4-BE49-F238E27FC236}">
                    <a16:creationId xmlns:a16="http://schemas.microsoft.com/office/drawing/2014/main" id="{3AFEFCF1-D613-2C7A-D742-03885B28AC7E}"/>
                  </a:ext>
                </a:extLst>
              </p:cNvPr>
              <p:cNvSpPr/>
              <p:nvPr/>
            </p:nvSpPr>
            <p:spPr>
              <a:xfrm>
                <a:off x="0" y="-5400"/>
                <a:ext cx="6477119" cy="57456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9967865"/>
                  <a:gd name="f7" fmla="val 690048"/>
                  <a:gd name="f8" fmla="val 8760984"/>
                  <a:gd name="f9" fmla="val 4224"/>
                  <a:gd name="f10" fmla="val 688791"/>
                  <a:gd name="f11" fmla="+- 0 0 0"/>
                  <a:gd name="f12" fmla="*/ f3 1 9967865"/>
                  <a:gd name="f13" fmla="*/ f4 1 690048"/>
                  <a:gd name="f14" fmla="val f5"/>
                  <a:gd name="f15" fmla="val f6"/>
                  <a:gd name="f16" fmla="val f7"/>
                  <a:gd name="f17" fmla="*/ f11 f0 1"/>
                  <a:gd name="f18" fmla="+- f16 0 f14"/>
                  <a:gd name="f19" fmla="+- f15 0 f14"/>
                  <a:gd name="f20" fmla="*/ f17 1 f2"/>
                  <a:gd name="f21" fmla="*/ f19 1 9967865"/>
                  <a:gd name="f22" fmla="*/ f18 1 690048"/>
                  <a:gd name="f23" fmla="*/ 0 f19 1"/>
                  <a:gd name="f24" fmla="*/ 9967865 f19 1"/>
                  <a:gd name="f25" fmla="*/ 4224 f19 1"/>
                  <a:gd name="f26" fmla="*/ 0 f18 1"/>
                  <a:gd name="f27" fmla="*/ 8760984 f19 1"/>
                  <a:gd name="f28" fmla="*/ 690048 f18 1"/>
                  <a:gd name="f29" fmla="*/ 688791 f18 1"/>
                  <a:gd name="f30" fmla="+- f20 0 f1"/>
                  <a:gd name="f31" fmla="*/ f23 1 9967865"/>
                  <a:gd name="f32" fmla="*/ f24 1 9967865"/>
                  <a:gd name="f33" fmla="*/ f25 1 9967865"/>
                  <a:gd name="f34" fmla="*/ f26 1 690048"/>
                  <a:gd name="f35" fmla="*/ f27 1 9967865"/>
                  <a:gd name="f36" fmla="*/ f28 1 690048"/>
                  <a:gd name="f37" fmla="*/ f29 1 690048"/>
                  <a:gd name="f38" fmla="*/ f14 1 f21"/>
                  <a:gd name="f39" fmla="*/ f15 1 f21"/>
                  <a:gd name="f40" fmla="*/ f14 1 f22"/>
                  <a:gd name="f41" fmla="*/ f16 1 f22"/>
                  <a:gd name="f42" fmla="*/ f31 1 f21"/>
                  <a:gd name="f43" fmla="*/ f34 1 f22"/>
                  <a:gd name="f44" fmla="*/ f32 1 f21"/>
                  <a:gd name="f45" fmla="*/ f35 1 f21"/>
                  <a:gd name="f46" fmla="*/ f36 1 f22"/>
                  <a:gd name="f47" fmla="*/ f33 1 f21"/>
                  <a:gd name="f48" fmla="*/ f37 1 f22"/>
                  <a:gd name="f49" fmla="*/ f38 f12 1"/>
                  <a:gd name="f50" fmla="*/ f39 f12 1"/>
                  <a:gd name="f51" fmla="*/ f41 f13 1"/>
                  <a:gd name="f52" fmla="*/ f40 f13 1"/>
                  <a:gd name="f53" fmla="*/ f42 f12 1"/>
                  <a:gd name="f54" fmla="*/ f43 f13 1"/>
                  <a:gd name="f55" fmla="*/ f44 f12 1"/>
                  <a:gd name="f56" fmla="*/ f45 f12 1"/>
                  <a:gd name="f57" fmla="*/ f46 f13 1"/>
                  <a:gd name="f58" fmla="*/ f47 f12 1"/>
                  <a:gd name="f59" fmla="*/ f48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0">
                    <a:pos x="f53" y="f54"/>
                  </a:cxn>
                  <a:cxn ang="f30">
                    <a:pos x="f55" y="f54"/>
                  </a:cxn>
                  <a:cxn ang="f30">
                    <a:pos x="f56" y="f57"/>
                  </a:cxn>
                  <a:cxn ang="f30">
                    <a:pos x="f58" y="f59"/>
                  </a:cxn>
                  <a:cxn ang="f30">
                    <a:pos x="f53" y="f54"/>
                  </a:cxn>
                </a:cxnLst>
                <a:rect l="f49" t="f52" r="f50" b="f51"/>
                <a:pathLst>
                  <a:path w="9967865" h="690048">
                    <a:moveTo>
                      <a:pt x="f5" y="f5"/>
                    </a:moveTo>
                    <a:lnTo>
                      <a:pt x="f6" y="f5"/>
                    </a:lnTo>
                    <a:lnTo>
                      <a:pt x="f8" y="f7"/>
                    </a:lnTo>
                    <a:lnTo>
                      <a:pt x="f9" y="f10"/>
                    </a:lnTo>
                    <a:lnTo>
                      <a:pt x="f5" y="f5"/>
                    </a:lnTo>
                    <a:close/>
                  </a:path>
                </a:pathLst>
              </a:custGeom>
              <a:solidFill>
                <a:srgbClr val="0070C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</p:grp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F129C3F8-E656-5114-43C1-C7035B1BF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3799" y="91440"/>
              <a:ext cx="1211400" cy="380880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EFB50E-0421-DD8C-EFDA-E8D969D70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60"/>
            <a:ext cx="10835398" cy="471392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2400" dirty="0">
                <a:latin typeface="Century Gothic" panose="020B0502020202020204" pitchFamily="34" charset="0"/>
              </a:rPr>
            </a:br>
            <a:endParaRPr lang="ru-RU" sz="2400" dirty="0">
              <a:latin typeface="Century Gothic" panose="020B0502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F3EC2-7F74-4F2F-1D7B-2BF355A3E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8983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>
                    <a:lumMod val="95000"/>
                  </a:schemeClr>
                </a:solidFill>
                <a:latin typeface="Century Gothic (Заголовки)"/>
              </a:rPr>
              <a:t>ФОРМУЛЯР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0865544-CA9B-96D9-EC1D-A5330FFAA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12" y="1707197"/>
            <a:ext cx="116871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22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7D51F-2B68-D5D1-BF5B-B50B7831A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17">
            <a:extLst>
              <a:ext uri="{FF2B5EF4-FFF2-40B4-BE49-F238E27FC236}">
                <a16:creationId xmlns:a16="http://schemas.microsoft.com/office/drawing/2014/main" id="{62199566-509E-7D94-CA0A-94887E579365}"/>
              </a:ext>
            </a:extLst>
          </p:cNvPr>
          <p:cNvGrpSpPr/>
          <p:nvPr/>
        </p:nvGrpSpPr>
        <p:grpSpPr>
          <a:xfrm>
            <a:off x="0" y="0"/>
            <a:ext cx="12192001" cy="778398"/>
            <a:chOff x="0" y="-5400"/>
            <a:chExt cx="9144000" cy="574560"/>
          </a:xfrm>
        </p:grpSpPr>
        <p:grpSp>
          <p:nvGrpSpPr>
            <p:cNvPr id="10" name="Группа 18">
              <a:extLst>
                <a:ext uri="{FF2B5EF4-FFF2-40B4-BE49-F238E27FC236}">
                  <a16:creationId xmlns:a16="http://schemas.microsoft.com/office/drawing/2014/main" id="{CC407D4E-D1F7-58D2-818B-D62F9C7A13F1}"/>
                </a:ext>
              </a:extLst>
            </p:cNvPr>
            <p:cNvGrpSpPr/>
            <p:nvPr/>
          </p:nvGrpSpPr>
          <p:grpSpPr>
            <a:xfrm>
              <a:off x="0" y="-5400"/>
              <a:ext cx="9144000" cy="574560"/>
              <a:chOff x="0" y="-5400"/>
              <a:chExt cx="9144000" cy="574560"/>
            </a:xfrm>
          </p:grpSpPr>
          <p:sp>
            <p:nvSpPr>
              <p:cNvPr id="12" name="Прямоугольник 9">
                <a:extLst>
                  <a:ext uri="{FF2B5EF4-FFF2-40B4-BE49-F238E27FC236}">
                    <a16:creationId xmlns:a16="http://schemas.microsoft.com/office/drawing/2014/main" id="{371472B4-8CE4-7DD2-9A33-BA95D5303099}"/>
                  </a:ext>
                </a:extLst>
              </p:cNvPr>
              <p:cNvSpPr/>
              <p:nvPr/>
            </p:nvSpPr>
            <p:spPr>
              <a:xfrm>
                <a:off x="2160" y="-5400"/>
                <a:ext cx="9141840" cy="574560"/>
              </a:xfrm>
              <a:prstGeom prst="rect">
                <a:avLst/>
              </a:prstGeom>
              <a:solidFill>
                <a:srgbClr val="00206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3" name="Полилиния 8">
                <a:extLst>
                  <a:ext uri="{FF2B5EF4-FFF2-40B4-BE49-F238E27FC236}">
                    <a16:creationId xmlns:a16="http://schemas.microsoft.com/office/drawing/2014/main" id="{BB82330B-63A0-7198-2B04-0984BA4A1C8F}"/>
                  </a:ext>
                </a:extLst>
              </p:cNvPr>
              <p:cNvSpPr/>
              <p:nvPr/>
            </p:nvSpPr>
            <p:spPr>
              <a:xfrm>
                <a:off x="0" y="-5400"/>
                <a:ext cx="6477119" cy="57456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9967865"/>
                  <a:gd name="f7" fmla="val 690048"/>
                  <a:gd name="f8" fmla="val 8760984"/>
                  <a:gd name="f9" fmla="val 4224"/>
                  <a:gd name="f10" fmla="val 688791"/>
                  <a:gd name="f11" fmla="+- 0 0 0"/>
                  <a:gd name="f12" fmla="*/ f3 1 9967865"/>
                  <a:gd name="f13" fmla="*/ f4 1 690048"/>
                  <a:gd name="f14" fmla="val f5"/>
                  <a:gd name="f15" fmla="val f6"/>
                  <a:gd name="f16" fmla="val f7"/>
                  <a:gd name="f17" fmla="*/ f11 f0 1"/>
                  <a:gd name="f18" fmla="+- f16 0 f14"/>
                  <a:gd name="f19" fmla="+- f15 0 f14"/>
                  <a:gd name="f20" fmla="*/ f17 1 f2"/>
                  <a:gd name="f21" fmla="*/ f19 1 9967865"/>
                  <a:gd name="f22" fmla="*/ f18 1 690048"/>
                  <a:gd name="f23" fmla="*/ 0 f19 1"/>
                  <a:gd name="f24" fmla="*/ 9967865 f19 1"/>
                  <a:gd name="f25" fmla="*/ 4224 f19 1"/>
                  <a:gd name="f26" fmla="*/ 0 f18 1"/>
                  <a:gd name="f27" fmla="*/ 8760984 f19 1"/>
                  <a:gd name="f28" fmla="*/ 690048 f18 1"/>
                  <a:gd name="f29" fmla="*/ 688791 f18 1"/>
                  <a:gd name="f30" fmla="+- f20 0 f1"/>
                  <a:gd name="f31" fmla="*/ f23 1 9967865"/>
                  <a:gd name="f32" fmla="*/ f24 1 9967865"/>
                  <a:gd name="f33" fmla="*/ f25 1 9967865"/>
                  <a:gd name="f34" fmla="*/ f26 1 690048"/>
                  <a:gd name="f35" fmla="*/ f27 1 9967865"/>
                  <a:gd name="f36" fmla="*/ f28 1 690048"/>
                  <a:gd name="f37" fmla="*/ f29 1 690048"/>
                  <a:gd name="f38" fmla="*/ f14 1 f21"/>
                  <a:gd name="f39" fmla="*/ f15 1 f21"/>
                  <a:gd name="f40" fmla="*/ f14 1 f22"/>
                  <a:gd name="f41" fmla="*/ f16 1 f22"/>
                  <a:gd name="f42" fmla="*/ f31 1 f21"/>
                  <a:gd name="f43" fmla="*/ f34 1 f22"/>
                  <a:gd name="f44" fmla="*/ f32 1 f21"/>
                  <a:gd name="f45" fmla="*/ f35 1 f21"/>
                  <a:gd name="f46" fmla="*/ f36 1 f22"/>
                  <a:gd name="f47" fmla="*/ f33 1 f21"/>
                  <a:gd name="f48" fmla="*/ f37 1 f22"/>
                  <a:gd name="f49" fmla="*/ f38 f12 1"/>
                  <a:gd name="f50" fmla="*/ f39 f12 1"/>
                  <a:gd name="f51" fmla="*/ f41 f13 1"/>
                  <a:gd name="f52" fmla="*/ f40 f13 1"/>
                  <a:gd name="f53" fmla="*/ f42 f12 1"/>
                  <a:gd name="f54" fmla="*/ f43 f13 1"/>
                  <a:gd name="f55" fmla="*/ f44 f12 1"/>
                  <a:gd name="f56" fmla="*/ f45 f12 1"/>
                  <a:gd name="f57" fmla="*/ f46 f13 1"/>
                  <a:gd name="f58" fmla="*/ f47 f12 1"/>
                  <a:gd name="f59" fmla="*/ f48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0">
                    <a:pos x="f53" y="f54"/>
                  </a:cxn>
                  <a:cxn ang="f30">
                    <a:pos x="f55" y="f54"/>
                  </a:cxn>
                  <a:cxn ang="f30">
                    <a:pos x="f56" y="f57"/>
                  </a:cxn>
                  <a:cxn ang="f30">
                    <a:pos x="f58" y="f59"/>
                  </a:cxn>
                  <a:cxn ang="f30">
                    <a:pos x="f53" y="f54"/>
                  </a:cxn>
                </a:cxnLst>
                <a:rect l="f49" t="f52" r="f50" b="f51"/>
                <a:pathLst>
                  <a:path w="9967865" h="690048">
                    <a:moveTo>
                      <a:pt x="f5" y="f5"/>
                    </a:moveTo>
                    <a:lnTo>
                      <a:pt x="f6" y="f5"/>
                    </a:lnTo>
                    <a:lnTo>
                      <a:pt x="f8" y="f7"/>
                    </a:lnTo>
                    <a:lnTo>
                      <a:pt x="f9" y="f10"/>
                    </a:lnTo>
                    <a:lnTo>
                      <a:pt x="f5" y="f5"/>
                    </a:lnTo>
                    <a:close/>
                  </a:path>
                </a:pathLst>
              </a:custGeom>
              <a:solidFill>
                <a:srgbClr val="0070C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</p:grp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7F190B4F-46D1-EB9E-4880-5F7B24EA4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3799" y="91440"/>
              <a:ext cx="1211400" cy="380880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691175-3397-8EA9-97A0-523C7A7E0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60"/>
            <a:ext cx="10835398" cy="471392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2400" dirty="0">
                <a:latin typeface="Century Gothic" panose="020B0502020202020204" pitchFamily="34" charset="0"/>
              </a:rPr>
            </a:br>
            <a:endParaRPr lang="ru-RU" sz="2400" dirty="0">
              <a:latin typeface="Century Gothic" panose="020B0502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9CD649-17C4-9663-F6C4-C4972C6A7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8983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>
                    <a:lumMod val="95000"/>
                  </a:schemeClr>
                </a:solidFill>
                <a:latin typeface="Century Gothic (Заголовки)"/>
              </a:rPr>
              <a:t>АДМИН (ПОЛЬЗОВАТЕЛИ)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5A5B32C-363A-DF0F-5286-4BCEFF6AA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292" y="1193950"/>
            <a:ext cx="10589416" cy="5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49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C5B7AD-E30B-D326-3B97-A09CE6268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17">
            <a:extLst>
              <a:ext uri="{FF2B5EF4-FFF2-40B4-BE49-F238E27FC236}">
                <a16:creationId xmlns:a16="http://schemas.microsoft.com/office/drawing/2014/main" id="{B0BB76CC-0F87-699D-939F-E935053C03C3}"/>
              </a:ext>
            </a:extLst>
          </p:cNvPr>
          <p:cNvGrpSpPr/>
          <p:nvPr/>
        </p:nvGrpSpPr>
        <p:grpSpPr>
          <a:xfrm>
            <a:off x="0" y="0"/>
            <a:ext cx="12192001" cy="778398"/>
            <a:chOff x="0" y="-5400"/>
            <a:chExt cx="9144000" cy="574560"/>
          </a:xfrm>
        </p:grpSpPr>
        <p:grpSp>
          <p:nvGrpSpPr>
            <p:cNvPr id="10" name="Группа 18">
              <a:extLst>
                <a:ext uri="{FF2B5EF4-FFF2-40B4-BE49-F238E27FC236}">
                  <a16:creationId xmlns:a16="http://schemas.microsoft.com/office/drawing/2014/main" id="{0EBA98B6-70C0-41B6-C602-EC33061633EC}"/>
                </a:ext>
              </a:extLst>
            </p:cNvPr>
            <p:cNvGrpSpPr/>
            <p:nvPr/>
          </p:nvGrpSpPr>
          <p:grpSpPr>
            <a:xfrm>
              <a:off x="0" y="-5400"/>
              <a:ext cx="9144000" cy="574560"/>
              <a:chOff x="0" y="-5400"/>
              <a:chExt cx="9144000" cy="574560"/>
            </a:xfrm>
          </p:grpSpPr>
          <p:sp>
            <p:nvSpPr>
              <p:cNvPr id="12" name="Прямоугольник 9">
                <a:extLst>
                  <a:ext uri="{FF2B5EF4-FFF2-40B4-BE49-F238E27FC236}">
                    <a16:creationId xmlns:a16="http://schemas.microsoft.com/office/drawing/2014/main" id="{8496F202-8054-6A81-2804-A7C8C2C2D58E}"/>
                  </a:ext>
                </a:extLst>
              </p:cNvPr>
              <p:cNvSpPr/>
              <p:nvPr/>
            </p:nvSpPr>
            <p:spPr>
              <a:xfrm>
                <a:off x="2160" y="-5400"/>
                <a:ext cx="9141840" cy="574560"/>
              </a:xfrm>
              <a:prstGeom prst="rect">
                <a:avLst/>
              </a:prstGeom>
              <a:solidFill>
                <a:srgbClr val="00206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3" name="Полилиния 8">
                <a:extLst>
                  <a:ext uri="{FF2B5EF4-FFF2-40B4-BE49-F238E27FC236}">
                    <a16:creationId xmlns:a16="http://schemas.microsoft.com/office/drawing/2014/main" id="{E88FD511-1393-F9D1-ADEF-3DB3B9BFEA9B}"/>
                  </a:ext>
                </a:extLst>
              </p:cNvPr>
              <p:cNvSpPr/>
              <p:nvPr/>
            </p:nvSpPr>
            <p:spPr>
              <a:xfrm>
                <a:off x="0" y="-5400"/>
                <a:ext cx="6477119" cy="57456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9967865"/>
                  <a:gd name="f7" fmla="val 690048"/>
                  <a:gd name="f8" fmla="val 8760984"/>
                  <a:gd name="f9" fmla="val 4224"/>
                  <a:gd name="f10" fmla="val 688791"/>
                  <a:gd name="f11" fmla="+- 0 0 0"/>
                  <a:gd name="f12" fmla="*/ f3 1 9967865"/>
                  <a:gd name="f13" fmla="*/ f4 1 690048"/>
                  <a:gd name="f14" fmla="val f5"/>
                  <a:gd name="f15" fmla="val f6"/>
                  <a:gd name="f16" fmla="val f7"/>
                  <a:gd name="f17" fmla="*/ f11 f0 1"/>
                  <a:gd name="f18" fmla="+- f16 0 f14"/>
                  <a:gd name="f19" fmla="+- f15 0 f14"/>
                  <a:gd name="f20" fmla="*/ f17 1 f2"/>
                  <a:gd name="f21" fmla="*/ f19 1 9967865"/>
                  <a:gd name="f22" fmla="*/ f18 1 690048"/>
                  <a:gd name="f23" fmla="*/ 0 f19 1"/>
                  <a:gd name="f24" fmla="*/ 9967865 f19 1"/>
                  <a:gd name="f25" fmla="*/ 4224 f19 1"/>
                  <a:gd name="f26" fmla="*/ 0 f18 1"/>
                  <a:gd name="f27" fmla="*/ 8760984 f19 1"/>
                  <a:gd name="f28" fmla="*/ 690048 f18 1"/>
                  <a:gd name="f29" fmla="*/ 688791 f18 1"/>
                  <a:gd name="f30" fmla="+- f20 0 f1"/>
                  <a:gd name="f31" fmla="*/ f23 1 9967865"/>
                  <a:gd name="f32" fmla="*/ f24 1 9967865"/>
                  <a:gd name="f33" fmla="*/ f25 1 9967865"/>
                  <a:gd name="f34" fmla="*/ f26 1 690048"/>
                  <a:gd name="f35" fmla="*/ f27 1 9967865"/>
                  <a:gd name="f36" fmla="*/ f28 1 690048"/>
                  <a:gd name="f37" fmla="*/ f29 1 690048"/>
                  <a:gd name="f38" fmla="*/ f14 1 f21"/>
                  <a:gd name="f39" fmla="*/ f15 1 f21"/>
                  <a:gd name="f40" fmla="*/ f14 1 f22"/>
                  <a:gd name="f41" fmla="*/ f16 1 f22"/>
                  <a:gd name="f42" fmla="*/ f31 1 f21"/>
                  <a:gd name="f43" fmla="*/ f34 1 f22"/>
                  <a:gd name="f44" fmla="*/ f32 1 f21"/>
                  <a:gd name="f45" fmla="*/ f35 1 f21"/>
                  <a:gd name="f46" fmla="*/ f36 1 f22"/>
                  <a:gd name="f47" fmla="*/ f33 1 f21"/>
                  <a:gd name="f48" fmla="*/ f37 1 f22"/>
                  <a:gd name="f49" fmla="*/ f38 f12 1"/>
                  <a:gd name="f50" fmla="*/ f39 f12 1"/>
                  <a:gd name="f51" fmla="*/ f41 f13 1"/>
                  <a:gd name="f52" fmla="*/ f40 f13 1"/>
                  <a:gd name="f53" fmla="*/ f42 f12 1"/>
                  <a:gd name="f54" fmla="*/ f43 f13 1"/>
                  <a:gd name="f55" fmla="*/ f44 f12 1"/>
                  <a:gd name="f56" fmla="*/ f45 f12 1"/>
                  <a:gd name="f57" fmla="*/ f46 f13 1"/>
                  <a:gd name="f58" fmla="*/ f47 f12 1"/>
                  <a:gd name="f59" fmla="*/ f48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0">
                    <a:pos x="f53" y="f54"/>
                  </a:cxn>
                  <a:cxn ang="f30">
                    <a:pos x="f55" y="f54"/>
                  </a:cxn>
                  <a:cxn ang="f30">
                    <a:pos x="f56" y="f57"/>
                  </a:cxn>
                  <a:cxn ang="f30">
                    <a:pos x="f58" y="f59"/>
                  </a:cxn>
                  <a:cxn ang="f30">
                    <a:pos x="f53" y="f54"/>
                  </a:cxn>
                </a:cxnLst>
                <a:rect l="f49" t="f52" r="f50" b="f51"/>
                <a:pathLst>
                  <a:path w="9967865" h="690048">
                    <a:moveTo>
                      <a:pt x="f5" y="f5"/>
                    </a:moveTo>
                    <a:lnTo>
                      <a:pt x="f6" y="f5"/>
                    </a:lnTo>
                    <a:lnTo>
                      <a:pt x="f8" y="f7"/>
                    </a:lnTo>
                    <a:lnTo>
                      <a:pt x="f9" y="f10"/>
                    </a:lnTo>
                    <a:lnTo>
                      <a:pt x="f5" y="f5"/>
                    </a:lnTo>
                    <a:close/>
                  </a:path>
                </a:pathLst>
              </a:custGeom>
              <a:solidFill>
                <a:srgbClr val="0070C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</p:grp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24C4364D-7F50-8CFC-D834-C8176FF7D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3799" y="91440"/>
              <a:ext cx="1211400" cy="380880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D01BBF-70F2-BDAC-2999-59D2C5F5D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60"/>
            <a:ext cx="10835398" cy="471392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2400" dirty="0">
                <a:latin typeface="Century Gothic" panose="020B0502020202020204" pitchFamily="34" charset="0"/>
              </a:rPr>
            </a:br>
            <a:endParaRPr lang="ru-RU" sz="2400" dirty="0">
              <a:latin typeface="Century Gothic" panose="020B0502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718D57-F36F-8DB7-6B41-681344938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8983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>
                    <a:lumMod val="95000"/>
                  </a:schemeClr>
                </a:solidFill>
                <a:latin typeface="Century Gothic (Заголовки)"/>
              </a:rPr>
              <a:t>ДОБАВЛЕНИЕ ПОЛЬЗОВАТЕЛЯ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9695FA-FA78-E059-399E-46D8DC703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183" y="1032644"/>
            <a:ext cx="10013633" cy="539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37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63ED5-2C41-7853-544B-C8D78A4CD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17">
            <a:extLst>
              <a:ext uri="{FF2B5EF4-FFF2-40B4-BE49-F238E27FC236}">
                <a16:creationId xmlns:a16="http://schemas.microsoft.com/office/drawing/2014/main" id="{2347EBB3-35E1-F065-5B92-6B4C6681DA1B}"/>
              </a:ext>
            </a:extLst>
          </p:cNvPr>
          <p:cNvGrpSpPr/>
          <p:nvPr/>
        </p:nvGrpSpPr>
        <p:grpSpPr>
          <a:xfrm>
            <a:off x="0" y="0"/>
            <a:ext cx="12192001" cy="778398"/>
            <a:chOff x="0" y="-5400"/>
            <a:chExt cx="9144000" cy="574560"/>
          </a:xfrm>
        </p:grpSpPr>
        <p:grpSp>
          <p:nvGrpSpPr>
            <p:cNvPr id="10" name="Группа 18">
              <a:extLst>
                <a:ext uri="{FF2B5EF4-FFF2-40B4-BE49-F238E27FC236}">
                  <a16:creationId xmlns:a16="http://schemas.microsoft.com/office/drawing/2014/main" id="{04A45257-7B04-0E1F-A114-256266B42634}"/>
                </a:ext>
              </a:extLst>
            </p:cNvPr>
            <p:cNvGrpSpPr/>
            <p:nvPr/>
          </p:nvGrpSpPr>
          <p:grpSpPr>
            <a:xfrm>
              <a:off x="0" y="-5400"/>
              <a:ext cx="9144000" cy="574560"/>
              <a:chOff x="0" y="-5400"/>
              <a:chExt cx="9144000" cy="574560"/>
            </a:xfrm>
          </p:grpSpPr>
          <p:sp>
            <p:nvSpPr>
              <p:cNvPr id="12" name="Прямоугольник 9">
                <a:extLst>
                  <a:ext uri="{FF2B5EF4-FFF2-40B4-BE49-F238E27FC236}">
                    <a16:creationId xmlns:a16="http://schemas.microsoft.com/office/drawing/2014/main" id="{5E214BA3-015A-0233-76A9-930B013A49DC}"/>
                  </a:ext>
                </a:extLst>
              </p:cNvPr>
              <p:cNvSpPr/>
              <p:nvPr/>
            </p:nvSpPr>
            <p:spPr>
              <a:xfrm>
                <a:off x="2160" y="-5400"/>
                <a:ext cx="9141840" cy="574560"/>
              </a:xfrm>
              <a:prstGeom prst="rect">
                <a:avLst/>
              </a:prstGeom>
              <a:solidFill>
                <a:srgbClr val="00206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3" name="Полилиния 8">
                <a:extLst>
                  <a:ext uri="{FF2B5EF4-FFF2-40B4-BE49-F238E27FC236}">
                    <a16:creationId xmlns:a16="http://schemas.microsoft.com/office/drawing/2014/main" id="{59F97933-0AA0-EC20-1703-673951676109}"/>
                  </a:ext>
                </a:extLst>
              </p:cNvPr>
              <p:cNvSpPr/>
              <p:nvPr/>
            </p:nvSpPr>
            <p:spPr>
              <a:xfrm>
                <a:off x="0" y="-5400"/>
                <a:ext cx="6477119" cy="57456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9967865"/>
                  <a:gd name="f7" fmla="val 690048"/>
                  <a:gd name="f8" fmla="val 8760984"/>
                  <a:gd name="f9" fmla="val 4224"/>
                  <a:gd name="f10" fmla="val 688791"/>
                  <a:gd name="f11" fmla="+- 0 0 0"/>
                  <a:gd name="f12" fmla="*/ f3 1 9967865"/>
                  <a:gd name="f13" fmla="*/ f4 1 690048"/>
                  <a:gd name="f14" fmla="val f5"/>
                  <a:gd name="f15" fmla="val f6"/>
                  <a:gd name="f16" fmla="val f7"/>
                  <a:gd name="f17" fmla="*/ f11 f0 1"/>
                  <a:gd name="f18" fmla="+- f16 0 f14"/>
                  <a:gd name="f19" fmla="+- f15 0 f14"/>
                  <a:gd name="f20" fmla="*/ f17 1 f2"/>
                  <a:gd name="f21" fmla="*/ f19 1 9967865"/>
                  <a:gd name="f22" fmla="*/ f18 1 690048"/>
                  <a:gd name="f23" fmla="*/ 0 f19 1"/>
                  <a:gd name="f24" fmla="*/ 9967865 f19 1"/>
                  <a:gd name="f25" fmla="*/ 4224 f19 1"/>
                  <a:gd name="f26" fmla="*/ 0 f18 1"/>
                  <a:gd name="f27" fmla="*/ 8760984 f19 1"/>
                  <a:gd name="f28" fmla="*/ 690048 f18 1"/>
                  <a:gd name="f29" fmla="*/ 688791 f18 1"/>
                  <a:gd name="f30" fmla="+- f20 0 f1"/>
                  <a:gd name="f31" fmla="*/ f23 1 9967865"/>
                  <a:gd name="f32" fmla="*/ f24 1 9967865"/>
                  <a:gd name="f33" fmla="*/ f25 1 9967865"/>
                  <a:gd name="f34" fmla="*/ f26 1 690048"/>
                  <a:gd name="f35" fmla="*/ f27 1 9967865"/>
                  <a:gd name="f36" fmla="*/ f28 1 690048"/>
                  <a:gd name="f37" fmla="*/ f29 1 690048"/>
                  <a:gd name="f38" fmla="*/ f14 1 f21"/>
                  <a:gd name="f39" fmla="*/ f15 1 f21"/>
                  <a:gd name="f40" fmla="*/ f14 1 f22"/>
                  <a:gd name="f41" fmla="*/ f16 1 f22"/>
                  <a:gd name="f42" fmla="*/ f31 1 f21"/>
                  <a:gd name="f43" fmla="*/ f34 1 f22"/>
                  <a:gd name="f44" fmla="*/ f32 1 f21"/>
                  <a:gd name="f45" fmla="*/ f35 1 f21"/>
                  <a:gd name="f46" fmla="*/ f36 1 f22"/>
                  <a:gd name="f47" fmla="*/ f33 1 f21"/>
                  <a:gd name="f48" fmla="*/ f37 1 f22"/>
                  <a:gd name="f49" fmla="*/ f38 f12 1"/>
                  <a:gd name="f50" fmla="*/ f39 f12 1"/>
                  <a:gd name="f51" fmla="*/ f41 f13 1"/>
                  <a:gd name="f52" fmla="*/ f40 f13 1"/>
                  <a:gd name="f53" fmla="*/ f42 f12 1"/>
                  <a:gd name="f54" fmla="*/ f43 f13 1"/>
                  <a:gd name="f55" fmla="*/ f44 f12 1"/>
                  <a:gd name="f56" fmla="*/ f45 f12 1"/>
                  <a:gd name="f57" fmla="*/ f46 f13 1"/>
                  <a:gd name="f58" fmla="*/ f47 f12 1"/>
                  <a:gd name="f59" fmla="*/ f48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0">
                    <a:pos x="f53" y="f54"/>
                  </a:cxn>
                  <a:cxn ang="f30">
                    <a:pos x="f55" y="f54"/>
                  </a:cxn>
                  <a:cxn ang="f30">
                    <a:pos x="f56" y="f57"/>
                  </a:cxn>
                  <a:cxn ang="f30">
                    <a:pos x="f58" y="f59"/>
                  </a:cxn>
                  <a:cxn ang="f30">
                    <a:pos x="f53" y="f54"/>
                  </a:cxn>
                </a:cxnLst>
                <a:rect l="f49" t="f52" r="f50" b="f51"/>
                <a:pathLst>
                  <a:path w="9967865" h="690048">
                    <a:moveTo>
                      <a:pt x="f5" y="f5"/>
                    </a:moveTo>
                    <a:lnTo>
                      <a:pt x="f6" y="f5"/>
                    </a:lnTo>
                    <a:lnTo>
                      <a:pt x="f8" y="f7"/>
                    </a:lnTo>
                    <a:lnTo>
                      <a:pt x="f9" y="f10"/>
                    </a:lnTo>
                    <a:lnTo>
                      <a:pt x="f5" y="f5"/>
                    </a:lnTo>
                    <a:close/>
                  </a:path>
                </a:pathLst>
              </a:custGeom>
              <a:solidFill>
                <a:srgbClr val="0070C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</p:grp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53821155-6C27-1637-53E2-F5B4BC70F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3799" y="91440"/>
              <a:ext cx="1211400" cy="380880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7EC6E3-827F-14BB-8006-9007E9D7E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60"/>
            <a:ext cx="10835398" cy="471392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2400" dirty="0">
                <a:latin typeface="Century Gothic" panose="020B0502020202020204" pitchFamily="34" charset="0"/>
              </a:rPr>
            </a:br>
            <a:endParaRPr lang="ru-RU" sz="2400" dirty="0">
              <a:latin typeface="Century Gothic" panose="020B0502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953EC2-D516-A256-CBCE-EC0F04171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8983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>
                    <a:lumMod val="95000"/>
                  </a:schemeClr>
                </a:solidFill>
                <a:latin typeface="Century Gothic (Заголовки)"/>
              </a:rPr>
              <a:t>АДМИН (КНИГИ)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A2F30A-5F85-A536-DF0F-AB2448732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01" y="1046580"/>
            <a:ext cx="10695600" cy="549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602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29F10-9A69-C8F9-9311-313128B74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17">
            <a:extLst>
              <a:ext uri="{FF2B5EF4-FFF2-40B4-BE49-F238E27FC236}">
                <a16:creationId xmlns:a16="http://schemas.microsoft.com/office/drawing/2014/main" id="{20064A9B-B1EF-EC23-86CF-1425BFD93E1D}"/>
              </a:ext>
            </a:extLst>
          </p:cNvPr>
          <p:cNvGrpSpPr/>
          <p:nvPr/>
        </p:nvGrpSpPr>
        <p:grpSpPr>
          <a:xfrm>
            <a:off x="0" y="0"/>
            <a:ext cx="12192001" cy="778398"/>
            <a:chOff x="0" y="-5400"/>
            <a:chExt cx="9144000" cy="574560"/>
          </a:xfrm>
        </p:grpSpPr>
        <p:grpSp>
          <p:nvGrpSpPr>
            <p:cNvPr id="10" name="Группа 18">
              <a:extLst>
                <a:ext uri="{FF2B5EF4-FFF2-40B4-BE49-F238E27FC236}">
                  <a16:creationId xmlns:a16="http://schemas.microsoft.com/office/drawing/2014/main" id="{24F2BD32-9E49-A634-40D9-562811DBC22A}"/>
                </a:ext>
              </a:extLst>
            </p:cNvPr>
            <p:cNvGrpSpPr/>
            <p:nvPr/>
          </p:nvGrpSpPr>
          <p:grpSpPr>
            <a:xfrm>
              <a:off x="0" y="-5400"/>
              <a:ext cx="9144000" cy="574560"/>
              <a:chOff x="0" y="-5400"/>
              <a:chExt cx="9144000" cy="574560"/>
            </a:xfrm>
          </p:grpSpPr>
          <p:sp>
            <p:nvSpPr>
              <p:cNvPr id="12" name="Прямоугольник 9">
                <a:extLst>
                  <a:ext uri="{FF2B5EF4-FFF2-40B4-BE49-F238E27FC236}">
                    <a16:creationId xmlns:a16="http://schemas.microsoft.com/office/drawing/2014/main" id="{466BFEE2-2231-24DA-A6D1-D4236E3101CA}"/>
                  </a:ext>
                </a:extLst>
              </p:cNvPr>
              <p:cNvSpPr/>
              <p:nvPr/>
            </p:nvSpPr>
            <p:spPr>
              <a:xfrm>
                <a:off x="2160" y="-5400"/>
                <a:ext cx="9141840" cy="574560"/>
              </a:xfrm>
              <a:prstGeom prst="rect">
                <a:avLst/>
              </a:prstGeom>
              <a:solidFill>
                <a:srgbClr val="00206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3" name="Полилиния 8">
                <a:extLst>
                  <a:ext uri="{FF2B5EF4-FFF2-40B4-BE49-F238E27FC236}">
                    <a16:creationId xmlns:a16="http://schemas.microsoft.com/office/drawing/2014/main" id="{D60FC0D1-903D-1D41-402F-765E1764F67C}"/>
                  </a:ext>
                </a:extLst>
              </p:cNvPr>
              <p:cNvSpPr/>
              <p:nvPr/>
            </p:nvSpPr>
            <p:spPr>
              <a:xfrm>
                <a:off x="0" y="-5400"/>
                <a:ext cx="6477119" cy="57456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9967865"/>
                  <a:gd name="f7" fmla="val 690048"/>
                  <a:gd name="f8" fmla="val 8760984"/>
                  <a:gd name="f9" fmla="val 4224"/>
                  <a:gd name="f10" fmla="val 688791"/>
                  <a:gd name="f11" fmla="+- 0 0 0"/>
                  <a:gd name="f12" fmla="*/ f3 1 9967865"/>
                  <a:gd name="f13" fmla="*/ f4 1 690048"/>
                  <a:gd name="f14" fmla="val f5"/>
                  <a:gd name="f15" fmla="val f6"/>
                  <a:gd name="f16" fmla="val f7"/>
                  <a:gd name="f17" fmla="*/ f11 f0 1"/>
                  <a:gd name="f18" fmla="+- f16 0 f14"/>
                  <a:gd name="f19" fmla="+- f15 0 f14"/>
                  <a:gd name="f20" fmla="*/ f17 1 f2"/>
                  <a:gd name="f21" fmla="*/ f19 1 9967865"/>
                  <a:gd name="f22" fmla="*/ f18 1 690048"/>
                  <a:gd name="f23" fmla="*/ 0 f19 1"/>
                  <a:gd name="f24" fmla="*/ 9967865 f19 1"/>
                  <a:gd name="f25" fmla="*/ 4224 f19 1"/>
                  <a:gd name="f26" fmla="*/ 0 f18 1"/>
                  <a:gd name="f27" fmla="*/ 8760984 f19 1"/>
                  <a:gd name="f28" fmla="*/ 690048 f18 1"/>
                  <a:gd name="f29" fmla="*/ 688791 f18 1"/>
                  <a:gd name="f30" fmla="+- f20 0 f1"/>
                  <a:gd name="f31" fmla="*/ f23 1 9967865"/>
                  <a:gd name="f32" fmla="*/ f24 1 9967865"/>
                  <a:gd name="f33" fmla="*/ f25 1 9967865"/>
                  <a:gd name="f34" fmla="*/ f26 1 690048"/>
                  <a:gd name="f35" fmla="*/ f27 1 9967865"/>
                  <a:gd name="f36" fmla="*/ f28 1 690048"/>
                  <a:gd name="f37" fmla="*/ f29 1 690048"/>
                  <a:gd name="f38" fmla="*/ f14 1 f21"/>
                  <a:gd name="f39" fmla="*/ f15 1 f21"/>
                  <a:gd name="f40" fmla="*/ f14 1 f22"/>
                  <a:gd name="f41" fmla="*/ f16 1 f22"/>
                  <a:gd name="f42" fmla="*/ f31 1 f21"/>
                  <a:gd name="f43" fmla="*/ f34 1 f22"/>
                  <a:gd name="f44" fmla="*/ f32 1 f21"/>
                  <a:gd name="f45" fmla="*/ f35 1 f21"/>
                  <a:gd name="f46" fmla="*/ f36 1 f22"/>
                  <a:gd name="f47" fmla="*/ f33 1 f21"/>
                  <a:gd name="f48" fmla="*/ f37 1 f22"/>
                  <a:gd name="f49" fmla="*/ f38 f12 1"/>
                  <a:gd name="f50" fmla="*/ f39 f12 1"/>
                  <a:gd name="f51" fmla="*/ f41 f13 1"/>
                  <a:gd name="f52" fmla="*/ f40 f13 1"/>
                  <a:gd name="f53" fmla="*/ f42 f12 1"/>
                  <a:gd name="f54" fmla="*/ f43 f13 1"/>
                  <a:gd name="f55" fmla="*/ f44 f12 1"/>
                  <a:gd name="f56" fmla="*/ f45 f12 1"/>
                  <a:gd name="f57" fmla="*/ f46 f13 1"/>
                  <a:gd name="f58" fmla="*/ f47 f12 1"/>
                  <a:gd name="f59" fmla="*/ f48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0">
                    <a:pos x="f53" y="f54"/>
                  </a:cxn>
                  <a:cxn ang="f30">
                    <a:pos x="f55" y="f54"/>
                  </a:cxn>
                  <a:cxn ang="f30">
                    <a:pos x="f56" y="f57"/>
                  </a:cxn>
                  <a:cxn ang="f30">
                    <a:pos x="f58" y="f59"/>
                  </a:cxn>
                  <a:cxn ang="f30">
                    <a:pos x="f53" y="f54"/>
                  </a:cxn>
                </a:cxnLst>
                <a:rect l="f49" t="f52" r="f50" b="f51"/>
                <a:pathLst>
                  <a:path w="9967865" h="690048">
                    <a:moveTo>
                      <a:pt x="f5" y="f5"/>
                    </a:moveTo>
                    <a:lnTo>
                      <a:pt x="f6" y="f5"/>
                    </a:lnTo>
                    <a:lnTo>
                      <a:pt x="f8" y="f7"/>
                    </a:lnTo>
                    <a:lnTo>
                      <a:pt x="f9" y="f10"/>
                    </a:lnTo>
                    <a:lnTo>
                      <a:pt x="f5" y="f5"/>
                    </a:lnTo>
                    <a:close/>
                  </a:path>
                </a:pathLst>
              </a:custGeom>
              <a:solidFill>
                <a:srgbClr val="0070C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</p:grp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F8E1DB86-B9ED-1624-88EB-35C25F9C1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3799" y="91440"/>
              <a:ext cx="1211400" cy="380880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4C03D9-2F75-F56C-C506-1A4B20E6C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60"/>
            <a:ext cx="10835398" cy="471392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2400" dirty="0">
                <a:latin typeface="Century Gothic" panose="020B0502020202020204" pitchFamily="34" charset="0"/>
              </a:rPr>
            </a:br>
            <a:endParaRPr lang="ru-RU" sz="2400" dirty="0">
              <a:latin typeface="Century Gothic" panose="020B0502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6ADF8B-BAB0-BD88-AE55-537846181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8983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>
                    <a:lumMod val="95000"/>
                  </a:schemeClr>
                </a:solidFill>
                <a:latin typeface="Century Gothic (Заголовки)"/>
              </a:rPr>
              <a:t>РЕДАКТИРОВАНИЕ КНИГИ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1B9CDF7-7CDD-3469-E8BE-CBA6552BA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472" y="1046580"/>
            <a:ext cx="10219055" cy="519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81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83020-FF84-AB26-5D26-7CEB6F68C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17">
            <a:extLst>
              <a:ext uri="{FF2B5EF4-FFF2-40B4-BE49-F238E27FC236}">
                <a16:creationId xmlns:a16="http://schemas.microsoft.com/office/drawing/2014/main" id="{79D51C9D-C94B-E276-B742-85BCA3D4386F}"/>
              </a:ext>
            </a:extLst>
          </p:cNvPr>
          <p:cNvGrpSpPr/>
          <p:nvPr/>
        </p:nvGrpSpPr>
        <p:grpSpPr>
          <a:xfrm>
            <a:off x="0" y="0"/>
            <a:ext cx="12192001" cy="778398"/>
            <a:chOff x="0" y="-5400"/>
            <a:chExt cx="9144000" cy="574560"/>
          </a:xfrm>
        </p:grpSpPr>
        <p:grpSp>
          <p:nvGrpSpPr>
            <p:cNvPr id="10" name="Группа 18">
              <a:extLst>
                <a:ext uri="{FF2B5EF4-FFF2-40B4-BE49-F238E27FC236}">
                  <a16:creationId xmlns:a16="http://schemas.microsoft.com/office/drawing/2014/main" id="{684994EF-C3DC-D8BC-513E-573355A90016}"/>
                </a:ext>
              </a:extLst>
            </p:cNvPr>
            <p:cNvGrpSpPr/>
            <p:nvPr/>
          </p:nvGrpSpPr>
          <p:grpSpPr>
            <a:xfrm>
              <a:off x="0" y="-5400"/>
              <a:ext cx="9144000" cy="574560"/>
              <a:chOff x="0" y="-5400"/>
              <a:chExt cx="9144000" cy="574560"/>
            </a:xfrm>
          </p:grpSpPr>
          <p:sp>
            <p:nvSpPr>
              <p:cNvPr id="12" name="Прямоугольник 9">
                <a:extLst>
                  <a:ext uri="{FF2B5EF4-FFF2-40B4-BE49-F238E27FC236}">
                    <a16:creationId xmlns:a16="http://schemas.microsoft.com/office/drawing/2014/main" id="{C420E5FA-D043-F36B-38AC-C38E56445FB8}"/>
                  </a:ext>
                </a:extLst>
              </p:cNvPr>
              <p:cNvSpPr/>
              <p:nvPr/>
            </p:nvSpPr>
            <p:spPr>
              <a:xfrm>
                <a:off x="2160" y="-5400"/>
                <a:ext cx="9141840" cy="574560"/>
              </a:xfrm>
              <a:prstGeom prst="rect">
                <a:avLst/>
              </a:prstGeom>
              <a:solidFill>
                <a:srgbClr val="00206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3" name="Полилиния 8">
                <a:extLst>
                  <a:ext uri="{FF2B5EF4-FFF2-40B4-BE49-F238E27FC236}">
                    <a16:creationId xmlns:a16="http://schemas.microsoft.com/office/drawing/2014/main" id="{9BF968E8-D659-258C-9CBB-8DFDE7DC7836}"/>
                  </a:ext>
                </a:extLst>
              </p:cNvPr>
              <p:cNvSpPr/>
              <p:nvPr/>
            </p:nvSpPr>
            <p:spPr>
              <a:xfrm>
                <a:off x="0" y="-5400"/>
                <a:ext cx="6477119" cy="57456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9967865"/>
                  <a:gd name="f7" fmla="val 690048"/>
                  <a:gd name="f8" fmla="val 8760984"/>
                  <a:gd name="f9" fmla="val 4224"/>
                  <a:gd name="f10" fmla="val 688791"/>
                  <a:gd name="f11" fmla="+- 0 0 0"/>
                  <a:gd name="f12" fmla="*/ f3 1 9967865"/>
                  <a:gd name="f13" fmla="*/ f4 1 690048"/>
                  <a:gd name="f14" fmla="val f5"/>
                  <a:gd name="f15" fmla="val f6"/>
                  <a:gd name="f16" fmla="val f7"/>
                  <a:gd name="f17" fmla="*/ f11 f0 1"/>
                  <a:gd name="f18" fmla="+- f16 0 f14"/>
                  <a:gd name="f19" fmla="+- f15 0 f14"/>
                  <a:gd name="f20" fmla="*/ f17 1 f2"/>
                  <a:gd name="f21" fmla="*/ f19 1 9967865"/>
                  <a:gd name="f22" fmla="*/ f18 1 690048"/>
                  <a:gd name="f23" fmla="*/ 0 f19 1"/>
                  <a:gd name="f24" fmla="*/ 9967865 f19 1"/>
                  <a:gd name="f25" fmla="*/ 4224 f19 1"/>
                  <a:gd name="f26" fmla="*/ 0 f18 1"/>
                  <a:gd name="f27" fmla="*/ 8760984 f19 1"/>
                  <a:gd name="f28" fmla="*/ 690048 f18 1"/>
                  <a:gd name="f29" fmla="*/ 688791 f18 1"/>
                  <a:gd name="f30" fmla="+- f20 0 f1"/>
                  <a:gd name="f31" fmla="*/ f23 1 9967865"/>
                  <a:gd name="f32" fmla="*/ f24 1 9967865"/>
                  <a:gd name="f33" fmla="*/ f25 1 9967865"/>
                  <a:gd name="f34" fmla="*/ f26 1 690048"/>
                  <a:gd name="f35" fmla="*/ f27 1 9967865"/>
                  <a:gd name="f36" fmla="*/ f28 1 690048"/>
                  <a:gd name="f37" fmla="*/ f29 1 690048"/>
                  <a:gd name="f38" fmla="*/ f14 1 f21"/>
                  <a:gd name="f39" fmla="*/ f15 1 f21"/>
                  <a:gd name="f40" fmla="*/ f14 1 f22"/>
                  <a:gd name="f41" fmla="*/ f16 1 f22"/>
                  <a:gd name="f42" fmla="*/ f31 1 f21"/>
                  <a:gd name="f43" fmla="*/ f34 1 f22"/>
                  <a:gd name="f44" fmla="*/ f32 1 f21"/>
                  <a:gd name="f45" fmla="*/ f35 1 f21"/>
                  <a:gd name="f46" fmla="*/ f36 1 f22"/>
                  <a:gd name="f47" fmla="*/ f33 1 f21"/>
                  <a:gd name="f48" fmla="*/ f37 1 f22"/>
                  <a:gd name="f49" fmla="*/ f38 f12 1"/>
                  <a:gd name="f50" fmla="*/ f39 f12 1"/>
                  <a:gd name="f51" fmla="*/ f41 f13 1"/>
                  <a:gd name="f52" fmla="*/ f40 f13 1"/>
                  <a:gd name="f53" fmla="*/ f42 f12 1"/>
                  <a:gd name="f54" fmla="*/ f43 f13 1"/>
                  <a:gd name="f55" fmla="*/ f44 f12 1"/>
                  <a:gd name="f56" fmla="*/ f45 f12 1"/>
                  <a:gd name="f57" fmla="*/ f46 f13 1"/>
                  <a:gd name="f58" fmla="*/ f47 f12 1"/>
                  <a:gd name="f59" fmla="*/ f48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0">
                    <a:pos x="f53" y="f54"/>
                  </a:cxn>
                  <a:cxn ang="f30">
                    <a:pos x="f55" y="f54"/>
                  </a:cxn>
                  <a:cxn ang="f30">
                    <a:pos x="f56" y="f57"/>
                  </a:cxn>
                  <a:cxn ang="f30">
                    <a:pos x="f58" y="f59"/>
                  </a:cxn>
                  <a:cxn ang="f30">
                    <a:pos x="f53" y="f54"/>
                  </a:cxn>
                </a:cxnLst>
                <a:rect l="f49" t="f52" r="f50" b="f51"/>
                <a:pathLst>
                  <a:path w="9967865" h="690048">
                    <a:moveTo>
                      <a:pt x="f5" y="f5"/>
                    </a:moveTo>
                    <a:lnTo>
                      <a:pt x="f6" y="f5"/>
                    </a:lnTo>
                    <a:lnTo>
                      <a:pt x="f8" y="f7"/>
                    </a:lnTo>
                    <a:lnTo>
                      <a:pt x="f9" y="f10"/>
                    </a:lnTo>
                    <a:lnTo>
                      <a:pt x="f5" y="f5"/>
                    </a:lnTo>
                    <a:close/>
                  </a:path>
                </a:pathLst>
              </a:custGeom>
              <a:solidFill>
                <a:srgbClr val="0070C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</p:grp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4088045A-D564-D2DC-F01C-892621C02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3799" y="91440"/>
              <a:ext cx="1211400" cy="380880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88E2BB-816A-41FD-D569-BDE9B8CAE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60"/>
            <a:ext cx="10835398" cy="471392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2400" dirty="0">
                <a:latin typeface="Century Gothic" panose="020B0502020202020204" pitchFamily="34" charset="0"/>
              </a:rPr>
            </a:br>
            <a:endParaRPr lang="ru-RU" sz="2400" dirty="0">
              <a:latin typeface="Century Gothic" panose="020B0502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ABEDCE-4C88-BFE5-A701-5283410C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8983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>
                    <a:lumMod val="95000"/>
                  </a:schemeClr>
                </a:solidFill>
                <a:latin typeface="Century Gothic (Заголовки)"/>
              </a:rPr>
              <a:t>АДМИН (ВЫДАЧИ)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1550030-239B-2F63-9357-76A64025A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185" y="1046580"/>
            <a:ext cx="10755630" cy="543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88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3E28A17-3662-4CB6-994C-364525AFC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323"/>
            <a:ext cx="10515600" cy="4351338"/>
          </a:xfrm>
        </p:spPr>
        <p:txBody>
          <a:bodyPr>
            <a:normAutofit/>
          </a:bodyPr>
          <a:lstStyle/>
          <a:p>
            <a:pPr marL="0" lvl="0" indent="0" hangingPunct="0">
              <a:lnSpc>
                <a:spcPct val="100000"/>
              </a:lnSpc>
              <a:spcBef>
                <a:spcPts val="0"/>
              </a:spcBef>
              <a:buNone/>
              <a:defRPr sz="2600">
                <a:latin typeface="Arial" pitchFamily="34"/>
              </a:defRPr>
            </a:pPr>
            <a:r>
              <a:rPr lang="ru-RU" sz="2400" dirty="0">
                <a:latin typeface="Century Gothic" panose="020B0502020202020204" pitchFamily="34" charset="0"/>
                <a:ea typeface="Microsoft YaHei" pitchFamily="2"/>
                <a:cs typeface="Lucida Sans" pitchFamily="2"/>
              </a:rPr>
              <a:t>В ходе выполнения курсовой работы была разработана базы данных для библиотеки образовательного учреждения (университета). Процесс разработки был разбит на следующие этапы: </a:t>
            </a:r>
            <a:r>
              <a:rPr lang="ru-RU" sz="2400" b="1" dirty="0">
                <a:latin typeface="Century Gothic" panose="020B0502020202020204" pitchFamily="34" charset="0"/>
                <a:ea typeface="Microsoft YaHei" pitchFamily="2"/>
                <a:cs typeface="Lucida Sans" pitchFamily="2"/>
              </a:rPr>
              <a:t>аналитическая часть</a:t>
            </a:r>
            <a:r>
              <a:rPr lang="ru-RU" sz="2400" dirty="0">
                <a:latin typeface="Century Gothic" panose="020B0502020202020204" pitchFamily="34" charset="0"/>
                <a:ea typeface="Microsoft YaHei" pitchFamily="2"/>
                <a:cs typeface="Lucida Sans" pitchFamily="2"/>
              </a:rPr>
              <a:t> (анализ предметной области и постановка задачи), </a:t>
            </a:r>
            <a:r>
              <a:rPr lang="ru-RU" sz="2400" b="1" dirty="0">
                <a:latin typeface="Century Gothic" panose="020B0502020202020204" pitchFamily="34" charset="0"/>
                <a:ea typeface="Microsoft YaHei" pitchFamily="2"/>
                <a:cs typeface="Lucida Sans" pitchFamily="2"/>
              </a:rPr>
              <a:t>разработка логической модели </a:t>
            </a:r>
            <a:r>
              <a:rPr lang="ru-RU" sz="2400" dirty="0">
                <a:latin typeface="Century Gothic" panose="020B0502020202020204" pitchFamily="34" charset="0"/>
                <a:ea typeface="Microsoft YaHei" pitchFamily="2"/>
                <a:cs typeface="Lucida Sans" pitchFamily="2"/>
              </a:rPr>
              <a:t>(построение диаграмм «сущность-связь» и модели на ключах, нормализация), </a:t>
            </a:r>
            <a:r>
              <a:rPr lang="ru-RU" sz="2400" b="1" dirty="0">
                <a:latin typeface="Century Gothic" panose="020B0502020202020204" pitchFamily="34" charset="0"/>
                <a:ea typeface="Microsoft YaHei" pitchFamily="2"/>
                <a:cs typeface="Lucida Sans" pitchFamily="2"/>
              </a:rPr>
              <a:t>разработка физической модели</a:t>
            </a:r>
            <a:r>
              <a:rPr lang="ru-RU" sz="2400" dirty="0">
                <a:latin typeface="Century Gothic" panose="020B0502020202020204" pitchFamily="34" charset="0"/>
                <a:ea typeface="Microsoft YaHei" pitchFamily="2"/>
                <a:cs typeface="Lucida Sans" pitchFamily="2"/>
              </a:rPr>
              <a:t> и </a:t>
            </a:r>
            <a:r>
              <a:rPr lang="ru-RU" sz="2400" b="1" dirty="0">
                <a:latin typeface="Century Gothic" panose="020B0502020202020204" pitchFamily="34" charset="0"/>
                <a:ea typeface="Microsoft YaHei" pitchFamily="2"/>
                <a:cs typeface="Lucida Sans" pitchFamily="2"/>
              </a:rPr>
              <a:t>создание клиентского приложения</a:t>
            </a:r>
            <a:r>
              <a:rPr lang="ru-RU" sz="2400" dirty="0">
                <a:latin typeface="Century Gothic" panose="020B0502020202020204" pitchFamily="34" charset="0"/>
                <a:ea typeface="Microsoft YaHei" pitchFamily="2"/>
                <a:cs typeface="Lucida Sans" pitchFamily="2"/>
              </a:rPr>
              <a:t> с интерфейсами пользователя и администратора.</a:t>
            </a:r>
          </a:p>
        </p:txBody>
      </p:sp>
      <p:grpSp>
        <p:nvGrpSpPr>
          <p:cNvPr id="4" name="Группа 17">
            <a:extLst>
              <a:ext uri="{FF2B5EF4-FFF2-40B4-BE49-F238E27FC236}">
                <a16:creationId xmlns:a16="http://schemas.microsoft.com/office/drawing/2014/main" id="{DCC336F0-6C6D-4D1C-B5C7-CE842FBF77A9}"/>
              </a:ext>
            </a:extLst>
          </p:cNvPr>
          <p:cNvGrpSpPr/>
          <p:nvPr/>
        </p:nvGrpSpPr>
        <p:grpSpPr>
          <a:xfrm>
            <a:off x="-1" y="-5400"/>
            <a:ext cx="12192001" cy="778398"/>
            <a:chOff x="0" y="-5400"/>
            <a:chExt cx="9144000" cy="574560"/>
          </a:xfrm>
        </p:grpSpPr>
        <p:grpSp>
          <p:nvGrpSpPr>
            <p:cNvPr id="5" name="Группа 18">
              <a:extLst>
                <a:ext uri="{FF2B5EF4-FFF2-40B4-BE49-F238E27FC236}">
                  <a16:creationId xmlns:a16="http://schemas.microsoft.com/office/drawing/2014/main" id="{6C513332-B799-4747-94DF-201F2A18160C}"/>
                </a:ext>
              </a:extLst>
            </p:cNvPr>
            <p:cNvGrpSpPr/>
            <p:nvPr/>
          </p:nvGrpSpPr>
          <p:grpSpPr>
            <a:xfrm>
              <a:off x="0" y="-5400"/>
              <a:ext cx="9144000" cy="574560"/>
              <a:chOff x="0" y="-5400"/>
              <a:chExt cx="9144000" cy="574560"/>
            </a:xfrm>
          </p:grpSpPr>
          <p:sp>
            <p:nvSpPr>
              <p:cNvPr id="7" name="Прямоугольник 9">
                <a:extLst>
                  <a:ext uri="{FF2B5EF4-FFF2-40B4-BE49-F238E27FC236}">
                    <a16:creationId xmlns:a16="http://schemas.microsoft.com/office/drawing/2014/main" id="{7AB7E8FD-CEAD-44F2-8A5D-0C1F5554C9CA}"/>
                  </a:ext>
                </a:extLst>
              </p:cNvPr>
              <p:cNvSpPr/>
              <p:nvPr/>
            </p:nvSpPr>
            <p:spPr>
              <a:xfrm>
                <a:off x="2160" y="-5400"/>
                <a:ext cx="9141840" cy="574560"/>
              </a:xfrm>
              <a:prstGeom prst="rect">
                <a:avLst/>
              </a:prstGeom>
              <a:solidFill>
                <a:srgbClr val="00206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" name="Полилиния 8">
                <a:extLst>
                  <a:ext uri="{FF2B5EF4-FFF2-40B4-BE49-F238E27FC236}">
                    <a16:creationId xmlns:a16="http://schemas.microsoft.com/office/drawing/2014/main" id="{ECAEE1E1-1477-4D51-93BB-A5DF4C624A7D}"/>
                  </a:ext>
                </a:extLst>
              </p:cNvPr>
              <p:cNvSpPr/>
              <p:nvPr/>
            </p:nvSpPr>
            <p:spPr>
              <a:xfrm>
                <a:off x="0" y="-5400"/>
                <a:ext cx="6477119" cy="57456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9967865"/>
                  <a:gd name="f7" fmla="val 690048"/>
                  <a:gd name="f8" fmla="val 8760984"/>
                  <a:gd name="f9" fmla="val 4224"/>
                  <a:gd name="f10" fmla="val 688791"/>
                  <a:gd name="f11" fmla="+- 0 0 0"/>
                  <a:gd name="f12" fmla="*/ f3 1 9967865"/>
                  <a:gd name="f13" fmla="*/ f4 1 690048"/>
                  <a:gd name="f14" fmla="val f5"/>
                  <a:gd name="f15" fmla="val f6"/>
                  <a:gd name="f16" fmla="val f7"/>
                  <a:gd name="f17" fmla="*/ f11 f0 1"/>
                  <a:gd name="f18" fmla="+- f16 0 f14"/>
                  <a:gd name="f19" fmla="+- f15 0 f14"/>
                  <a:gd name="f20" fmla="*/ f17 1 f2"/>
                  <a:gd name="f21" fmla="*/ f19 1 9967865"/>
                  <a:gd name="f22" fmla="*/ f18 1 690048"/>
                  <a:gd name="f23" fmla="*/ 0 f19 1"/>
                  <a:gd name="f24" fmla="*/ 9967865 f19 1"/>
                  <a:gd name="f25" fmla="*/ 4224 f19 1"/>
                  <a:gd name="f26" fmla="*/ 0 f18 1"/>
                  <a:gd name="f27" fmla="*/ 8760984 f19 1"/>
                  <a:gd name="f28" fmla="*/ 690048 f18 1"/>
                  <a:gd name="f29" fmla="*/ 688791 f18 1"/>
                  <a:gd name="f30" fmla="+- f20 0 f1"/>
                  <a:gd name="f31" fmla="*/ f23 1 9967865"/>
                  <a:gd name="f32" fmla="*/ f24 1 9967865"/>
                  <a:gd name="f33" fmla="*/ f25 1 9967865"/>
                  <a:gd name="f34" fmla="*/ f26 1 690048"/>
                  <a:gd name="f35" fmla="*/ f27 1 9967865"/>
                  <a:gd name="f36" fmla="*/ f28 1 690048"/>
                  <a:gd name="f37" fmla="*/ f29 1 690048"/>
                  <a:gd name="f38" fmla="*/ f14 1 f21"/>
                  <a:gd name="f39" fmla="*/ f15 1 f21"/>
                  <a:gd name="f40" fmla="*/ f14 1 f22"/>
                  <a:gd name="f41" fmla="*/ f16 1 f22"/>
                  <a:gd name="f42" fmla="*/ f31 1 f21"/>
                  <a:gd name="f43" fmla="*/ f34 1 f22"/>
                  <a:gd name="f44" fmla="*/ f32 1 f21"/>
                  <a:gd name="f45" fmla="*/ f35 1 f21"/>
                  <a:gd name="f46" fmla="*/ f36 1 f22"/>
                  <a:gd name="f47" fmla="*/ f33 1 f21"/>
                  <a:gd name="f48" fmla="*/ f37 1 f22"/>
                  <a:gd name="f49" fmla="*/ f38 f12 1"/>
                  <a:gd name="f50" fmla="*/ f39 f12 1"/>
                  <a:gd name="f51" fmla="*/ f41 f13 1"/>
                  <a:gd name="f52" fmla="*/ f40 f13 1"/>
                  <a:gd name="f53" fmla="*/ f42 f12 1"/>
                  <a:gd name="f54" fmla="*/ f43 f13 1"/>
                  <a:gd name="f55" fmla="*/ f44 f12 1"/>
                  <a:gd name="f56" fmla="*/ f45 f12 1"/>
                  <a:gd name="f57" fmla="*/ f46 f13 1"/>
                  <a:gd name="f58" fmla="*/ f47 f12 1"/>
                  <a:gd name="f59" fmla="*/ f48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0">
                    <a:pos x="f53" y="f54"/>
                  </a:cxn>
                  <a:cxn ang="f30">
                    <a:pos x="f55" y="f54"/>
                  </a:cxn>
                  <a:cxn ang="f30">
                    <a:pos x="f56" y="f57"/>
                  </a:cxn>
                  <a:cxn ang="f30">
                    <a:pos x="f58" y="f59"/>
                  </a:cxn>
                  <a:cxn ang="f30">
                    <a:pos x="f53" y="f54"/>
                  </a:cxn>
                </a:cxnLst>
                <a:rect l="f49" t="f52" r="f50" b="f51"/>
                <a:pathLst>
                  <a:path w="9967865" h="690048">
                    <a:moveTo>
                      <a:pt x="f5" y="f5"/>
                    </a:moveTo>
                    <a:lnTo>
                      <a:pt x="f6" y="f5"/>
                    </a:lnTo>
                    <a:lnTo>
                      <a:pt x="f8" y="f7"/>
                    </a:lnTo>
                    <a:lnTo>
                      <a:pt x="f9" y="f10"/>
                    </a:lnTo>
                    <a:lnTo>
                      <a:pt x="f5" y="f5"/>
                    </a:lnTo>
                    <a:close/>
                  </a:path>
                </a:pathLst>
              </a:custGeom>
              <a:solidFill>
                <a:srgbClr val="0070C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</p:grpSp>
        <p:pic>
          <p:nvPicPr>
            <p:cNvPr id="6" name="Рисунок 10">
              <a:extLst>
                <a:ext uri="{FF2B5EF4-FFF2-40B4-BE49-F238E27FC236}">
                  <a16:creationId xmlns:a16="http://schemas.microsoft.com/office/drawing/2014/main" id="{DBC83686-F157-4DE8-A2FA-70ED87C34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43799" y="91440"/>
              <a:ext cx="1211400" cy="380880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44DF3-D0EB-4D95-A98E-5A787646A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8983"/>
            <a:ext cx="10515600" cy="1325563"/>
          </a:xfrm>
        </p:spPr>
        <p:txBody>
          <a:bodyPr>
            <a:normAutofit/>
          </a:bodyPr>
          <a:lstStyle/>
          <a:p>
            <a:pPr lvl="0">
              <a:lnSpc>
                <a:spcPct val="80000"/>
              </a:lnSpc>
              <a:spcBef>
                <a:spcPts val="0"/>
              </a:spcBef>
            </a:pPr>
            <a:r>
              <a:rPr lang="ru-RU" sz="2800" dirty="0">
                <a:solidFill>
                  <a:srgbClr val="FFFFFF"/>
                </a:solidFill>
                <a:latin typeface="Century Gothic (Заголовки)"/>
                <a:ea typeface="Microsoft YaHei" pitchFamily="2"/>
                <a:cs typeface="Lucida Sans" pitchFamily="2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70640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17">
            <a:extLst>
              <a:ext uri="{FF2B5EF4-FFF2-40B4-BE49-F238E27FC236}">
                <a16:creationId xmlns:a16="http://schemas.microsoft.com/office/drawing/2014/main" id="{376DE4FB-54B2-4D54-B858-F21A147C9109}"/>
              </a:ext>
            </a:extLst>
          </p:cNvPr>
          <p:cNvGrpSpPr/>
          <p:nvPr/>
        </p:nvGrpSpPr>
        <p:grpSpPr>
          <a:xfrm>
            <a:off x="-1" y="-5400"/>
            <a:ext cx="12192001" cy="778398"/>
            <a:chOff x="0" y="-5400"/>
            <a:chExt cx="9144000" cy="574560"/>
          </a:xfrm>
        </p:grpSpPr>
        <p:grpSp>
          <p:nvGrpSpPr>
            <p:cNvPr id="10" name="Группа 18">
              <a:extLst>
                <a:ext uri="{FF2B5EF4-FFF2-40B4-BE49-F238E27FC236}">
                  <a16:creationId xmlns:a16="http://schemas.microsoft.com/office/drawing/2014/main" id="{B8ED1626-C243-4651-BB2C-8FCD88CFCF42}"/>
                </a:ext>
              </a:extLst>
            </p:cNvPr>
            <p:cNvGrpSpPr/>
            <p:nvPr/>
          </p:nvGrpSpPr>
          <p:grpSpPr>
            <a:xfrm>
              <a:off x="0" y="-5400"/>
              <a:ext cx="9144000" cy="574560"/>
              <a:chOff x="0" y="-5400"/>
              <a:chExt cx="9144000" cy="574560"/>
            </a:xfrm>
          </p:grpSpPr>
          <p:sp>
            <p:nvSpPr>
              <p:cNvPr id="12" name="Прямоугольник 9">
                <a:extLst>
                  <a:ext uri="{FF2B5EF4-FFF2-40B4-BE49-F238E27FC236}">
                    <a16:creationId xmlns:a16="http://schemas.microsoft.com/office/drawing/2014/main" id="{5C5E6E68-8CA1-4B57-A6E6-65A7BD74C1C9}"/>
                  </a:ext>
                </a:extLst>
              </p:cNvPr>
              <p:cNvSpPr/>
              <p:nvPr/>
            </p:nvSpPr>
            <p:spPr>
              <a:xfrm>
                <a:off x="2160" y="-5400"/>
                <a:ext cx="9141840" cy="574560"/>
              </a:xfrm>
              <a:prstGeom prst="rect">
                <a:avLst/>
              </a:prstGeom>
              <a:solidFill>
                <a:srgbClr val="00206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3" name="Полилиния 8">
                <a:extLst>
                  <a:ext uri="{FF2B5EF4-FFF2-40B4-BE49-F238E27FC236}">
                    <a16:creationId xmlns:a16="http://schemas.microsoft.com/office/drawing/2014/main" id="{CA33C04C-217B-419D-B460-6C01FD3A0C7A}"/>
                  </a:ext>
                </a:extLst>
              </p:cNvPr>
              <p:cNvSpPr/>
              <p:nvPr/>
            </p:nvSpPr>
            <p:spPr>
              <a:xfrm>
                <a:off x="0" y="-5400"/>
                <a:ext cx="6477119" cy="57456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9967865"/>
                  <a:gd name="f7" fmla="val 690048"/>
                  <a:gd name="f8" fmla="val 8760984"/>
                  <a:gd name="f9" fmla="val 4224"/>
                  <a:gd name="f10" fmla="val 688791"/>
                  <a:gd name="f11" fmla="+- 0 0 0"/>
                  <a:gd name="f12" fmla="*/ f3 1 9967865"/>
                  <a:gd name="f13" fmla="*/ f4 1 690048"/>
                  <a:gd name="f14" fmla="val f5"/>
                  <a:gd name="f15" fmla="val f6"/>
                  <a:gd name="f16" fmla="val f7"/>
                  <a:gd name="f17" fmla="*/ f11 f0 1"/>
                  <a:gd name="f18" fmla="+- f16 0 f14"/>
                  <a:gd name="f19" fmla="+- f15 0 f14"/>
                  <a:gd name="f20" fmla="*/ f17 1 f2"/>
                  <a:gd name="f21" fmla="*/ f19 1 9967865"/>
                  <a:gd name="f22" fmla="*/ f18 1 690048"/>
                  <a:gd name="f23" fmla="*/ 0 f19 1"/>
                  <a:gd name="f24" fmla="*/ 9967865 f19 1"/>
                  <a:gd name="f25" fmla="*/ 4224 f19 1"/>
                  <a:gd name="f26" fmla="*/ 0 f18 1"/>
                  <a:gd name="f27" fmla="*/ 8760984 f19 1"/>
                  <a:gd name="f28" fmla="*/ 690048 f18 1"/>
                  <a:gd name="f29" fmla="*/ 688791 f18 1"/>
                  <a:gd name="f30" fmla="+- f20 0 f1"/>
                  <a:gd name="f31" fmla="*/ f23 1 9967865"/>
                  <a:gd name="f32" fmla="*/ f24 1 9967865"/>
                  <a:gd name="f33" fmla="*/ f25 1 9967865"/>
                  <a:gd name="f34" fmla="*/ f26 1 690048"/>
                  <a:gd name="f35" fmla="*/ f27 1 9967865"/>
                  <a:gd name="f36" fmla="*/ f28 1 690048"/>
                  <a:gd name="f37" fmla="*/ f29 1 690048"/>
                  <a:gd name="f38" fmla="*/ f14 1 f21"/>
                  <a:gd name="f39" fmla="*/ f15 1 f21"/>
                  <a:gd name="f40" fmla="*/ f14 1 f22"/>
                  <a:gd name="f41" fmla="*/ f16 1 f22"/>
                  <a:gd name="f42" fmla="*/ f31 1 f21"/>
                  <a:gd name="f43" fmla="*/ f34 1 f22"/>
                  <a:gd name="f44" fmla="*/ f32 1 f21"/>
                  <a:gd name="f45" fmla="*/ f35 1 f21"/>
                  <a:gd name="f46" fmla="*/ f36 1 f22"/>
                  <a:gd name="f47" fmla="*/ f33 1 f21"/>
                  <a:gd name="f48" fmla="*/ f37 1 f22"/>
                  <a:gd name="f49" fmla="*/ f38 f12 1"/>
                  <a:gd name="f50" fmla="*/ f39 f12 1"/>
                  <a:gd name="f51" fmla="*/ f41 f13 1"/>
                  <a:gd name="f52" fmla="*/ f40 f13 1"/>
                  <a:gd name="f53" fmla="*/ f42 f12 1"/>
                  <a:gd name="f54" fmla="*/ f43 f13 1"/>
                  <a:gd name="f55" fmla="*/ f44 f12 1"/>
                  <a:gd name="f56" fmla="*/ f45 f12 1"/>
                  <a:gd name="f57" fmla="*/ f46 f13 1"/>
                  <a:gd name="f58" fmla="*/ f47 f12 1"/>
                  <a:gd name="f59" fmla="*/ f48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0">
                    <a:pos x="f53" y="f54"/>
                  </a:cxn>
                  <a:cxn ang="f30">
                    <a:pos x="f55" y="f54"/>
                  </a:cxn>
                  <a:cxn ang="f30">
                    <a:pos x="f56" y="f57"/>
                  </a:cxn>
                  <a:cxn ang="f30">
                    <a:pos x="f58" y="f59"/>
                  </a:cxn>
                  <a:cxn ang="f30">
                    <a:pos x="f53" y="f54"/>
                  </a:cxn>
                </a:cxnLst>
                <a:rect l="f49" t="f52" r="f50" b="f51"/>
                <a:pathLst>
                  <a:path w="9967865" h="690048">
                    <a:moveTo>
                      <a:pt x="f5" y="f5"/>
                    </a:moveTo>
                    <a:lnTo>
                      <a:pt x="f6" y="f5"/>
                    </a:lnTo>
                    <a:lnTo>
                      <a:pt x="f8" y="f7"/>
                    </a:lnTo>
                    <a:lnTo>
                      <a:pt x="f9" y="f10"/>
                    </a:lnTo>
                    <a:lnTo>
                      <a:pt x="f5" y="f5"/>
                    </a:lnTo>
                    <a:close/>
                  </a:path>
                </a:pathLst>
              </a:custGeom>
              <a:solidFill>
                <a:srgbClr val="0070C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</p:grp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2C31FD35-C3B6-4E13-A79E-7D14F5295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3799" y="91440"/>
              <a:ext cx="1211400" cy="380880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2091DE-74B2-40C0-AA55-F68DC7640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60"/>
            <a:ext cx="10515600" cy="471392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3200" dirty="0">
                <a:latin typeface="Century Gothic" panose="020B0502020202020204" pitchFamily="34" charset="0"/>
              </a:rPr>
              <a:t>Задачей данного курсового проекта является проектирование и </a:t>
            </a:r>
            <a:r>
              <a:rPr lang="ru-RU" sz="3200" b="1" dirty="0">
                <a:latin typeface="Century Gothic" panose="020B0502020202020204" pitchFamily="34" charset="0"/>
              </a:rPr>
              <a:t>реализация базы данных библиотеки</a:t>
            </a:r>
            <a:r>
              <a:rPr lang="ru-RU" sz="3200" dirty="0">
                <a:latin typeface="Century Gothic" panose="020B0502020202020204" pitchFamily="34" charset="0"/>
              </a:rPr>
              <a:t>, а также разработка пользовательского приложения для её использования. В базе данных должны храниться данные о хранимых книгах, читательских билетах и истории займа и возврата книг. </a:t>
            </a:r>
          </a:p>
          <a:p>
            <a:pPr marL="0" indent="0">
              <a:buNone/>
            </a:pPr>
            <a:endParaRPr lang="ru-RU" sz="32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ru-RU" sz="3200" dirty="0">
                <a:latin typeface="Century Gothic" panose="020B0502020202020204" pitchFamily="34" charset="0"/>
              </a:rPr>
              <a:t>Результатом работы является </a:t>
            </a:r>
            <a:r>
              <a:rPr lang="ru-RU" sz="3200" b="1" dirty="0">
                <a:latin typeface="Century Gothic" panose="020B0502020202020204" pitchFamily="34" charset="0"/>
              </a:rPr>
              <a:t>готовая база данных </a:t>
            </a:r>
            <a:r>
              <a:rPr lang="ru-RU" sz="3200" dirty="0">
                <a:latin typeface="Century Gothic" panose="020B0502020202020204" pitchFamily="34" charset="0"/>
              </a:rPr>
              <a:t>и </a:t>
            </a:r>
            <a:r>
              <a:rPr lang="ru-RU" sz="3200" b="1" dirty="0">
                <a:latin typeface="Century Gothic" panose="020B0502020202020204" pitchFamily="34" charset="0"/>
              </a:rPr>
              <a:t>работающее приложение</a:t>
            </a:r>
            <a:r>
              <a:rPr lang="ru-RU" sz="3200" dirty="0">
                <a:latin typeface="Century Gothic" panose="020B0502020202020204" pitchFamily="34" charset="0"/>
              </a:rPr>
              <a:t>, которые можно использовать для ведения учёта в библиотеке образовательного учреждения.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619877-227F-4C43-837F-E26972BBD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8983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>
                    <a:lumMod val="95000"/>
                  </a:schemeClr>
                </a:solidFill>
                <a:latin typeface="Century Gothic (Заголовки)"/>
              </a:rPr>
              <a:t>ВВЕДЕНИЕ</a:t>
            </a:r>
          </a:p>
        </p:txBody>
      </p:sp>
    </p:spTree>
    <p:extLst>
      <p:ext uri="{BB962C8B-B14F-4D97-AF65-F5344CB8AC3E}">
        <p14:creationId xmlns:p14="http://schemas.microsoft.com/office/powerpoint/2010/main" val="559822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5E58D-5B8D-AC9C-BF11-0A5933D31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17">
            <a:extLst>
              <a:ext uri="{FF2B5EF4-FFF2-40B4-BE49-F238E27FC236}">
                <a16:creationId xmlns:a16="http://schemas.microsoft.com/office/drawing/2014/main" id="{F3384D04-4EB5-B1B0-51E0-192B85E8C064}"/>
              </a:ext>
            </a:extLst>
          </p:cNvPr>
          <p:cNvGrpSpPr/>
          <p:nvPr/>
        </p:nvGrpSpPr>
        <p:grpSpPr>
          <a:xfrm>
            <a:off x="-1" y="-5400"/>
            <a:ext cx="12192001" cy="778398"/>
            <a:chOff x="0" y="-5400"/>
            <a:chExt cx="9144000" cy="574560"/>
          </a:xfrm>
        </p:grpSpPr>
        <p:grpSp>
          <p:nvGrpSpPr>
            <p:cNvPr id="10" name="Группа 18">
              <a:extLst>
                <a:ext uri="{FF2B5EF4-FFF2-40B4-BE49-F238E27FC236}">
                  <a16:creationId xmlns:a16="http://schemas.microsoft.com/office/drawing/2014/main" id="{30A17D55-B5C9-49F3-53F8-7C0276B83585}"/>
                </a:ext>
              </a:extLst>
            </p:cNvPr>
            <p:cNvGrpSpPr/>
            <p:nvPr/>
          </p:nvGrpSpPr>
          <p:grpSpPr>
            <a:xfrm>
              <a:off x="0" y="-5400"/>
              <a:ext cx="9144000" cy="574560"/>
              <a:chOff x="0" y="-5400"/>
              <a:chExt cx="9144000" cy="574560"/>
            </a:xfrm>
          </p:grpSpPr>
          <p:sp>
            <p:nvSpPr>
              <p:cNvPr id="12" name="Прямоугольник 9">
                <a:extLst>
                  <a:ext uri="{FF2B5EF4-FFF2-40B4-BE49-F238E27FC236}">
                    <a16:creationId xmlns:a16="http://schemas.microsoft.com/office/drawing/2014/main" id="{E0280C74-046F-5F6F-D78F-21CFBBD0B984}"/>
                  </a:ext>
                </a:extLst>
              </p:cNvPr>
              <p:cNvSpPr/>
              <p:nvPr/>
            </p:nvSpPr>
            <p:spPr>
              <a:xfrm>
                <a:off x="2160" y="-5400"/>
                <a:ext cx="9141840" cy="574560"/>
              </a:xfrm>
              <a:prstGeom prst="rect">
                <a:avLst/>
              </a:prstGeom>
              <a:solidFill>
                <a:srgbClr val="00206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3" name="Полилиния 8">
                <a:extLst>
                  <a:ext uri="{FF2B5EF4-FFF2-40B4-BE49-F238E27FC236}">
                    <a16:creationId xmlns:a16="http://schemas.microsoft.com/office/drawing/2014/main" id="{434C8DE2-2A2A-EFD4-C2C8-A2D3270231B1}"/>
                  </a:ext>
                </a:extLst>
              </p:cNvPr>
              <p:cNvSpPr/>
              <p:nvPr/>
            </p:nvSpPr>
            <p:spPr>
              <a:xfrm>
                <a:off x="0" y="-5400"/>
                <a:ext cx="6477119" cy="57456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9967865"/>
                  <a:gd name="f7" fmla="val 690048"/>
                  <a:gd name="f8" fmla="val 8760984"/>
                  <a:gd name="f9" fmla="val 4224"/>
                  <a:gd name="f10" fmla="val 688791"/>
                  <a:gd name="f11" fmla="+- 0 0 0"/>
                  <a:gd name="f12" fmla="*/ f3 1 9967865"/>
                  <a:gd name="f13" fmla="*/ f4 1 690048"/>
                  <a:gd name="f14" fmla="val f5"/>
                  <a:gd name="f15" fmla="val f6"/>
                  <a:gd name="f16" fmla="val f7"/>
                  <a:gd name="f17" fmla="*/ f11 f0 1"/>
                  <a:gd name="f18" fmla="+- f16 0 f14"/>
                  <a:gd name="f19" fmla="+- f15 0 f14"/>
                  <a:gd name="f20" fmla="*/ f17 1 f2"/>
                  <a:gd name="f21" fmla="*/ f19 1 9967865"/>
                  <a:gd name="f22" fmla="*/ f18 1 690048"/>
                  <a:gd name="f23" fmla="*/ 0 f19 1"/>
                  <a:gd name="f24" fmla="*/ 9967865 f19 1"/>
                  <a:gd name="f25" fmla="*/ 4224 f19 1"/>
                  <a:gd name="f26" fmla="*/ 0 f18 1"/>
                  <a:gd name="f27" fmla="*/ 8760984 f19 1"/>
                  <a:gd name="f28" fmla="*/ 690048 f18 1"/>
                  <a:gd name="f29" fmla="*/ 688791 f18 1"/>
                  <a:gd name="f30" fmla="+- f20 0 f1"/>
                  <a:gd name="f31" fmla="*/ f23 1 9967865"/>
                  <a:gd name="f32" fmla="*/ f24 1 9967865"/>
                  <a:gd name="f33" fmla="*/ f25 1 9967865"/>
                  <a:gd name="f34" fmla="*/ f26 1 690048"/>
                  <a:gd name="f35" fmla="*/ f27 1 9967865"/>
                  <a:gd name="f36" fmla="*/ f28 1 690048"/>
                  <a:gd name="f37" fmla="*/ f29 1 690048"/>
                  <a:gd name="f38" fmla="*/ f14 1 f21"/>
                  <a:gd name="f39" fmla="*/ f15 1 f21"/>
                  <a:gd name="f40" fmla="*/ f14 1 f22"/>
                  <a:gd name="f41" fmla="*/ f16 1 f22"/>
                  <a:gd name="f42" fmla="*/ f31 1 f21"/>
                  <a:gd name="f43" fmla="*/ f34 1 f22"/>
                  <a:gd name="f44" fmla="*/ f32 1 f21"/>
                  <a:gd name="f45" fmla="*/ f35 1 f21"/>
                  <a:gd name="f46" fmla="*/ f36 1 f22"/>
                  <a:gd name="f47" fmla="*/ f33 1 f21"/>
                  <a:gd name="f48" fmla="*/ f37 1 f22"/>
                  <a:gd name="f49" fmla="*/ f38 f12 1"/>
                  <a:gd name="f50" fmla="*/ f39 f12 1"/>
                  <a:gd name="f51" fmla="*/ f41 f13 1"/>
                  <a:gd name="f52" fmla="*/ f40 f13 1"/>
                  <a:gd name="f53" fmla="*/ f42 f12 1"/>
                  <a:gd name="f54" fmla="*/ f43 f13 1"/>
                  <a:gd name="f55" fmla="*/ f44 f12 1"/>
                  <a:gd name="f56" fmla="*/ f45 f12 1"/>
                  <a:gd name="f57" fmla="*/ f46 f13 1"/>
                  <a:gd name="f58" fmla="*/ f47 f12 1"/>
                  <a:gd name="f59" fmla="*/ f48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0">
                    <a:pos x="f53" y="f54"/>
                  </a:cxn>
                  <a:cxn ang="f30">
                    <a:pos x="f55" y="f54"/>
                  </a:cxn>
                  <a:cxn ang="f30">
                    <a:pos x="f56" y="f57"/>
                  </a:cxn>
                  <a:cxn ang="f30">
                    <a:pos x="f58" y="f59"/>
                  </a:cxn>
                  <a:cxn ang="f30">
                    <a:pos x="f53" y="f54"/>
                  </a:cxn>
                </a:cxnLst>
                <a:rect l="f49" t="f52" r="f50" b="f51"/>
                <a:pathLst>
                  <a:path w="9967865" h="690048">
                    <a:moveTo>
                      <a:pt x="f5" y="f5"/>
                    </a:moveTo>
                    <a:lnTo>
                      <a:pt x="f6" y="f5"/>
                    </a:lnTo>
                    <a:lnTo>
                      <a:pt x="f8" y="f7"/>
                    </a:lnTo>
                    <a:lnTo>
                      <a:pt x="f9" y="f10"/>
                    </a:lnTo>
                    <a:lnTo>
                      <a:pt x="f5" y="f5"/>
                    </a:lnTo>
                    <a:close/>
                  </a:path>
                </a:pathLst>
              </a:custGeom>
              <a:solidFill>
                <a:srgbClr val="0070C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</p:grp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2EF94BE7-5548-7A73-3E1B-761D567F7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3799" y="91440"/>
              <a:ext cx="1211400" cy="380880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BF1510-7F9F-3F40-60B9-86A44B807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60"/>
            <a:ext cx="10835398" cy="471392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sz="5500" dirty="0">
                <a:latin typeface="Century Gothic" panose="020B0502020202020204" pitchFamily="34" charset="0"/>
              </a:rPr>
              <a:t>1. </a:t>
            </a:r>
            <a:r>
              <a:rPr lang="ru-RU" sz="5500" b="1" dirty="0">
                <a:latin typeface="Century Gothic" panose="020B0502020202020204" pitchFamily="34" charset="0"/>
              </a:rPr>
              <a:t>Библиотекарь</a:t>
            </a:r>
            <a:r>
              <a:rPr lang="ru-RU" sz="5500" dirty="0">
                <a:latin typeface="Century Gothic" panose="020B0502020202020204" pitchFamily="34" charset="0"/>
              </a:rPr>
              <a:t> (администратор): </a:t>
            </a:r>
          </a:p>
          <a:p>
            <a:pPr marL="0" indent="0">
              <a:buNone/>
            </a:pPr>
            <a:r>
              <a:rPr lang="ru-RU" sz="5500" dirty="0">
                <a:latin typeface="Century Gothic" panose="020B0502020202020204" pitchFamily="34" charset="0"/>
              </a:rPr>
              <a:t>	• Операции: учёт книг в базе данных, регистрация новых 	пользователей, оформление выдачи и возврата книг;</a:t>
            </a:r>
          </a:p>
          <a:p>
            <a:pPr marL="0" indent="0">
              <a:buNone/>
            </a:pPr>
            <a:r>
              <a:rPr lang="ru-RU" sz="5500" dirty="0">
                <a:latin typeface="Century Gothic" panose="020B0502020202020204" pitchFamily="34" charset="0"/>
              </a:rPr>
              <a:t>	• Выводимые данные: вся информация о книгах, список 	читателей и должников, история выдачи и возврата книг;</a:t>
            </a:r>
          </a:p>
          <a:p>
            <a:pPr marL="0" indent="0">
              <a:buNone/>
            </a:pPr>
            <a:endParaRPr lang="ru-RU" sz="55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ru-RU" sz="5500" dirty="0">
                <a:latin typeface="Century Gothic" panose="020B0502020202020204" pitchFamily="34" charset="0"/>
              </a:rPr>
              <a:t>2.  </a:t>
            </a:r>
            <a:r>
              <a:rPr lang="ru-RU" sz="5500" b="1" dirty="0">
                <a:latin typeface="Century Gothic" panose="020B0502020202020204" pitchFamily="34" charset="0"/>
              </a:rPr>
              <a:t>Читатель</a:t>
            </a:r>
            <a:r>
              <a:rPr lang="ru-RU" sz="5500" dirty="0">
                <a:latin typeface="Century Gothic" panose="020B0502020202020204" pitchFamily="34" charset="0"/>
              </a:rPr>
              <a:t>:</a:t>
            </a:r>
          </a:p>
          <a:p>
            <a:pPr marL="0" indent="0">
              <a:buNone/>
            </a:pPr>
            <a:r>
              <a:rPr lang="ru-RU" sz="5500" dirty="0">
                <a:latin typeface="Century Gothic" panose="020B0502020202020204" pitchFamily="34" charset="0"/>
              </a:rPr>
              <a:t>	• Операции: поиск книг по различным критериям, 	запрос на 	выдачу книги или продление срока возврата;</a:t>
            </a:r>
          </a:p>
          <a:p>
            <a:pPr marL="0" indent="0">
              <a:buNone/>
            </a:pPr>
            <a:r>
              <a:rPr lang="ru-RU" sz="5500" dirty="0">
                <a:latin typeface="Century Gothic" panose="020B0502020202020204" pitchFamily="34" charset="0"/>
              </a:rPr>
              <a:t>	• Выводимые данные: информация о доступных книгах, 	информация о выданных читателю книгах, сроках 	возврата и задолженностях;</a:t>
            </a:r>
          </a:p>
          <a:p>
            <a:pPr marL="0" indent="0">
              <a:buNone/>
            </a:pPr>
            <a:br>
              <a:rPr lang="en-US" sz="2400" dirty="0">
                <a:latin typeface="Century Gothic" panose="020B0502020202020204" pitchFamily="34" charset="0"/>
              </a:rPr>
            </a:br>
            <a:endParaRPr lang="ru-RU" sz="2400" dirty="0">
              <a:latin typeface="Century Gothic" panose="020B0502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E571E5-D475-7F4A-DC96-70E5B4F87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8983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>
                    <a:lumMod val="95000"/>
                  </a:schemeClr>
                </a:solidFill>
                <a:latin typeface="Century Gothic (Заголовки)"/>
              </a:rPr>
              <a:t>ГРУППЫ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3753254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10424-2DF7-F0C8-26D6-4039A840B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17">
            <a:extLst>
              <a:ext uri="{FF2B5EF4-FFF2-40B4-BE49-F238E27FC236}">
                <a16:creationId xmlns:a16="http://schemas.microsoft.com/office/drawing/2014/main" id="{ED381034-4B0F-8DE7-2F8D-470AF7E3DE56}"/>
              </a:ext>
            </a:extLst>
          </p:cNvPr>
          <p:cNvGrpSpPr/>
          <p:nvPr/>
        </p:nvGrpSpPr>
        <p:grpSpPr>
          <a:xfrm>
            <a:off x="0" y="0"/>
            <a:ext cx="12192001" cy="778398"/>
            <a:chOff x="0" y="-5400"/>
            <a:chExt cx="9144000" cy="574560"/>
          </a:xfrm>
        </p:grpSpPr>
        <p:grpSp>
          <p:nvGrpSpPr>
            <p:cNvPr id="10" name="Группа 18">
              <a:extLst>
                <a:ext uri="{FF2B5EF4-FFF2-40B4-BE49-F238E27FC236}">
                  <a16:creationId xmlns:a16="http://schemas.microsoft.com/office/drawing/2014/main" id="{1D96323B-78FF-2620-648C-D8EBF48D9083}"/>
                </a:ext>
              </a:extLst>
            </p:cNvPr>
            <p:cNvGrpSpPr/>
            <p:nvPr/>
          </p:nvGrpSpPr>
          <p:grpSpPr>
            <a:xfrm>
              <a:off x="0" y="-5400"/>
              <a:ext cx="9144000" cy="574560"/>
              <a:chOff x="0" y="-5400"/>
              <a:chExt cx="9144000" cy="574560"/>
            </a:xfrm>
          </p:grpSpPr>
          <p:sp>
            <p:nvSpPr>
              <p:cNvPr id="12" name="Прямоугольник 9">
                <a:extLst>
                  <a:ext uri="{FF2B5EF4-FFF2-40B4-BE49-F238E27FC236}">
                    <a16:creationId xmlns:a16="http://schemas.microsoft.com/office/drawing/2014/main" id="{073C8A39-5108-35BE-EBF7-6374B943DADF}"/>
                  </a:ext>
                </a:extLst>
              </p:cNvPr>
              <p:cNvSpPr/>
              <p:nvPr/>
            </p:nvSpPr>
            <p:spPr>
              <a:xfrm>
                <a:off x="2160" y="-5400"/>
                <a:ext cx="9141840" cy="574560"/>
              </a:xfrm>
              <a:prstGeom prst="rect">
                <a:avLst/>
              </a:prstGeom>
              <a:solidFill>
                <a:srgbClr val="00206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3" name="Полилиния 8">
                <a:extLst>
                  <a:ext uri="{FF2B5EF4-FFF2-40B4-BE49-F238E27FC236}">
                    <a16:creationId xmlns:a16="http://schemas.microsoft.com/office/drawing/2014/main" id="{34CA1375-BE67-4854-12AC-AAF978C10692}"/>
                  </a:ext>
                </a:extLst>
              </p:cNvPr>
              <p:cNvSpPr/>
              <p:nvPr/>
            </p:nvSpPr>
            <p:spPr>
              <a:xfrm>
                <a:off x="0" y="-5400"/>
                <a:ext cx="6477119" cy="57456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9967865"/>
                  <a:gd name="f7" fmla="val 690048"/>
                  <a:gd name="f8" fmla="val 8760984"/>
                  <a:gd name="f9" fmla="val 4224"/>
                  <a:gd name="f10" fmla="val 688791"/>
                  <a:gd name="f11" fmla="+- 0 0 0"/>
                  <a:gd name="f12" fmla="*/ f3 1 9967865"/>
                  <a:gd name="f13" fmla="*/ f4 1 690048"/>
                  <a:gd name="f14" fmla="val f5"/>
                  <a:gd name="f15" fmla="val f6"/>
                  <a:gd name="f16" fmla="val f7"/>
                  <a:gd name="f17" fmla="*/ f11 f0 1"/>
                  <a:gd name="f18" fmla="+- f16 0 f14"/>
                  <a:gd name="f19" fmla="+- f15 0 f14"/>
                  <a:gd name="f20" fmla="*/ f17 1 f2"/>
                  <a:gd name="f21" fmla="*/ f19 1 9967865"/>
                  <a:gd name="f22" fmla="*/ f18 1 690048"/>
                  <a:gd name="f23" fmla="*/ 0 f19 1"/>
                  <a:gd name="f24" fmla="*/ 9967865 f19 1"/>
                  <a:gd name="f25" fmla="*/ 4224 f19 1"/>
                  <a:gd name="f26" fmla="*/ 0 f18 1"/>
                  <a:gd name="f27" fmla="*/ 8760984 f19 1"/>
                  <a:gd name="f28" fmla="*/ 690048 f18 1"/>
                  <a:gd name="f29" fmla="*/ 688791 f18 1"/>
                  <a:gd name="f30" fmla="+- f20 0 f1"/>
                  <a:gd name="f31" fmla="*/ f23 1 9967865"/>
                  <a:gd name="f32" fmla="*/ f24 1 9967865"/>
                  <a:gd name="f33" fmla="*/ f25 1 9967865"/>
                  <a:gd name="f34" fmla="*/ f26 1 690048"/>
                  <a:gd name="f35" fmla="*/ f27 1 9967865"/>
                  <a:gd name="f36" fmla="*/ f28 1 690048"/>
                  <a:gd name="f37" fmla="*/ f29 1 690048"/>
                  <a:gd name="f38" fmla="*/ f14 1 f21"/>
                  <a:gd name="f39" fmla="*/ f15 1 f21"/>
                  <a:gd name="f40" fmla="*/ f14 1 f22"/>
                  <a:gd name="f41" fmla="*/ f16 1 f22"/>
                  <a:gd name="f42" fmla="*/ f31 1 f21"/>
                  <a:gd name="f43" fmla="*/ f34 1 f22"/>
                  <a:gd name="f44" fmla="*/ f32 1 f21"/>
                  <a:gd name="f45" fmla="*/ f35 1 f21"/>
                  <a:gd name="f46" fmla="*/ f36 1 f22"/>
                  <a:gd name="f47" fmla="*/ f33 1 f21"/>
                  <a:gd name="f48" fmla="*/ f37 1 f22"/>
                  <a:gd name="f49" fmla="*/ f38 f12 1"/>
                  <a:gd name="f50" fmla="*/ f39 f12 1"/>
                  <a:gd name="f51" fmla="*/ f41 f13 1"/>
                  <a:gd name="f52" fmla="*/ f40 f13 1"/>
                  <a:gd name="f53" fmla="*/ f42 f12 1"/>
                  <a:gd name="f54" fmla="*/ f43 f13 1"/>
                  <a:gd name="f55" fmla="*/ f44 f12 1"/>
                  <a:gd name="f56" fmla="*/ f45 f12 1"/>
                  <a:gd name="f57" fmla="*/ f46 f13 1"/>
                  <a:gd name="f58" fmla="*/ f47 f12 1"/>
                  <a:gd name="f59" fmla="*/ f48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0">
                    <a:pos x="f53" y="f54"/>
                  </a:cxn>
                  <a:cxn ang="f30">
                    <a:pos x="f55" y="f54"/>
                  </a:cxn>
                  <a:cxn ang="f30">
                    <a:pos x="f56" y="f57"/>
                  </a:cxn>
                  <a:cxn ang="f30">
                    <a:pos x="f58" y="f59"/>
                  </a:cxn>
                  <a:cxn ang="f30">
                    <a:pos x="f53" y="f54"/>
                  </a:cxn>
                </a:cxnLst>
                <a:rect l="f49" t="f52" r="f50" b="f51"/>
                <a:pathLst>
                  <a:path w="9967865" h="690048">
                    <a:moveTo>
                      <a:pt x="f5" y="f5"/>
                    </a:moveTo>
                    <a:lnTo>
                      <a:pt x="f6" y="f5"/>
                    </a:lnTo>
                    <a:lnTo>
                      <a:pt x="f8" y="f7"/>
                    </a:lnTo>
                    <a:lnTo>
                      <a:pt x="f9" y="f10"/>
                    </a:lnTo>
                    <a:lnTo>
                      <a:pt x="f5" y="f5"/>
                    </a:lnTo>
                    <a:close/>
                  </a:path>
                </a:pathLst>
              </a:custGeom>
              <a:solidFill>
                <a:srgbClr val="0070C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</p:grp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23588526-573E-4306-0186-B78E268AF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3799" y="91440"/>
              <a:ext cx="1211400" cy="380880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9595E1-9A0F-8A3E-2E43-1186FD772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60"/>
            <a:ext cx="10835398" cy="471392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2400" dirty="0">
                <a:latin typeface="Century Gothic" panose="020B0502020202020204" pitchFamily="34" charset="0"/>
              </a:rPr>
            </a:br>
            <a:endParaRPr lang="ru-RU" sz="2400" dirty="0">
              <a:latin typeface="Century Gothic" panose="020B0502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8048AA-6103-E3EB-7BBA-51DE7F4FB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8983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>
                    <a:lumMod val="95000"/>
                  </a:schemeClr>
                </a:solidFill>
                <a:latin typeface="Century Gothic (Заголовки)"/>
              </a:rPr>
              <a:t>ОСНОВНЫЕ СУЩНОСТИ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3A7789-4DDF-5FD9-B4C6-AC7D236AE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1826" y="2114225"/>
            <a:ext cx="6388347" cy="315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08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58210E-510C-C545-3493-2DDCA4848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17">
            <a:extLst>
              <a:ext uri="{FF2B5EF4-FFF2-40B4-BE49-F238E27FC236}">
                <a16:creationId xmlns:a16="http://schemas.microsoft.com/office/drawing/2014/main" id="{DB14B222-6ED9-B6ED-0014-EC378BD405AA}"/>
              </a:ext>
            </a:extLst>
          </p:cNvPr>
          <p:cNvGrpSpPr/>
          <p:nvPr/>
        </p:nvGrpSpPr>
        <p:grpSpPr>
          <a:xfrm>
            <a:off x="0" y="0"/>
            <a:ext cx="12192001" cy="778398"/>
            <a:chOff x="0" y="-5400"/>
            <a:chExt cx="9144000" cy="574560"/>
          </a:xfrm>
        </p:grpSpPr>
        <p:grpSp>
          <p:nvGrpSpPr>
            <p:cNvPr id="10" name="Группа 18">
              <a:extLst>
                <a:ext uri="{FF2B5EF4-FFF2-40B4-BE49-F238E27FC236}">
                  <a16:creationId xmlns:a16="http://schemas.microsoft.com/office/drawing/2014/main" id="{C9C3DA73-4191-0C77-62E0-4C892E54B6A1}"/>
                </a:ext>
              </a:extLst>
            </p:cNvPr>
            <p:cNvGrpSpPr/>
            <p:nvPr/>
          </p:nvGrpSpPr>
          <p:grpSpPr>
            <a:xfrm>
              <a:off x="0" y="-5400"/>
              <a:ext cx="9144000" cy="574560"/>
              <a:chOff x="0" y="-5400"/>
              <a:chExt cx="9144000" cy="574560"/>
            </a:xfrm>
          </p:grpSpPr>
          <p:sp>
            <p:nvSpPr>
              <p:cNvPr id="12" name="Прямоугольник 9">
                <a:extLst>
                  <a:ext uri="{FF2B5EF4-FFF2-40B4-BE49-F238E27FC236}">
                    <a16:creationId xmlns:a16="http://schemas.microsoft.com/office/drawing/2014/main" id="{DC15900B-F787-C96D-B6C9-78BCB6701FBD}"/>
                  </a:ext>
                </a:extLst>
              </p:cNvPr>
              <p:cNvSpPr/>
              <p:nvPr/>
            </p:nvSpPr>
            <p:spPr>
              <a:xfrm>
                <a:off x="2160" y="-5400"/>
                <a:ext cx="9141840" cy="574560"/>
              </a:xfrm>
              <a:prstGeom prst="rect">
                <a:avLst/>
              </a:prstGeom>
              <a:solidFill>
                <a:srgbClr val="00206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3" name="Полилиния 8">
                <a:extLst>
                  <a:ext uri="{FF2B5EF4-FFF2-40B4-BE49-F238E27FC236}">
                    <a16:creationId xmlns:a16="http://schemas.microsoft.com/office/drawing/2014/main" id="{F968712C-07D1-A55C-7CBC-CEE3643D5933}"/>
                  </a:ext>
                </a:extLst>
              </p:cNvPr>
              <p:cNvSpPr/>
              <p:nvPr/>
            </p:nvSpPr>
            <p:spPr>
              <a:xfrm>
                <a:off x="0" y="-5400"/>
                <a:ext cx="6477119" cy="57456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9967865"/>
                  <a:gd name="f7" fmla="val 690048"/>
                  <a:gd name="f8" fmla="val 8760984"/>
                  <a:gd name="f9" fmla="val 4224"/>
                  <a:gd name="f10" fmla="val 688791"/>
                  <a:gd name="f11" fmla="+- 0 0 0"/>
                  <a:gd name="f12" fmla="*/ f3 1 9967865"/>
                  <a:gd name="f13" fmla="*/ f4 1 690048"/>
                  <a:gd name="f14" fmla="val f5"/>
                  <a:gd name="f15" fmla="val f6"/>
                  <a:gd name="f16" fmla="val f7"/>
                  <a:gd name="f17" fmla="*/ f11 f0 1"/>
                  <a:gd name="f18" fmla="+- f16 0 f14"/>
                  <a:gd name="f19" fmla="+- f15 0 f14"/>
                  <a:gd name="f20" fmla="*/ f17 1 f2"/>
                  <a:gd name="f21" fmla="*/ f19 1 9967865"/>
                  <a:gd name="f22" fmla="*/ f18 1 690048"/>
                  <a:gd name="f23" fmla="*/ 0 f19 1"/>
                  <a:gd name="f24" fmla="*/ 9967865 f19 1"/>
                  <a:gd name="f25" fmla="*/ 4224 f19 1"/>
                  <a:gd name="f26" fmla="*/ 0 f18 1"/>
                  <a:gd name="f27" fmla="*/ 8760984 f19 1"/>
                  <a:gd name="f28" fmla="*/ 690048 f18 1"/>
                  <a:gd name="f29" fmla="*/ 688791 f18 1"/>
                  <a:gd name="f30" fmla="+- f20 0 f1"/>
                  <a:gd name="f31" fmla="*/ f23 1 9967865"/>
                  <a:gd name="f32" fmla="*/ f24 1 9967865"/>
                  <a:gd name="f33" fmla="*/ f25 1 9967865"/>
                  <a:gd name="f34" fmla="*/ f26 1 690048"/>
                  <a:gd name="f35" fmla="*/ f27 1 9967865"/>
                  <a:gd name="f36" fmla="*/ f28 1 690048"/>
                  <a:gd name="f37" fmla="*/ f29 1 690048"/>
                  <a:gd name="f38" fmla="*/ f14 1 f21"/>
                  <a:gd name="f39" fmla="*/ f15 1 f21"/>
                  <a:gd name="f40" fmla="*/ f14 1 f22"/>
                  <a:gd name="f41" fmla="*/ f16 1 f22"/>
                  <a:gd name="f42" fmla="*/ f31 1 f21"/>
                  <a:gd name="f43" fmla="*/ f34 1 f22"/>
                  <a:gd name="f44" fmla="*/ f32 1 f21"/>
                  <a:gd name="f45" fmla="*/ f35 1 f21"/>
                  <a:gd name="f46" fmla="*/ f36 1 f22"/>
                  <a:gd name="f47" fmla="*/ f33 1 f21"/>
                  <a:gd name="f48" fmla="*/ f37 1 f22"/>
                  <a:gd name="f49" fmla="*/ f38 f12 1"/>
                  <a:gd name="f50" fmla="*/ f39 f12 1"/>
                  <a:gd name="f51" fmla="*/ f41 f13 1"/>
                  <a:gd name="f52" fmla="*/ f40 f13 1"/>
                  <a:gd name="f53" fmla="*/ f42 f12 1"/>
                  <a:gd name="f54" fmla="*/ f43 f13 1"/>
                  <a:gd name="f55" fmla="*/ f44 f12 1"/>
                  <a:gd name="f56" fmla="*/ f45 f12 1"/>
                  <a:gd name="f57" fmla="*/ f46 f13 1"/>
                  <a:gd name="f58" fmla="*/ f47 f12 1"/>
                  <a:gd name="f59" fmla="*/ f48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0">
                    <a:pos x="f53" y="f54"/>
                  </a:cxn>
                  <a:cxn ang="f30">
                    <a:pos x="f55" y="f54"/>
                  </a:cxn>
                  <a:cxn ang="f30">
                    <a:pos x="f56" y="f57"/>
                  </a:cxn>
                  <a:cxn ang="f30">
                    <a:pos x="f58" y="f59"/>
                  </a:cxn>
                  <a:cxn ang="f30">
                    <a:pos x="f53" y="f54"/>
                  </a:cxn>
                </a:cxnLst>
                <a:rect l="f49" t="f52" r="f50" b="f51"/>
                <a:pathLst>
                  <a:path w="9967865" h="690048">
                    <a:moveTo>
                      <a:pt x="f5" y="f5"/>
                    </a:moveTo>
                    <a:lnTo>
                      <a:pt x="f6" y="f5"/>
                    </a:lnTo>
                    <a:lnTo>
                      <a:pt x="f8" y="f7"/>
                    </a:lnTo>
                    <a:lnTo>
                      <a:pt x="f9" y="f10"/>
                    </a:lnTo>
                    <a:lnTo>
                      <a:pt x="f5" y="f5"/>
                    </a:lnTo>
                    <a:close/>
                  </a:path>
                </a:pathLst>
              </a:custGeom>
              <a:solidFill>
                <a:srgbClr val="0070C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</p:grp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77DFCB3C-5F88-0166-8C9C-4A41FC5CD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3799" y="91440"/>
              <a:ext cx="1211400" cy="380880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1FFCF5-E870-70A7-A0AC-29358D448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60"/>
            <a:ext cx="10835398" cy="471392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2400" dirty="0">
                <a:latin typeface="Century Gothic" panose="020B0502020202020204" pitchFamily="34" charset="0"/>
              </a:rPr>
            </a:br>
            <a:endParaRPr lang="ru-RU" sz="2400" dirty="0">
              <a:latin typeface="Century Gothic" panose="020B0502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C6A46-B925-902B-40EC-3578D7F35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8983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>
                    <a:lumMod val="95000"/>
                  </a:schemeClr>
                </a:solidFill>
                <a:latin typeface="Century Gothic (Заголовки)"/>
              </a:rPr>
              <a:t>МОДЕЛЬ В НОТАЦИИ П. ЧЕНА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D1D056-1CA4-A2EA-F180-A2D63C31B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646" y="1290319"/>
            <a:ext cx="9624505" cy="516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140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54964-7C00-3731-C124-EE7378500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17">
            <a:extLst>
              <a:ext uri="{FF2B5EF4-FFF2-40B4-BE49-F238E27FC236}">
                <a16:creationId xmlns:a16="http://schemas.microsoft.com/office/drawing/2014/main" id="{2BB635B2-A523-528F-DAF5-EB939B480E8E}"/>
              </a:ext>
            </a:extLst>
          </p:cNvPr>
          <p:cNvGrpSpPr/>
          <p:nvPr/>
        </p:nvGrpSpPr>
        <p:grpSpPr>
          <a:xfrm>
            <a:off x="0" y="0"/>
            <a:ext cx="12192001" cy="778398"/>
            <a:chOff x="0" y="-5400"/>
            <a:chExt cx="9144000" cy="574560"/>
          </a:xfrm>
        </p:grpSpPr>
        <p:grpSp>
          <p:nvGrpSpPr>
            <p:cNvPr id="10" name="Группа 18">
              <a:extLst>
                <a:ext uri="{FF2B5EF4-FFF2-40B4-BE49-F238E27FC236}">
                  <a16:creationId xmlns:a16="http://schemas.microsoft.com/office/drawing/2014/main" id="{63C7A2D3-C747-BDE9-D1A4-250F883CA934}"/>
                </a:ext>
              </a:extLst>
            </p:cNvPr>
            <p:cNvGrpSpPr/>
            <p:nvPr/>
          </p:nvGrpSpPr>
          <p:grpSpPr>
            <a:xfrm>
              <a:off x="0" y="-5400"/>
              <a:ext cx="9144000" cy="574560"/>
              <a:chOff x="0" y="-5400"/>
              <a:chExt cx="9144000" cy="574560"/>
            </a:xfrm>
          </p:grpSpPr>
          <p:sp>
            <p:nvSpPr>
              <p:cNvPr id="12" name="Прямоугольник 9">
                <a:extLst>
                  <a:ext uri="{FF2B5EF4-FFF2-40B4-BE49-F238E27FC236}">
                    <a16:creationId xmlns:a16="http://schemas.microsoft.com/office/drawing/2014/main" id="{3A58DCFF-582F-011B-D357-B952084324B3}"/>
                  </a:ext>
                </a:extLst>
              </p:cNvPr>
              <p:cNvSpPr/>
              <p:nvPr/>
            </p:nvSpPr>
            <p:spPr>
              <a:xfrm>
                <a:off x="2160" y="-5400"/>
                <a:ext cx="9141840" cy="574560"/>
              </a:xfrm>
              <a:prstGeom prst="rect">
                <a:avLst/>
              </a:prstGeom>
              <a:solidFill>
                <a:srgbClr val="00206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3" name="Полилиния 8">
                <a:extLst>
                  <a:ext uri="{FF2B5EF4-FFF2-40B4-BE49-F238E27FC236}">
                    <a16:creationId xmlns:a16="http://schemas.microsoft.com/office/drawing/2014/main" id="{7B3230B9-40CD-B7FD-8C01-6D382FB13560}"/>
                  </a:ext>
                </a:extLst>
              </p:cNvPr>
              <p:cNvSpPr/>
              <p:nvPr/>
            </p:nvSpPr>
            <p:spPr>
              <a:xfrm>
                <a:off x="0" y="-5400"/>
                <a:ext cx="6477119" cy="57456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9967865"/>
                  <a:gd name="f7" fmla="val 690048"/>
                  <a:gd name="f8" fmla="val 8760984"/>
                  <a:gd name="f9" fmla="val 4224"/>
                  <a:gd name="f10" fmla="val 688791"/>
                  <a:gd name="f11" fmla="+- 0 0 0"/>
                  <a:gd name="f12" fmla="*/ f3 1 9967865"/>
                  <a:gd name="f13" fmla="*/ f4 1 690048"/>
                  <a:gd name="f14" fmla="val f5"/>
                  <a:gd name="f15" fmla="val f6"/>
                  <a:gd name="f16" fmla="val f7"/>
                  <a:gd name="f17" fmla="*/ f11 f0 1"/>
                  <a:gd name="f18" fmla="+- f16 0 f14"/>
                  <a:gd name="f19" fmla="+- f15 0 f14"/>
                  <a:gd name="f20" fmla="*/ f17 1 f2"/>
                  <a:gd name="f21" fmla="*/ f19 1 9967865"/>
                  <a:gd name="f22" fmla="*/ f18 1 690048"/>
                  <a:gd name="f23" fmla="*/ 0 f19 1"/>
                  <a:gd name="f24" fmla="*/ 9967865 f19 1"/>
                  <a:gd name="f25" fmla="*/ 4224 f19 1"/>
                  <a:gd name="f26" fmla="*/ 0 f18 1"/>
                  <a:gd name="f27" fmla="*/ 8760984 f19 1"/>
                  <a:gd name="f28" fmla="*/ 690048 f18 1"/>
                  <a:gd name="f29" fmla="*/ 688791 f18 1"/>
                  <a:gd name="f30" fmla="+- f20 0 f1"/>
                  <a:gd name="f31" fmla="*/ f23 1 9967865"/>
                  <a:gd name="f32" fmla="*/ f24 1 9967865"/>
                  <a:gd name="f33" fmla="*/ f25 1 9967865"/>
                  <a:gd name="f34" fmla="*/ f26 1 690048"/>
                  <a:gd name="f35" fmla="*/ f27 1 9967865"/>
                  <a:gd name="f36" fmla="*/ f28 1 690048"/>
                  <a:gd name="f37" fmla="*/ f29 1 690048"/>
                  <a:gd name="f38" fmla="*/ f14 1 f21"/>
                  <a:gd name="f39" fmla="*/ f15 1 f21"/>
                  <a:gd name="f40" fmla="*/ f14 1 f22"/>
                  <a:gd name="f41" fmla="*/ f16 1 f22"/>
                  <a:gd name="f42" fmla="*/ f31 1 f21"/>
                  <a:gd name="f43" fmla="*/ f34 1 f22"/>
                  <a:gd name="f44" fmla="*/ f32 1 f21"/>
                  <a:gd name="f45" fmla="*/ f35 1 f21"/>
                  <a:gd name="f46" fmla="*/ f36 1 f22"/>
                  <a:gd name="f47" fmla="*/ f33 1 f21"/>
                  <a:gd name="f48" fmla="*/ f37 1 f22"/>
                  <a:gd name="f49" fmla="*/ f38 f12 1"/>
                  <a:gd name="f50" fmla="*/ f39 f12 1"/>
                  <a:gd name="f51" fmla="*/ f41 f13 1"/>
                  <a:gd name="f52" fmla="*/ f40 f13 1"/>
                  <a:gd name="f53" fmla="*/ f42 f12 1"/>
                  <a:gd name="f54" fmla="*/ f43 f13 1"/>
                  <a:gd name="f55" fmla="*/ f44 f12 1"/>
                  <a:gd name="f56" fmla="*/ f45 f12 1"/>
                  <a:gd name="f57" fmla="*/ f46 f13 1"/>
                  <a:gd name="f58" fmla="*/ f47 f12 1"/>
                  <a:gd name="f59" fmla="*/ f48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0">
                    <a:pos x="f53" y="f54"/>
                  </a:cxn>
                  <a:cxn ang="f30">
                    <a:pos x="f55" y="f54"/>
                  </a:cxn>
                  <a:cxn ang="f30">
                    <a:pos x="f56" y="f57"/>
                  </a:cxn>
                  <a:cxn ang="f30">
                    <a:pos x="f58" y="f59"/>
                  </a:cxn>
                  <a:cxn ang="f30">
                    <a:pos x="f53" y="f54"/>
                  </a:cxn>
                </a:cxnLst>
                <a:rect l="f49" t="f52" r="f50" b="f51"/>
                <a:pathLst>
                  <a:path w="9967865" h="690048">
                    <a:moveTo>
                      <a:pt x="f5" y="f5"/>
                    </a:moveTo>
                    <a:lnTo>
                      <a:pt x="f6" y="f5"/>
                    </a:lnTo>
                    <a:lnTo>
                      <a:pt x="f8" y="f7"/>
                    </a:lnTo>
                    <a:lnTo>
                      <a:pt x="f9" y="f10"/>
                    </a:lnTo>
                    <a:lnTo>
                      <a:pt x="f5" y="f5"/>
                    </a:lnTo>
                    <a:close/>
                  </a:path>
                </a:pathLst>
              </a:custGeom>
              <a:solidFill>
                <a:srgbClr val="0070C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</p:grp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52C46605-CED5-90CD-6FB6-5637B3951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3799" y="91440"/>
              <a:ext cx="1211400" cy="380880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B0CA58-3E11-71F8-6CB7-8B24637BC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60"/>
            <a:ext cx="10835398" cy="471392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2400" dirty="0">
                <a:latin typeface="Century Gothic" panose="020B0502020202020204" pitchFamily="34" charset="0"/>
              </a:rPr>
            </a:br>
            <a:endParaRPr lang="ru-RU" sz="2400" dirty="0">
              <a:latin typeface="Century Gothic" panose="020B0502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F0D052-AFEA-9105-EC95-18C761E52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8983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>
                    <a:lumMod val="95000"/>
                  </a:schemeClr>
                </a:solidFill>
                <a:latin typeface="Century Gothic (Заголовки)"/>
              </a:rPr>
              <a:t>ПОЛНАЯ АТРИБУТИВНАЯ МОДЕЛЬ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9CA3A3-F5A7-4568-201A-A59409A16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860" y="1046580"/>
            <a:ext cx="8590280" cy="532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30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263FC-CB3E-76AD-A1FD-355EDFE4A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17">
            <a:extLst>
              <a:ext uri="{FF2B5EF4-FFF2-40B4-BE49-F238E27FC236}">
                <a16:creationId xmlns:a16="http://schemas.microsoft.com/office/drawing/2014/main" id="{A777C9C7-8CDE-BE9F-E3B6-FDECE36469DE}"/>
              </a:ext>
            </a:extLst>
          </p:cNvPr>
          <p:cNvGrpSpPr/>
          <p:nvPr/>
        </p:nvGrpSpPr>
        <p:grpSpPr>
          <a:xfrm>
            <a:off x="0" y="0"/>
            <a:ext cx="12192001" cy="778398"/>
            <a:chOff x="0" y="-5400"/>
            <a:chExt cx="9144000" cy="574560"/>
          </a:xfrm>
        </p:grpSpPr>
        <p:grpSp>
          <p:nvGrpSpPr>
            <p:cNvPr id="10" name="Группа 18">
              <a:extLst>
                <a:ext uri="{FF2B5EF4-FFF2-40B4-BE49-F238E27FC236}">
                  <a16:creationId xmlns:a16="http://schemas.microsoft.com/office/drawing/2014/main" id="{C04B581A-4DA1-B4A2-4B59-3EBA503B19FC}"/>
                </a:ext>
              </a:extLst>
            </p:cNvPr>
            <p:cNvGrpSpPr/>
            <p:nvPr/>
          </p:nvGrpSpPr>
          <p:grpSpPr>
            <a:xfrm>
              <a:off x="0" y="-5400"/>
              <a:ext cx="9144000" cy="574560"/>
              <a:chOff x="0" y="-5400"/>
              <a:chExt cx="9144000" cy="574560"/>
            </a:xfrm>
          </p:grpSpPr>
          <p:sp>
            <p:nvSpPr>
              <p:cNvPr id="12" name="Прямоугольник 9">
                <a:extLst>
                  <a:ext uri="{FF2B5EF4-FFF2-40B4-BE49-F238E27FC236}">
                    <a16:creationId xmlns:a16="http://schemas.microsoft.com/office/drawing/2014/main" id="{D028EB95-7455-3039-6030-87DEDAFBF25D}"/>
                  </a:ext>
                </a:extLst>
              </p:cNvPr>
              <p:cNvSpPr/>
              <p:nvPr/>
            </p:nvSpPr>
            <p:spPr>
              <a:xfrm>
                <a:off x="2160" y="-5400"/>
                <a:ext cx="9141840" cy="574560"/>
              </a:xfrm>
              <a:prstGeom prst="rect">
                <a:avLst/>
              </a:prstGeom>
              <a:solidFill>
                <a:srgbClr val="00206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3" name="Полилиния 8">
                <a:extLst>
                  <a:ext uri="{FF2B5EF4-FFF2-40B4-BE49-F238E27FC236}">
                    <a16:creationId xmlns:a16="http://schemas.microsoft.com/office/drawing/2014/main" id="{A9780768-303A-1650-369E-6A3C6E48F269}"/>
                  </a:ext>
                </a:extLst>
              </p:cNvPr>
              <p:cNvSpPr/>
              <p:nvPr/>
            </p:nvSpPr>
            <p:spPr>
              <a:xfrm>
                <a:off x="0" y="-5400"/>
                <a:ext cx="6477119" cy="57456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9967865"/>
                  <a:gd name="f7" fmla="val 690048"/>
                  <a:gd name="f8" fmla="val 8760984"/>
                  <a:gd name="f9" fmla="val 4224"/>
                  <a:gd name="f10" fmla="val 688791"/>
                  <a:gd name="f11" fmla="+- 0 0 0"/>
                  <a:gd name="f12" fmla="*/ f3 1 9967865"/>
                  <a:gd name="f13" fmla="*/ f4 1 690048"/>
                  <a:gd name="f14" fmla="val f5"/>
                  <a:gd name="f15" fmla="val f6"/>
                  <a:gd name="f16" fmla="val f7"/>
                  <a:gd name="f17" fmla="*/ f11 f0 1"/>
                  <a:gd name="f18" fmla="+- f16 0 f14"/>
                  <a:gd name="f19" fmla="+- f15 0 f14"/>
                  <a:gd name="f20" fmla="*/ f17 1 f2"/>
                  <a:gd name="f21" fmla="*/ f19 1 9967865"/>
                  <a:gd name="f22" fmla="*/ f18 1 690048"/>
                  <a:gd name="f23" fmla="*/ 0 f19 1"/>
                  <a:gd name="f24" fmla="*/ 9967865 f19 1"/>
                  <a:gd name="f25" fmla="*/ 4224 f19 1"/>
                  <a:gd name="f26" fmla="*/ 0 f18 1"/>
                  <a:gd name="f27" fmla="*/ 8760984 f19 1"/>
                  <a:gd name="f28" fmla="*/ 690048 f18 1"/>
                  <a:gd name="f29" fmla="*/ 688791 f18 1"/>
                  <a:gd name="f30" fmla="+- f20 0 f1"/>
                  <a:gd name="f31" fmla="*/ f23 1 9967865"/>
                  <a:gd name="f32" fmla="*/ f24 1 9967865"/>
                  <a:gd name="f33" fmla="*/ f25 1 9967865"/>
                  <a:gd name="f34" fmla="*/ f26 1 690048"/>
                  <a:gd name="f35" fmla="*/ f27 1 9967865"/>
                  <a:gd name="f36" fmla="*/ f28 1 690048"/>
                  <a:gd name="f37" fmla="*/ f29 1 690048"/>
                  <a:gd name="f38" fmla="*/ f14 1 f21"/>
                  <a:gd name="f39" fmla="*/ f15 1 f21"/>
                  <a:gd name="f40" fmla="*/ f14 1 f22"/>
                  <a:gd name="f41" fmla="*/ f16 1 f22"/>
                  <a:gd name="f42" fmla="*/ f31 1 f21"/>
                  <a:gd name="f43" fmla="*/ f34 1 f22"/>
                  <a:gd name="f44" fmla="*/ f32 1 f21"/>
                  <a:gd name="f45" fmla="*/ f35 1 f21"/>
                  <a:gd name="f46" fmla="*/ f36 1 f22"/>
                  <a:gd name="f47" fmla="*/ f33 1 f21"/>
                  <a:gd name="f48" fmla="*/ f37 1 f22"/>
                  <a:gd name="f49" fmla="*/ f38 f12 1"/>
                  <a:gd name="f50" fmla="*/ f39 f12 1"/>
                  <a:gd name="f51" fmla="*/ f41 f13 1"/>
                  <a:gd name="f52" fmla="*/ f40 f13 1"/>
                  <a:gd name="f53" fmla="*/ f42 f12 1"/>
                  <a:gd name="f54" fmla="*/ f43 f13 1"/>
                  <a:gd name="f55" fmla="*/ f44 f12 1"/>
                  <a:gd name="f56" fmla="*/ f45 f12 1"/>
                  <a:gd name="f57" fmla="*/ f46 f13 1"/>
                  <a:gd name="f58" fmla="*/ f47 f12 1"/>
                  <a:gd name="f59" fmla="*/ f48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0">
                    <a:pos x="f53" y="f54"/>
                  </a:cxn>
                  <a:cxn ang="f30">
                    <a:pos x="f55" y="f54"/>
                  </a:cxn>
                  <a:cxn ang="f30">
                    <a:pos x="f56" y="f57"/>
                  </a:cxn>
                  <a:cxn ang="f30">
                    <a:pos x="f58" y="f59"/>
                  </a:cxn>
                  <a:cxn ang="f30">
                    <a:pos x="f53" y="f54"/>
                  </a:cxn>
                </a:cxnLst>
                <a:rect l="f49" t="f52" r="f50" b="f51"/>
                <a:pathLst>
                  <a:path w="9967865" h="690048">
                    <a:moveTo>
                      <a:pt x="f5" y="f5"/>
                    </a:moveTo>
                    <a:lnTo>
                      <a:pt x="f6" y="f5"/>
                    </a:lnTo>
                    <a:lnTo>
                      <a:pt x="f8" y="f7"/>
                    </a:lnTo>
                    <a:lnTo>
                      <a:pt x="f9" y="f10"/>
                    </a:lnTo>
                    <a:lnTo>
                      <a:pt x="f5" y="f5"/>
                    </a:lnTo>
                    <a:close/>
                  </a:path>
                </a:pathLst>
              </a:custGeom>
              <a:solidFill>
                <a:srgbClr val="0070C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</p:grp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5E7D6923-FB58-6D55-669B-B1FC95BF9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3799" y="91440"/>
              <a:ext cx="1211400" cy="380880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E75ECC-475A-7051-2937-B977222F0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60"/>
            <a:ext cx="10835398" cy="471392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2400" dirty="0">
                <a:latin typeface="Century Gothic" panose="020B0502020202020204" pitchFamily="34" charset="0"/>
              </a:rPr>
            </a:br>
            <a:endParaRPr lang="ru-RU" sz="2400" dirty="0">
              <a:latin typeface="Century Gothic" panose="020B0502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C8CC2F-E352-A57E-FDC1-E47D68E54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-278983"/>
            <a:ext cx="112014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>
                    <a:lumMod val="95000"/>
                  </a:schemeClr>
                </a:solidFill>
                <a:latin typeface="Century Gothic (Заголовки)"/>
              </a:rPr>
              <a:t>РАЗРАБОТКА КЛИЕНТСКОГО ПРИЛОЖЕНИЯ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D13FC-C2AF-A68B-8EA8-625ED962C18E}"/>
              </a:ext>
            </a:extLst>
          </p:cNvPr>
          <p:cNvSpPr txBox="1"/>
          <p:nvPr/>
        </p:nvSpPr>
        <p:spPr>
          <a:xfrm>
            <a:off x="865180" y="1738228"/>
            <a:ext cx="611124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Century Gothic" panose="020B0502020202020204" pitchFamily="34" charset="0"/>
              </a:rPr>
              <a:t>Для разработки клиентского приложения была выбрана платформа </a:t>
            </a:r>
            <a:r>
              <a:rPr lang="ru-RU" sz="2800" b="1" dirty="0">
                <a:latin typeface="Century Gothic" panose="020B0502020202020204" pitchFamily="34" charset="0"/>
              </a:rPr>
              <a:t>Windows </a:t>
            </a:r>
            <a:r>
              <a:rPr lang="ru-RU" sz="2800" b="1" dirty="0" err="1">
                <a:latin typeface="Century Gothic" panose="020B0502020202020204" pitchFamily="34" charset="0"/>
              </a:rPr>
              <a:t>Forms</a:t>
            </a:r>
            <a:r>
              <a:rPr lang="ru-RU" sz="2800" b="1" dirty="0">
                <a:latin typeface="Century Gothic" panose="020B0502020202020204" pitchFamily="34" charset="0"/>
              </a:rPr>
              <a:t> </a:t>
            </a:r>
            <a:r>
              <a:rPr lang="ru-RU" sz="2800" dirty="0">
                <a:latin typeface="Century Gothic" panose="020B0502020202020204" pitchFamily="34" charset="0"/>
              </a:rPr>
              <a:t>фреймворка </a:t>
            </a:r>
            <a:r>
              <a:rPr lang="ru-RU" sz="2800" b="1" dirty="0">
                <a:latin typeface="Century Gothic" panose="020B0502020202020204" pitchFamily="34" charset="0"/>
              </a:rPr>
              <a:t>.NET</a:t>
            </a:r>
            <a:r>
              <a:rPr lang="ru-RU" sz="2800" dirty="0">
                <a:latin typeface="Century Gothic" panose="020B0502020202020204" pitchFamily="34" charset="0"/>
              </a:rPr>
              <a:t>. Она предоставляет удобные инструменты для создания интерфейсов клиентских приложений рабочего стола ОС Windows. 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DE951EE-0C7A-EE43-2FC2-BE0F31ECCE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17" y="3429000"/>
            <a:ext cx="2553282" cy="2299224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EB64F85-8B2F-0B28-30DA-61A395DE55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8058" y="1738228"/>
            <a:ext cx="3862599" cy="176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59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E305BD-9583-4801-5F3F-88B3844DD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17">
            <a:extLst>
              <a:ext uri="{FF2B5EF4-FFF2-40B4-BE49-F238E27FC236}">
                <a16:creationId xmlns:a16="http://schemas.microsoft.com/office/drawing/2014/main" id="{5ED75ABA-3AD6-96BA-3BBF-9C7985B2484E}"/>
              </a:ext>
            </a:extLst>
          </p:cNvPr>
          <p:cNvGrpSpPr/>
          <p:nvPr/>
        </p:nvGrpSpPr>
        <p:grpSpPr>
          <a:xfrm>
            <a:off x="0" y="0"/>
            <a:ext cx="12192001" cy="778398"/>
            <a:chOff x="0" y="-5400"/>
            <a:chExt cx="9144000" cy="574560"/>
          </a:xfrm>
        </p:grpSpPr>
        <p:grpSp>
          <p:nvGrpSpPr>
            <p:cNvPr id="10" name="Группа 18">
              <a:extLst>
                <a:ext uri="{FF2B5EF4-FFF2-40B4-BE49-F238E27FC236}">
                  <a16:creationId xmlns:a16="http://schemas.microsoft.com/office/drawing/2014/main" id="{F395E9A6-D5D3-63C7-25D6-47EDF9B1927B}"/>
                </a:ext>
              </a:extLst>
            </p:cNvPr>
            <p:cNvGrpSpPr/>
            <p:nvPr/>
          </p:nvGrpSpPr>
          <p:grpSpPr>
            <a:xfrm>
              <a:off x="0" y="-5400"/>
              <a:ext cx="9144000" cy="574560"/>
              <a:chOff x="0" y="-5400"/>
              <a:chExt cx="9144000" cy="574560"/>
            </a:xfrm>
          </p:grpSpPr>
          <p:sp>
            <p:nvSpPr>
              <p:cNvPr id="12" name="Прямоугольник 9">
                <a:extLst>
                  <a:ext uri="{FF2B5EF4-FFF2-40B4-BE49-F238E27FC236}">
                    <a16:creationId xmlns:a16="http://schemas.microsoft.com/office/drawing/2014/main" id="{15E8A773-0D8E-DE3D-ED83-CD4D43C21731}"/>
                  </a:ext>
                </a:extLst>
              </p:cNvPr>
              <p:cNvSpPr/>
              <p:nvPr/>
            </p:nvSpPr>
            <p:spPr>
              <a:xfrm>
                <a:off x="2160" y="-5400"/>
                <a:ext cx="9141840" cy="574560"/>
              </a:xfrm>
              <a:prstGeom prst="rect">
                <a:avLst/>
              </a:prstGeom>
              <a:solidFill>
                <a:srgbClr val="00206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3" name="Полилиния 8">
                <a:extLst>
                  <a:ext uri="{FF2B5EF4-FFF2-40B4-BE49-F238E27FC236}">
                    <a16:creationId xmlns:a16="http://schemas.microsoft.com/office/drawing/2014/main" id="{18F8A6B1-3AD3-AB76-41A3-2B0C744BF385}"/>
                  </a:ext>
                </a:extLst>
              </p:cNvPr>
              <p:cNvSpPr/>
              <p:nvPr/>
            </p:nvSpPr>
            <p:spPr>
              <a:xfrm>
                <a:off x="0" y="-5400"/>
                <a:ext cx="6477119" cy="57456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9967865"/>
                  <a:gd name="f7" fmla="val 690048"/>
                  <a:gd name="f8" fmla="val 8760984"/>
                  <a:gd name="f9" fmla="val 4224"/>
                  <a:gd name="f10" fmla="val 688791"/>
                  <a:gd name="f11" fmla="+- 0 0 0"/>
                  <a:gd name="f12" fmla="*/ f3 1 9967865"/>
                  <a:gd name="f13" fmla="*/ f4 1 690048"/>
                  <a:gd name="f14" fmla="val f5"/>
                  <a:gd name="f15" fmla="val f6"/>
                  <a:gd name="f16" fmla="val f7"/>
                  <a:gd name="f17" fmla="*/ f11 f0 1"/>
                  <a:gd name="f18" fmla="+- f16 0 f14"/>
                  <a:gd name="f19" fmla="+- f15 0 f14"/>
                  <a:gd name="f20" fmla="*/ f17 1 f2"/>
                  <a:gd name="f21" fmla="*/ f19 1 9967865"/>
                  <a:gd name="f22" fmla="*/ f18 1 690048"/>
                  <a:gd name="f23" fmla="*/ 0 f19 1"/>
                  <a:gd name="f24" fmla="*/ 9967865 f19 1"/>
                  <a:gd name="f25" fmla="*/ 4224 f19 1"/>
                  <a:gd name="f26" fmla="*/ 0 f18 1"/>
                  <a:gd name="f27" fmla="*/ 8760984 f19 1"/>
                  <a:gd name="f28" fmla="*/ 690048 f18 1"/>
                  <a:gd name="f29" fmla="*/ 688791 f18 1"/>
                  <a:gd name="f30" fmla="+- f20 0 f1"/>
                  <a:gd name="f31" fmla="*/ f23 1 9967865"/>
                  <a:gd name="f32" fmla="*/ f24 1 9967865"/>
                  <a:gd name="f33" fmla="*/ f25 1 9967865"/>
                  <a:gd name="f34" fmla="*/ f26 1 690048"/>
                  <a:gd name="f35" fmla="*/ f27 1 9967865"/>
                  <a:gd name="f36" fmla="*/ f28 1 690048"/>
                  <a:gd name="f37" fmla="*/ f29 1 690048"/>
                  <a:gd name="f38" fmla="*/ f14 1 f21"/>
                  <a:gd name="f39" fmla="*/ f15 1 f21"/>
                  <a:gd name="f40" fmla="*/ f14 1 f22"/>
                  <a:gd name="f41" fmla="*/ f16 1 f22"/>
                  <a:gd name="f42" fmla="*/ f31 1 f21"/>
                  <a:gd name="f43" fmla="*/ f34 1 f22"/>
                  <a:gd name="f44" fmla="*/ f32 1 f21"/>
                  <a:gd name="f45" fmla="*/ f35 1 f21"/>
                  <a:gd name="f46" fmla="*/ f36 1 f22"/>
                  <a:gd name="f47" fmla="*/ f33 1 f21"/>
                  <a:gd name="f48" fmla="*/ f37 1 f22"/>
                  <a:gd name="f49" fmla="*/ f38 f12 1"/>
                  <a:gd name="f50" fmla="*/ f39 f12 1"/>
                  <a:gd name="f51" fmla="*/ f41 f13 1"/>
                  <a:gd name="f52" fmla="*/ f40 f13 1"/>
                  <a:gd name="f53" fmla="*/ f42 f12 1"/>
                  <a:gd name="f54" fmla="*/ f43 f13 1"/>
                  <a:gd name="f55" fmla="*/ f44 f12 1"/>
                  <a:gd name="f56" fmla="*/ f45 f12 1"/>
                  <a:gd name="f57" fmla="*/ f46 f13 1"/>
                  <a:gd name="f58" fmla="*/ f47 f12 1"/>
                  <a:gd name="f59" fmla="*/ f48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0">
                    <a:pos x="f53" y="f54"/>
                  </a:cxn>
                  <a:cxn ang="f30">
                    <a:pos x="f55" y="f54"/>
                  </a:cxn>
                  <a:cxn ang="f30">
                    <a:pos x="f56" y="f57"/>
                  </a:cxn>
                  <a:cxn ang="f30">
                    <a:pos x="f58" y="f59"/>
                  </a:cxn>
                  <a:cxn ang="f30">
                    <a:pos x="f53" y="f54"/>
                  </a:cxn>
                </a:cxnLst>
                <a:rect l="f49" t="f52" r="f50" b="f51"/>
                <a:pathLst>
                  <a:path w="9967865" h="690048">
                    <a:moveTo>
                      <a:pt x="f5" y="f5"/>
                    </a:moveTo>
                    <a:lnTo>
                      <a:pt x="f6" y="f5"/>
                    </a:lnTo>
                    <a:lnTo>
                      <a:pt x="f8" y="f7"/>
                    </a:lnTo>
                    <a:lnTo>
                      <a:pt x="f9" y="f10"/>
                    </a:lnTo>
                    <a:lnTo>
                      <a:pt x="f5" y="f5"/>
                    </a:lnTo>
                    <a:close/>
                  </a:path>
                </a:pathLst>
              </a:custGeom>
              <a:solidFill>
                <a:srgbClr val="0070C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</p:grp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BBCA346E-C5FF-F14E-263A-A84215B0A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3799" y="91440"/>
              <a:ext cx="1211400" cy="380880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39DAC1-CF95-A4F9-330E-5A2D693A7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60"/>
            <a:ext cx="10835398" cy="471392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2400" dirty="0">
                <a:latin typeface="Century Gothic" panose="020B0502020202020204" pitchFamily="34" charset="0"/>
              </a:rPr>
            </a:br>
            <a:endParaRPr lang="ru-RU" sz="2400" dirty="0">
              <a:latin typeface="Century Gothic" panose="020B0502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F82FF-C542-3638-46C8-39DD7998F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8983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>
                    <a:lumMod val="95000"/>
                  </a:schemeClr>
                </a:solidFill>
                <a:latin typeface="Century Gothic (Заголовки)"/>
              </a:rPr>
              <a:t>АВТОРИЗАЦИЯ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72DE74-80C4-A24A-32E8-86206DD31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398" y="969982"/>
            <a:ext cx="9255204" cy="555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3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61589-C3CC-B494-76D8-4466DFA20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17">
            <a:extLst>
              <a:ext uri="{FF2B5EF4-FFF2-40B4-BE49-F238E27FC236}">
                <a16:creationId xmlns:a16="http://schemas.microsoft.com/office/drawing/2014/main" id="{2428A475-3A6A-8698-D60E-AA4E372A4D77}"/>
              </a:ext>
            </a:extLst>
          </p:cNvPr>
          <p:cNvGrpSpPr/>
          <p:nvPr/>
        </p:nvGrpSpPr>
        <p:grpSpPr>
          <a:xfrm>
            <a:off x="0" y="0"/>
            <a:ext cx="12192001" cy="778398"/>
            <a:chOff x="0" y="-5400"/>
            <a:chExt cx="9144000" cy="574560"/>
          </a:xfrm>
        </p:grpSpPr>
        <p:grpSp>
          <p:nvGrpSpPr>
            <p:cNvPr id="10" name="Группа 18">
              <a:extLst>
                <a:ext uri="{FF2B5EF4-FFF2-40B4-BE49-F238E27FC236}">
                  <a16:creationId xmlns:a16="http://schemas.microsoft.com/office/drawing/2014/main" id="{530AD2E8-E7EF-2207-45A2-2361AAF44751}"/>
                </a:ext>
              </a:extLst>
            </p:cNvPr>
            <p:cNvGrpSpPr/>
            <p:nvPr/>
          </p:nvGrpSpPr>
          <p:grpSpPr>
            <a:xfrm>
              <a:off x="0" y="-5400"/>
              <a:ext cx="9144000" cy="574560"/>
              <a:chOff x="0" y="-5400"/>
              <a:chExt cx="9144000" cy="574560"/>
            </a:xfrm>
          </p:grpSpPr>
          <p:sp>
            <p:nvSpPr>
              <p:cNvPr id="12" name="Прямоугольник 9">
                <a:extLst>
                  <a:ext uri="{FF2B5EF4-FFF2-40B4-BE49-F238E27FC236}">
                    <a16:creationId xmlns:a16="http://schemas.microsoft.com/office/drawing/2014/main" id="{C1B67646-E2BB-4158-94BB-F9BDE8B12A99}"/>
                  </a:ext>
                </a:extLst>
              </p:cNvPr>
              <p:cNvSpPr/>
              <p:nvPr/>
            </p:nvSpPr>
            <p:spPr>
              <a:xfrm>
                <a:off x="2160" y="-5400"/>
                <a:ext cx="9141840" cy="574560"/>
              </a:xfrm>
              <a:prstGeom prst="rect">
                <a:avLst/>
              </a:prstGeom>
              <a:solidFill>
                <a:srgbClr val="00206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3" name="Полилиния 8">
                <a:extLst>
                  <a:ext uri="{FF2B5EF4-FFF2-40B4-BE49-F238E27FC236}">
                    <a16:creationId xmlns:a16="http://schemas.microsoft.com/office/drawing/2014/main" id="{295F0F08-BF7D-28A3-1FD5-1AB01C0FE299}"/>
                  </a:ext>
                </a:extLst>
              </p:cNvPr>
              <p:cNvSpPr/>
              <p:nvPr/>
            </p:nvSpPr>
            <p:spPr>
              <a:xfrm>
                <a:off x="0" y="-5400"/>
                <a:ext cx="6477119" cy="57456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9967865"/>
                  <a:gd name="f7" fmla="val 690048"/>
                  <a:gd name="f8" fmla="val 8760984"/>
                  <a:gd name="f9" fmla="val 4224"/>
                  <a:gd name="f10" fmla="val 688791"/>
                  <a:gd name="f11" fmla="+- 0 0 0"/>
                  <a:gd name="f12" fmla="*/ f3 1 9967865"/>
                  <a:gd name="f13" fmla="*/ f4 1 690048"/>
                  <a:gd name="f14" fmla="val f5"/>
                  <a:gd name="f15" fmla="val f6"/>
                  <a:gd name="f16" fmla="val f7"/>
                  <a:gd name="f17" fmla="*/ f11 f0 1"/>
                  <a:gd name="f18" fmla="+- f16 0 f14"/>
                  <a:gd name="f19" fmla="+- f15 0 f14"/>
                  <a:gd name="f20" fmla="*/ f17 1 f2"/>
                  <a:gd name="f21" fmla="*/ f19 1 9967865"/>
                  <a:gd name="f22" fmla="*/ f18 1 690048"/>
                  <a:gd name="f23" fmla="*/ 0 f19 1"/>
                  <a:gd name="f24" fmla="*/ 9967865 f19 1"/>
                  <a:gd name="f25" fmla="*/ 4224 f19 1"/>
                  <a:gd name="f26" fmla="*/ 0 f18 1"/>
                  <a:gd name="f27" fmla="*/ 8760984 f19 1"/>
                  <a:gd name="f28" fmla="*/ 690048 f18 1"/>
                  <a:gd name="f29" fmla="*/ 688791 f18 1"/>
                  <a:gd name="f30" fmla="+- f20 0 f1"/>
                  <a:gd name="f31" fmla="*/ f23 1 9967865"/>
                  <a:gd name="f32" fmla="*/ f24 1 9967865"/>
                  <a:gd name="f33" fmla="*/ f25 1 9967865"/>
                  <a:gd name="f34" fmla="*/ f26 1 690048"/>
                  <a:gd name="f35" fmla="*/ f27 1 9967865"/>
                  <a:gd name="f36" fmla="*/ f28 1 690048"/>
                  <a:gd name="f37" fmla="*/ f29 1 690048"/>
                  <a:gd name="f38" fmla="*/ f14 1 f21"/>
                  <a:gd name="f39" fmla="*/ f15 1 f21"/>
                  <a:gd name="f40" fmla="*/ f14 1 f22"/>
                  <a:gd name="f41" fmla="*/ f16 1 f22"/>
                  <a:gd name="f42" fmla="*/ f31 1 f21"/>
                  <a:gd name="f43" fmla="*/ f34 1 f22"/>
                  <a:gd name="f44" fmla="*/ f32 1 f21"/>
                  <a:gd name="f45" fmla="*/ f35 1 f21"/>
                  <a:gd name="f46" fmla="*/ f36 1 f22"/>
                  <a:gd name="f47" fmla="*/ f33 1 f21"/>
                  <a:gd name="f48" fmla="*/ f37 1 f22"/>
                  <a:gd name="f49" fmla="*/ f38 f12 1"/>
                  <a:gd name="f50" fmla="*/ f39 f12 1"/>
                  <a:gd name="f51" fmla="*/ f41 f13 1"/>
                  <a:gd name="f52" fmla="*/ f40 f13 1"/>
                  <a:gd name="f53" fmla="*/ f42 f12 1"/>
                  <a:gd name="f54" fmla="*/ f43 f13 1"/>
                  <a:gd name="f55" fmla="*/ f44 f12 1"/>
                  <a:gd name="f56" fmla="*/ f45 f12 1"/>
                  <a:gd name="f57" fmla="*/ f46 f13 1"/>
                  <a:gd name="f58" fmla="*/ f47 f12 1"/>
                  <a:gd name="f59" fmla="*/ f48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0">
                    <a:pos x="f53" y="f54"/>
                  </a:cxn>
                  <a:cxn ang="f30">
                    <a:pos x="f55" y="f54"/>
                  </a:cxn>
                  <a:cxn ang="f30">
                    <a:pos x="f56" y="f57"/>
                  </a:cxn>
                  <a:cxn ang="f30">
                    <a:pos x="f58" y="f59"/>
                  </a:cxn>
                  <a:cxn ang="f30">
                    <a:pos x="f53" y="f54"/>
                  </a:cxn>
                </a:cxnLst>
                <a:rect l="f49" t="f52" r="f50" b="f51"/>
                <a:pathLst>
                  <a:path w="9967865" h="690048">
                    <a:moveTo>
                      <a:pt x="f5" y="f5"/>
                    </a:moveTo>
                    <a:lnTo>
                      <a:pt x="f6" y="f5"/>
                    </a:lnTo>
                    <a:lnTo>
                      <a:pt x="f8" y="f7"/>
                    </a:lnTo>
                    <a:lnTo>
                      <a:pt x="f9" y="f10"/>
                    </a:lnTo>
                    <a:lnTo>
                      <a:pt x="f5" y="f5"/>
                    </a:lnTo>
                    <a:close/>
                  </a:path>
                </a:pathLst>
              </a:custGeom>
              <a:solidFill>
                <a:srgbClr val="0070C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</p:grp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63133162-1EFC-C264-18E1-8BB7ACB6F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3799" y="91440"/>
              <a:ext cx="1211400" cy="380880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373E88-D61B-26D3-0D5E-BA12475E6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60"/>
            <a:ext cx="10835398" cy="471392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2400" dirty="0">
                <a:latin typeface="Century Gothic" panose="020B0502020202020204" pitchFamily="34" charset="0"/>
              </a:rPr>
            </a:br>
            <a:endParaRPr lang="ru-RU" sz="2400" dirty="0">
              <a:latin typeface="Century Gothic" panose="020B0502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167516-5D2F-F99E-491B-38D7631D8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8983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>
                    <a:lumMod val="95000"/>
                  </a:schemeClr>
                </a:solidFill>
                <a:latin typeface="Century Gothic (Заголовки)"/>
              </a:rPr>
              <a:t>ПРОФИЛЬ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9C1C5DD-9591-E72B-47A4-EA1CAD390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628" y="1177776"/>
            <a:ext cx="9644743" cy="530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4041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341</Words>
  <Application>Microsoft Office PowerPoint</Application>
  <PresentationFormat>Широкоэкранный</PresentationFormat>
  <Paragraphs>62</Paragraphs>
  <Slides>17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Century Gothic (Заголовки)</vt:lpstr>
      <vt:lpstr>Times New Roman</vt:lpstr>
      <vt:lpstr>Тема Office</vt:lpstr>
      <vt:lpstr>Курсовая работа по дисциплине «Управление данными»</vt:lpstr>
      <vt:lpstr>ВВЕДЕНИЕ</vt:lpstr>
      <vt:lpstr>ГРУППЫ ПОЛЬЗОВАТЕЛЕЙ</vt:lpstr>
      <vt:lpstr>ОСНОВНЫЕ СУЩНОСТИ</vt:lpstr>
      <vt:lpstr>МОДЕЛЬ В НОТАЦИИ П. ЧЕНА</vt:lpstr>
      <vt:lpstr>ПОЛНАЯ АТРИБУТИВНАЯ МОДЕЛЬ</vt:lpstr>
      <vt:lpstr>РАЗРАБОТКА КЛИЕНТСКОГО ПРИЛОЖЕНИЯ</vt:lpstr>
      <vt:lpstr>АВТОРИЗАЦИЯ</vt:lpstr>
      <vt:lpstr>ПРОФИЛЬ</vt:lpstr>
      <vt:lpstr>БИБЛИОТЕКА</vt:lpstr>
      <vt:lpstr>ФОРМУЛЯР</vt:lpstr>
      <vt:lpstr>АДМИН (ПОЛЬЗОВАТЕЛИ)</vt:lpstr>
      <vt:lpstr>ДОБАВЛЕНИЕ ПОЛЬЗОВАТЕЛЯ</vt:lpstr>
      <vt:lpstr>АДМИН (КНИГИ)</vt:lpstr>
      <vt:lpstr>РЕДАКТИРОВАНИЕ КНИГИ</vt:lpstr>
      <vt:lpstr>АДМИН (ВЫДАЧИ)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по дисциплине «Объектно-Ориентированное Программирование»</dc:title>
  <dc:creator>Кирилл Шевелёв</dc:creator>
  <cp:lastModifiedBy>Константин Мовенко</cp:lastModifiedBy>
  <cp:revision>21</cp:revision>
  <dcterms:created xsi:type="dcterms:W3CDTF">2023-05-31T16:54:41Z</dcterms:created>
  <dcterms:modified xsi:type="dcterms:W3CDTF">2024-02-24T04:05:38Z</dcterms:modified>
</cp:coreProperties>
</file>