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9144000" cy="51435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26" y="5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90550" y="417798"/>
            <a:ext cx="1562899" cy="409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98630" y="1418325"/>
            <a:ext cx="5146739" cy="1356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7" Type="http://schemas.openxmlformats.org/officeDocument/2006/relationships/image" Target="../media/image20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4401" y="1067647"/>
            <a:ext cx="4396641" cy="285394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574" y="1159378"/>
            <a:ext cx="4258945" cy="358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000"/>
              </a:lnSpc>
              <a:spcBef>
                <a:spcPts val="100"/>
              </a:spcBef>
            </a:pPr>
            <a:r>
              <a:rPr sz="1350" dirty="0">
                <a:solidFill>
                  <a:srgbClr val="1A1A1A"/>
                </a:solidFill>
                <a:latin typeface="Courier New"/>
                <a:cs typeface="Courier New"/>
              </a:rPr>
              <a:t>Вот и построен дом, закончены последние </a:t>
            </a:r>
            <a:r>
              <a:rPr sz="1350" spc="5" dirty="0">
                <a:solidFill>
                  <a:srgbClr val="1A1A1A"/>
                </a:solidFill>
                <a:latin typeface="Courier New"/>
                <a:cs typeface="Courier New"/>
              </a:rPr>
              <a:t> </a:t>
            </a:r>
            <a:r>
              <a:rPr sz="1350" dirty="0">
                <a:solidFill>
                  <a:srgbClr val="1A1A1A"/>
                </a:solidFill>
                <a:latin typeface="Courier New"/>
                <a:cs typeface="Courier New"/>
              </a:rPr>
              <a:t>штрихи</a:t>
            </a:r>
            <a:r>
              <a:rPr sz="1350" spc="30" dirty="0">
                <a:solidFill>
                  <a:srgbClr val="1A1A1A"/>
                </a:solidFill>
                <a:latin typeface="Courier New"/>
                <a:cs typeface="Courier New"/>
              </a:rPr>
              <a:t> </a:t>
            </a:r>
            <a:r>
              <a:rPr sz="1350" dirty="0">
                <a:solidFill>
                  <a:srgbClr val="1A1A1A"/>
                </a:solidFill>
                <a:latin typeface="Courier New"/>
                <a:cs typeface="Courier New"/>
              </a:rPr>
              <a:t>по</a:t>
            </a:r>
            <a:r>
              <a:rPr sz="1350" spc="30" dirty="0">
                <a:solidFill>
                  <a:srgbClr val="1A1A1A"/>
                </a:solidFill>
                <a:latin typeface="Courier New"/>
                <a:cs typeface="Courier New"/>
              </a:rPr>
              <a:t> </a:t>
            </a:r>
            <a:r>
              <a:rPr sz="1350" dirty="0">
                <a:solidFill>
                  <a:srgbClr val="1A1A1A"/>
                </a:solidFill>
                <a:latin typeface="Courier New"/>
                <a:cs typeface="Courier New"/>
              </a:rPr>
              <a:t>оформлению</a:t>
            </a:r>
            <a:r>
              <a:rPr sz="1350" spc="30" dirty="0">
                <a:solidFill>
                  <a:srgbClr val="1A1A1A"/>
                </a:solidFill>
                <a:latin typeface="Courier New"/>
                <a:cs typeface="Courier New"/>
              </a:rPr>
              <a:t> </a:t>
            </a:r>
            <a:r>
              <a:rPr sz="1350" dirty="0">
                <a:solidFill>
                  <a:srgbClr val="1A1A1A"/>
                </a:solidFill>
                <a:latin typeface="Courier New"/>
                <a:cs typeface="Courier New"/>
              </a:rPr>
              <a:t>дизайна</a:t>
            </a:r>
            <a:r>
              <a:rPr sz="1350" spc="30" dirty="0">
                <a:solidFill>
                  <a:srgbClr val="1A1A1A"/>
                </a:solidFill>
                <a:latin typeface="Courier New"/>
                <a:cs typeface="Courier New"/>
              </a:rPr>
              <a:t> </a:t>
            </a:r>
            <a:r>
              <a:rPr sz="1350" dirty="0">
                <a:solidFill>
                  <a:srgbClr val="1A1A1A"/>
                </a:solidFill>
                <a:latin typeface="Courier New"/>
                <a:cs typeface="Courier New"/>
              </a:rPr>
              <a:t>интерьера. </a:t>
            </a:r>
            <a:r>
              <a:rPr sz="1350" spc="5" dirty="0">
                <a:solidFill>
                  <a:srgbClr val="1A1A1A"/>
                </a:solidFill>
                <a:latin typeface="Courier New"/>
                <a:cs typeface="Courier New"/>
              </a:rPr>
              <a:t> </a:t>
            </a:r>
            <a:r>
              <a:rPr sz="1350" dirty="0">
                <a:solidFill>
                  <a:srgbClr val="1A1A1A"/>
                </a:solidFill>
                <a:latin typeface="Courier New"/>
                <a:cs typeface="Courier New"/>
              </a:rPr>
              <a:t>Но хочется еще чего-то особенного, не как </a:t>
            </a:r>
            <a:r>
              <a:rPr sz="1350" spc="-795" dirty="0">
                <a:solidFill>
                  <a:srgbClr val="1A1A1A"/>
                </a:solidFill>
                <a:latin typeface="Courier New"/>
                <a:cs typeface="Courier New"/>
              </a:rPr>
              <a:t> </a:t>
            </a:r>
            <a:r>
              <a:rPr sz="1350" dirty="0">
                <a:solidFill>
                  <a:srgbClr val="1A1A1A"/>
                </a:solidFill>
                <a:latin typeface="Courier New"/>
                <a:cs typeface="Courier New"/>
              </a:rPr>
              <a:t> у</a:t>
            </a:r>
            <a:r>
              <a:rPr sz="1350" spc="-5" dirty="0">
                <a:solidFill>
                  <a:srgbClr val="1A1A1A"/>
                </a:solidFill>
                <a:latin typeface="Courier New"/>
                <a:cs typeface="Courier New"/>
              </a:rPr>
              <a:t> </a:t>
            </a:r>
            <a:r>
              <a:rPr sz="1350" dirty="0">
                <a:solidFill>
                  <a:srgbClr val="1A1A1A"/>
                </a:solidFill>
                <a:latin typeface="Courier New"/>
                <a:cs typeface="Courier New"/>
              </a:rPr>
              <a:t>всех, индивидуального и престижного.</a:t>
            </a:r>
            <a:endParaRPr sz="13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350" dirty="0">
                <a:solidFill>
                  <a:srgbClr val="1A1A1A"/>
                </a:solidFill>
                <a:latin typeface="Courier New"/>
                <a:cs typeface="Courier New"/>
              </a:rPr>
              <a:t>Есть</a:t>
            </a:r>
            <a:r>
              <a:rPr sz="1350" spc="-50" dirty="0">
                <a:solidFill>
                  <a:srgbClr val="1A1A1A"/>
                </a:solidFill>
                <a:latin typeface="Courier New"/>
                <a:cs typeface="Courier New"/>
              </a:rPr>
              <a:t> </a:t>
            </a:r>
            <a:r>
              <a:rPr sz="1350" dirty="0">
                <a:solidFill>
                  <a:srgbClr val="1A1A1A"/>
                </a:solidFill>
                <a:latin typeface="Courier New"/>
                <a:cs typeface="Courier New"/>
              </a:rPr>
              <a:t>такое!</a:t>
            </a:r>
            <a:endParaRPr sz="1350">
              <a:latin typeface="Courier New"/>
              <a:cs typeface="Courier New"/>
            </a:endParaRPr>
          </a:p>
          <a:p>
            <a:pPr marL="12700" marR="107950">
              <a:lnSpc>
                <a:spcPct val="138000"/>
              </a:lnSpc>
              <a:spcBef>
                <a:spcPts val="1200"/>
              </a:spcBef>
            </a:pPr>
            <a:r>
              <a:rPr sz="1350" dirty="0">
                <a:solidFill>
                  <a:srgbClr val="1A1A1A"/>
                </a:solidFill>
                <a:latin typeface="Courier New"/>
                <a:cs typeface="Courier New"/>
              </a:rPr>
              <a:t>Место, где у Вас цветет красивый цветок </a:t>
            </a:r>
            <a:r>
              <a:rPr sz="1350" spc="5" dirty="0">
                <a:solidFill>
                  <a:srgbClr val="1A1A1A"/>
                </a:solidFill>
                <a:latin typeface="Courier New"/>
                <a:cs typeface="Courier New"/>
              </a:rPr>
              <a:t> </a:t>
            </a:r>
            <a:r>
              <a:rPr sz="1350" dirty="0">
                <a:solidFill>
                  <a:srgbClr val="1A1A1A"/>
                </a:solidFill>
                <a:latin typeface="Courier New"/>
                <a:cs typeface="Courier New"/>
              </a:rPr>
              <a:t>приятно удивит Ваших гостей при </a:t>
            </a:r>
            <a:r>
              <a:rPr sz="1350" spc="5" dirty="0">
                <a:solidFill>
                  <a:srgbClr val="1A1A1A"/>
                </a:solidFill>
                <a:latin typeface="Courier New"/>
                <a:cs typeface="Courier New"/>
              </a:rPr>
              <a:t> </a:t>
            </a:r>
            <a:r>
              <a:rPr sz="1350" dirty="0">
                <a:solidFill>
                  <a:srgbClr val="1A1A1A"/>
                </a:solidFill>
                <a:latin typeface="Courier New"/>
                <a:cs typeface="Courier New"/>
              </a:rPr>
              <a:t>праздновании Нового Года. Да и просто </a:t>
            </a:r>
            <a:r>
              <a:rPr sz="1350" spc="5" dirty="0">
                <a:solidFill>
                  <a:srgbClr val="1A1A1A"/>
                </a:solidFill>
                <a:latin typeface="Courier New"/>
                <a:cs typeface="Courier New"/>
              </a:rPr>
              <a:t> </a:t>
            </a:r>
            <a:r>
              <a:rPr sz="1350" dirty="0">
                <a:solidFill>
                  <a:srgbClr val="1A1A1A"/>
                </a:solidFill>
                <a:latin typeface="Courier New"/>
                <a:cs typeface="Courier New"/>
              </a:rPr>
              <a:t>окунуться в лето, когда так его не </a:t>
            </a:r>
            <a:r>
              <a:rPr sz="1350" spc="5" dirty="0">
                <a:solidFill>
                  <a:srgbClr val="1A1A1A"/>
                </a:solidFill>
                <a:latin typeface="Courier New"/>
                <a:cs typeface="Courier New"/>
              </a:rPr>
              <a:t> </a:t>
            </a:r>
            <a:r>
              <a:rPr sz="1350" dirty="0">
                <a:solidFill>
                  <a:srgbClr val="1A1A1A"/>
                </a:solidFill>
                <a:latin typeface="Courier New"/>
                <a:cs typeface="Courier New"/>
              </a:rPr>
              <a:t>хватает. Все это достигается при помощи </a:t>
            </a:r>
            <a:r>
              <a:rPr sz="1350" spc="5" dirty="0">
                <a:solidFill>
                  <a:srgbClr val="1A1A1A"/>
                </a:solidFill>
                <a:latin typeface="Courier New"/>
                <a:cs typeface="Courier New"/>
              </a:rPr>
              <a:t> </a:t>
            </a:r>
            <a:r>
              <a:rPr sz="1350" dirty="0">
                <a:solidFill>
                  <a:srgbClr val="1A1A1A"/>
                </a:solidFill>
                <a:latin typeface="Courier New"/>
                <a:cs typeface="Courier New"/>
              </a:rPr>
              <a:t>такого архитектурного решения как ЗИМНИЙ </a:t>
            </a:r>
            <a:r>
              <a:rPr sz="1350" spc="-795" dirty="0">
                <a:solidFill>
                  <a:srgbClr val="1A1A1A"/>
                </a:solidFill>
                <a:latin typeface="Courier New"/>
                <a:cs typeface="Courier New"/>
              </a:rPr>
              <a:t> </a:t>
            </a:r>
            <a:r>
              <a:rPr sz="1350" dirty="0">
                <a:solidFill>
                  <a:srgbClr val="1A1A1A"/>
                </a:solidFill>
                <a:latin typeface="Courier New"/>
                <a:cs typeface="Courier New"/>
              </a:rPr>
              <a:t>САД.</a:t>
            </a:r>
            <a:endParaRPr sz="1350">
              <a:latin typeface="Courier New"/>
              <a:cs typeface="Courier New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50737" y="35745"/>
            <a:ext cx="3086278" cy="100088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87400" y="1451862"/>
            <a:ext cx="3981549" cy="26556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1153155"/>
            <a:ext cx="4460240" cy="3227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8000"/>
              </a:lnSpc>
              <a:spcBef>
                <a:spcPts val="95"/>
              </a:spcBef>
            </a:pPr>
            <a:r>
              <a:rPr sz="1450" dirty="0">
                <a:solidFill>
                  <a:srgbClr val="1A1A1A"/>
                </a:solidFill>
                <a:latin typeface="Courier New"/>
                <a:cs typeface="Courier New"/>
              </a:rPr>
              <a:t>При изготовлении зимнего сада надо </a:t>
            </a:r>
            <a:r>
              <a:rPr sz="1450" spc="5" dirty="0">
                <a:solidFill>
                  <a:srgbClr val="1A1A1A"/>
                </a:solidFill>
                <a:latin typeface="Courier New"/>
                <a:cs typeface="Courier New"/>
              </a:rPr>
              <a:t> </a:t>
            </a:r>
            <a:r>
              <a:rPr sz="1450" dirty="0">
                <a:solidFill>
                  <a:srgbClr val="1A1A1A"/>
                </a:solidFill>
                <a:latin typeface="Courier New"/>
                <a:cs typeface="Courier New"/>
              </a:rPr>
              <a:t>продумывать все до мелочей: от окна и до </a:t>
            </a:r>
            <a:r>
              <a:rPr sz="1450" spc="-860" dirty="0">
                <a:solidFill>
                  <a:srgbClr val="1A1A1A"/>
                </a:solidFill>
                <a:latin typeface="Courier New"/>
                <a:cs typeface="Courier New"/>
              </a:rPr>
              <a:t> </a:t>
            </a:r>
            <a:r>
              <a:rPr sz="1450" dirty="0">
                <a:solidFill>
                  <a:srgbClr val="1A1A1A"/>
                </a:solidFill>
                <a:latin typeface="Courier New"/>
                <a:cs typeface="Courier New"/>
              </a:rPr>
              <a:t>вентиляции. Наш специалист поможет Вам в </a:t>
            </a:r>
            <a:r>
              <a:rPr sz="1450" spc="-855" dirty="0">
                <a:solidFill>
                  <a:srgbClr val="1A1A1A"/>
                </a:solidFill>
                <a:latin typeface="Courier New"/>
                <a:cs typeface="Courier New"/>
              </a:rPr>
              <a:t> </a:t>
            </a:r>
            <a:r>
              <a:rPr sz="1450" dirty="0">
                <a:solidFill>
                  <a:srgbClr val="1A1A1A"/>
                </a:solidFill>
                <a:latin typeface="Courier New"/>
                <a:cs typeface="Courier New"/>
              </a:rPr>
              <a:t>этом</a:t>
            </a:r>
            <a:r>
              <a:rPr sz="1450" spc="-5" dirty="0">
                <a:solidFill>
                  <a:srgbClr val="1A1A1A"/>
                </a:solidFill>
                <a:latin typeface="Courier New"/>
                <a:cs typeface="Courier New"/>
              </a:rPr>
              <a:t> </a:t>
            </a:r>
            <a:r>
              <a:rPr sz="1450" dirty="0">
                <a:solidFill>
                  <a:srgbClr val="1A1A1A"/>
                </a:solidFill>
                <a:latin typeface="Courier New"/>
                <a:cs typeface="Courier New"/>
              </a:rPr>
              <a:t>вопросе.</a:t>
            </a:r>
            <a:endParaRPr sz="1450">
              <a:latin typeface="Courier New"/>
              <a:cs typeface="Courier New"/>
            </a:endParaRPr>
          </a:p>
          <a:p>
            <a:pPr marL="12700" marR="115570">
              <a:lnSpc>
                <a:spcPct val="138000"/>
              </a:lnSpc>
              <a:spcBef>
                <a:spcPts val="1200"/>
              </a:spcBef>
            </a:pPr>
            <a:r>
              <a:rPr sz="1450" dirty="0">
                <a:solidFill>
                  <a:srgbClr val="1A1A1A"/>
                </a:solidFill>
                <a:latin typeface="Courier New"/>
                <a:cs typeface="Courier New"/>
              </a:rPr>
              <a:t>Любой зимний сад это эксклюзивная </a:t>
            </a:r>
            <a:r>
              <a:rPr sz="1450" spc="5" dirty="0">
                <a:solidFill>
                  <a:srgbClr val="1A1A1A"/>
                </a:solidFill>
                <a:latin typeface="Courier New"/>
                <a:cs typeface="Courier New"/>
              </a:rPr>
              <a:t> </a:t>
            </a:r>
            <a:r>
              <a:rPr sz="1450" dirty="0">
                <a:solidFill>
                  <a:srgbClr val="1A1A1A"/>
                </a:solidFill>
                <a:latin typeface="Courier New"/>
                <a:cs typeface="Courier New"/>
              </a:rPr>
              <a:t>конструкция. Форм и размеров зимнего </a:t>
            </a:r>
            <a:r>
              <a:rPr sz="1450" spc="5" dirty="0">
                <a:solidFill>
                  <a:srgbClr val="1A1A1A"/>
                </a:solidFill>
                <a:latin typeface="Courier New"/>
                <a:cs typeface="Courier New"/>
              </a:rPr>
              <a:t> </a:t>
            </a:r>
            <a:r>
              <a:rPr sz="1450" dirty="0">
                <a:solidFill>
                  <a:srgbClr val="1A1A1A"/>
                </a:solidFill>
                <a:latin typeface="Courier New"/>
                <a:cs typeface="Courier New"/>
              </a:rPr>
              <a:t>сада огромное разнообразие, все зависит </a:t>
            </a:r>
            <a:r>
              <a:rPr sz="1450" spc="-855" dirty="0">
                <a:solidFill>
                  <a:srgbClr val="1A1A1A"/>
                </a:solidFill>
                <a:latin typeface="Courier New"/>
                <a:cs typeface="Courier New"/>
              </a:rPr>
              <a:t> </a:t>
            </a:r>
            <a:r>
              <a:rPr sz="1450" dirty="0">
                <a:solidFill>
                  <a:srgbClr val="1A1A1A"/>
                </a:solidFill>
                <a:latin typeface="Courier New"/>
                <a:cs typeface="Courier New"/>
              </a:rPr>
              <a:t>от</a:t>
            </a:r>
            <a:r>
              <a:rPr sz="1450" spc="-5" dirty="0">
                <a:solidFill>
                  <a:srgbClr val="1A1A1A"/>
                </a:solidFill>
                <a:latin typeface="Courier New"/>
                <a:cs typeface="Courier New"/>
              </a:rPr>
              <a:t> </a:t>
            </a:r>
            <a:r>
              <a:rPr sz="1450" dirty="0">
                <a:solidFill>
                  <a:srgbClr val="1A1A1A"/>
                </a:solidFill>
                <a:latin typeface="Courier New"/>
                <a:cs typeface="Courier New"/>
              </a:rPr>
              <a:t>Ваших потребностей и воображения.</a:t>
            </a:r>
            <a:endParaRPr sz="1450">
              <a:latin typeface="Courier New"/>
              <a:cs typeface="Courier New"/>
            </a:endParaRPr>
          </a:p>
          <a:p>
            <a:pPr marL="12700" marR="115570">
              <a:lnSpc>
                <a:spcPct val="138000"/>
              </a:lnSpc>
            </a:pPr>
            <a:r>
              <a:rPr sz="1450" dirty="0">
                <a:solidFill>
                  <a:srgbClr val="1A1A1A"/>
                </a:solidFill>
                <a:latin typeface="Courier New"/>
                <a:cs typeface="Courier New"/>
              </a:rPr>
              <a:t>Ниже представлены наиболее используемые </a:t>
            </a:r>
            <a:r>
              <a:rPr sz="1450" spc="-855" dirty="0">
                <a:solidFill>
                  <a:srgbClr val="1A1A1A"/>
                </a:solidFill>
                <a:latin typeface="Courier New"/>
                <a:cs typeface="Courier New"/>
              </a:rPr>
              <a:t> </a:t>
            </a:r>
            <a:r>
              <a:rPr sz="1450" dirty="0">
                <a:solidFill>
                  <a:srgbClr val="1A1A1A"/>
                </a:solidFill>
                <a:latin typeface="Courier New"/>
                <a:cs typeface="Courier New"/>
              </a:rPr>
              <a:t>формы</a:t>
            </a:r>
            <a:r>
              <a:rPr sz="1450" spc="-5" dirty="0">
                <a:solidFill>
                  <a:srgbClr val="1A1A1A"/>
                </a:solidFill>
                <a:latin typeface="Courier New"/>
                <a:cs typeface="Courier New"/>
              </a:rPr>
              <a:t> </a:t>
            </a:r>
            <a:r>
              <a:rPr sz="1450" dirty="0">
                <a:solidFill>
                  <a:srgbClr val="1A1A1A"/>
                </a:solidFill>
                <a:latin typeface="Courier New"/>
                <a:cs typeface="Courier New"/>
              </a:rPr>
              <a:t>зимнего сада.</a:t>
            </a:r>
            <a:endParaRPr sz="1450">
              <a:latin typeface="Courier New"/>
              <a:cs typeface="Courier New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750737" y="35745"/>
            <a:ext cx="5723255" cy="5107940"/>
            <a:chOff x="2750737" y="35745"/>
            <a:chExt cx="5723255" cy="51079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50737" y="35745"/>
              <a:ext cx="3086278" cy="100088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31750" y="998112"/>
              <a:ext cx="3242074" cy="414538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6639" y="2031232"/>
            <a:ext cx="1891030" cy="854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7010">
              <a:lnSpc>
                <a:spcPct val="100699"/>
              </a:lnSpc>
              <a:spcBef>
                <a:spcPts val="95"/>
              </a:spcBef>
            </a:pPr>
            <a:r>
              <a:rPr sz="2700" spc="65" dirty="0"/>
              <a:t>Целевая </a:t>
            </a:r>
            <a:r>
              <a:rPr sz="2700" spc="70" dirty="0"/>
              <a:t> </a:t>
            </a:r>
            <a:r>
              <a:rPr sz="2700" spc="75" dirty="0"/>
              <a:t>аудитория</a:t>
            </a:r>
            <a:endParaRPr sz="2700"/>
          </a:p>
        </p:txBody>
      </p:sp>
      <p:sp>
        <p:nvSpPr>
          <p:cNvPr id="3" name="object 3"/>
          <p:cNvSpPr txBox="1"/>
          <p:nvPr/>
        </p:nvSpPr>
        <p:spPr>
          <a:xfrm>
            <a:off x="5355423" y="1143656"/>
            <a:ext cx="3052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36905" algn="l"/>
                <a:tab pos="1048385" algn="l"/>
                <a:tab pos="1459865" algn="l"/>
                <a:tab pos="1734185" algn="l"/>
                <a:tab pos="3039110" algn="l"/>
              </a:tabLst>
            </a:pPr>
            <a:r>
              <a:rPr sz="1800" u="sng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800" b="1" u="sng" spc="-15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Cambria"/>
                <a:cs typeface="Cambria"/>
              </a:rPr>
              <a:t>От	</a:t>
            </a:r>
            <a:r>
              <a:rPr sz="1800" b="1" u="sng" spc="10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Cambria"/>
                <a:cs typeface="Cambria"/>
              </a:rPr>
              <a:t>25	</a:t>
            </a:r>
            <a:r>
              <a:rPr sz="1800" b="1" u="sng" spc="-55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Cambria"/>
                <a:cs typeface="Cambria"/>
              </a:rPr>
              <a:t>и	</a:t>
            </a:r>
            <a:r>
              <a:rPr sz="1800" b="1" u="sng" spc="65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Cambria"/>
                <a:cs typeface="Cambria"/>
              </a:rPr>
              <a:t>более	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4574" y="1499675"/>
            <a:ext cx="7522845" cy="2379345"/>
          </a:xfrm>
          <a:custGeom>
            <a:avLst/>
            <a:gdLst/>
            <a:ahLst/>
            <a:cxnLst/>
            <a:rect l="l" t="t" r="r" b="b"/>
            <a:pathLst>
              <a:path w="7522845" h="2379345">
                <a:moveTo>
                  <a:pt x="2588724" y="1072074"/>
                </a:moveTo>
                <a:lnTo>
                  <a:pt x="2589814" y="1023936"/>
                </a:lnTo>
                <a:lnTo>
                  <a:pt x="2593051" y="976353"/>
                </a:lnTo>
                <a:lnTo>
                  <a:pt x="2598389" y="929372"/>
                </a:lnTo>
                <a:lnTo>
                  <a:pt x="2605782" y="883039"/>
                </a:lnTo>
                <a:lnTo>
                  <a:pt x="2615181" y="837401"/>
                </a:lnTo>
                <a:lnTo>
                  <a:pt x="2626542" y="792504"/>
                </a:lnTo>
                <a:lnTo>
                  <a:pt x="2639817" y="748395"/>
                </a:lnTo>
                <a:lnTo>
                  <a:pt x="2654959" y="705120"/>
                </a:lnTo>
                <a:lnTo>
                  <a:pt x="2671922" y="662725"/>
                </a:lnTo>
                <a:lnTo>
                  <a:pt x="2690659" y="621257"/>
                </a:lnTo>
                <a:lnTo>
                  <a:pt x="2711123" y="580762"/>
                </a:lnTo>
                <a:lnTo>
                  <a:pt x="2733268" y="541287"/>
                </a:lnTo>
                <a:lnTo>
                  <a:pt x="2757046" y="502877"/>
                </a:lnTo>
                <a:lnTo>
                  <a:pt x="2782412" y="465580"/>
                </a:lnTo>
                <a:lnTo>
                  <a:pt x="2809318" y="429442"/>
                </a:lnTo>
                <a:lnTo>
                  <a:pt x="2837717" y="394510"/>
                </a:lnTo>
                <a:lnTo>
                  <a:pt x="2867564" y="360829"/>
                </a:lnTo>
                <a:lnTo>
                  <a:pt x="2898810" y="328446"/>
                </a:lnTo>
                <a:lnTo>
                  <a:pt x="2931411" y="297407"/>
                </a:lnTo>
                <a:lnTo>
                  <a:pt x="2965317" y="267759"/>
                </a:lnTo>
                <a:lnTo>
                  <a:pt x="3000484" y="239549"/>
                </a:lnTo>
                <a:lnTo>
                  <a:pt x="3036865" y="212822"/>
                </a:lnTo>
                <a:lnTo>
                  <a:pt x="3074412" y="187626"/>
                </a:lnTo>
                <a:lnTo>
                  <a:pt x="3113078" y="164006"/>
                </a:lnTo>
                <a:lnTo>
                  <a:pt x="3152818" y="142008"/>
                </a:lnTo>
                <a:lnTo>
                  <a:pt x="3193585" y="121680"/>
                </a:lnTo>
                <a:lnTo>
                  <a:pt x="3235331" y="103068"/>
                </a:lnTo>
                <a:lnTo>
                  <a:pt x="3278010" y="86218"/>
                </a:lnTo>
                <a:lnTo>
                  <a:pt x="3321575" y="71177"/>
                </a:lnTo>
                <a:lnTo>
                  <a:pt x="3365980" y="57990"/>
                </a:lnTo>
                <a:lnTo>
                  <a:pt x="3411178" y="46705"/>
                </a:lnTo>
                <a:lnTo>
                  <a:pt x="3457122" y="37368"/>
                </a:lnTo>
                <a:lnTo>
                  <a:pt x="3503765" y="30025"/>
                </a:lnTo>
                <a:lnTo>
                  <a:pt x="3551061" y="24722"/>
                </a:lnTo>
                <a:lnTo>
                  <a:pt x="3598963" y="21507"/>
                </a:lnTo>
                <a:lnTo>
                  <a:pt x="3647424" y="20424"/>
                </a:lnTo>
                <a:lnTo>
                  <a:pt x="3696843" y="21570"/>
                </a:lnTo>
                <a:lnTo>
                  <a:pt x="3745951" y="24985"/>
                </a:lnTo>
                <a:lnTo>
                  <a:pt x="3794675" y="30642"/>
                </a:lnTo>
                <a:lnTo>
                  <a:pt x="3842944" y="38510"/>
                </a:lnTo>
                <a:lnTo>
                  <a:pt x="3890684" y="48558"/>
                </a:lnTo>
                <a:lnTo>
                  <a:pt x="3937824" y="60759"/>
                </a:lnTo>
                <a:lnTo>
                  <a:pt x="3984291" y="75081"/>
                </a:lnTo>
                <a:lnTo>
                  <a:pt x="4030013" y="91494"/>
                </a:lnTo>
                <a:lnTo>
                  <a:pt x="4074917" y="109971"/>
                </a:lnTo>
                <a:lnTo>
                  <a:pt x="4118931" y="130479"/>
                </a:lnTo>
                <a:lnTo>
                  <a:pt x="4161983" y="152990"/>
                </a:lnTo>
                <a:lnTo>
                  <a:pt x="4204001" y="177474"/>
                </a:lnTo>
                <a:lnTo>
                  <a:pt x="4244912" y="203901"/>
                </a:lnTo>
                <a:lnTo>
                  <a:pt x="4284643" y="232242"/>
                </a:lnTo>
                <a:lnTo>
                  <a:pt x="4323123" y="262466"/>
                </a:lnTo>
                <a:lnTo>
                  <a:pt x="4360279" y="294544"/>
                </a:lnTo>
                <a:lnTo>
                  <a:pt x="4396038" y="328445"/>
                </a:lnTo>
                <a:lnTo>
                  <a:pt x="4430168" y="363967"/>
                </a:lnTo>
                <a:lnTo>
                  <a:pt x="4462460" y="400875"/>
                </a:lnTo>
                <a:lnTo>
                  <a:pt x="4492887" y="439099"/>
                </a:lnTo>
                <a:lnTo>
                  <a:pt x="4521418" y="478566"/>
                </a:lnTo>
                <a:lnTo>
                  <a:pt x="4548022" y="519204"/>
                </a:lnTo>
                <a:lnTo>
                  <a:pt x="4572670" y="560942"/>
                </a:lnTo>
                <a:lnTo>
                  <a:pt x="4595332" y="603708"/>
                </a:lnTo>
                <a:lnTo>
                  <a:pt x="4615978" y="647429"/>
                </a:lnTo>
                <a:lnTo>
                  <a:pt x="4634578" y="692034"/>
                </a:lnTo>
                <a:lnTo>
                  <a:pt x="4651102" y="737451"/>
                </a:lnTo>
                <a:lnTo>
                  <a:pt x="4665520" y="783609"/>
                </a:lnTo>
                <a:lnTo>
                  <a:pt x="4677802" y="830435"/>
                </a:lnTo>
                <a:lnTo>
                  <a:pt x="4687918" y="877857"/>
                </a:lnTo>
                <a:lnTo>
                  <a:pt x="4695839" y="925804"/>
                </a:lnTo>
                <a:lnTo>
                  <a:pt x="4701533" y="974204"/>
                </a:lnTo>
                <a:lnTo>
                  <a:pt x="4704972" y="1022985"/>
                </a:lnTo>
                <a:lnTo>
                  <a:pt x="4706124" y="1072074"/>
                </a:lnTo>
                <a:lnTo>
                  <a:pt x="4705035" y="1120213"/>
                </a:lnTo>
                <a:lnTo>
                  <a:pt x="4701798" y="1167796"/>
                </a:lnTo>
                <a:lnTo>
                  <a:pt x="4696460" y="1214777"/>
                </a:lnTo>
                <a:lnTo>
                  <a:pt x="4689067" y="1261110"/>
                </a:lnTo>
                <a:lnTo>
                  <a:pt x="4679667" y="1306748"/>
                </a:lnTo>
                <a:lnTo>
                  <a:pt x="4668307" y="1351645"/>
                </a:lnTo>
                <a:lnTo>
                  <a:pt x="4655032" y="1395754"/>
                </a:lnTo>
                <a:lnTo>
                  <a:pt x="4639890" y="1439029"/>
                </a:lnTo>
                <a:lnTo>
                  <a:pt x="4622927" y="1481424"/>
                </a:lnTo>
                <a:lnTo>
                  <a:pt x="4604190" y="1522892"/>
                </a:lnTo>
                <a:lnTo>
                  <a:pt x="4583726" y="1563387"/>
                </a:lnTo>
                <a:lnTo>
                  <a:pt x="4561581" y="1602862"/>
                </a:lnTo>
                <a:lnTo>
                  <a:pt x="4537802" y="1641272"/>
                </a:lnTo>
                <a:lnTo>
                  <a:pt x="4512437" y="1678569"/>
                </a:lnTo>
                <a:lnTo>
                  <a:pt x="4485531" y="1714707"/>
                </a:lnTo>
                <a:lnTo>
                  <a:pt x="4457132" y="1749639"/>
                </a:lnTo>
                <a:lnTo>
                  <a:pt x="4427285" y="1783320"/>
                </a:lnTo>
                <a:lnTo>
                  <a:pt x="4396038" y="1815703"/>
                </a:lnTo>
                <a:lnTo>
                  <a:pt x="4363438" y="1846742"/>
                </a:lnTo>
                <a:lnTo>
                  <a:pt x="4329531" y="1876390"/>
                </a:lnTo>
                <a:lnTo>
                  <a:pt x="4294365" y="1904600"/>
                </a:lnTo>
                <a:lnTo>
                  <a:pt x="4257984" y="1931327"/>
                </a:lnTo>
                <a:lnTo>
                  <a:pt x="4220437" y="1956523"/>
                </a:lnTo>
                <a:lnTo>
                  <a:pt x="4181771" y="1980143"/>
                </a:lnTo>
                <a:lnTo>
                  <a:pt x="4142031" y="2002141"/>
                </a:lnTo>
                <a:lnTo>
                  <a:pt x="4101264" y="2022469"/>
                </a:lnTo>
                <a:lnTo>
                  <a:pt x="4059518" y="2041081"/>
                </a:lnTo>
                <a:lnTo>
                  <a:pt x="4016839" y="2057931"/>
                </a:lnTo>
                <a:lnTo>
                  <a:pt x="3973274" y="2072972"/>
                </a:lnTo>
                <a:lnTo>
                  <a:pt x="3928869" y="2086159"/>
                </a:lnTo>
                <a:lnTo>
                  <a:pt x="3883671" y="2097444"/>
                </a:lnTo>
                <a:lnTo>
                  <a:pt x="3837727" y="2106781"/>
                </a:lnTo>
                <a:lnTo>
                  <a:pt x="3791084" y="2114124"/>
                </a:lnTo>
                <a:lnTo>
                  <a:pt x="3743788" y="2119427"/>
                </a:lnTo>
                <a:lnTo>
                  <a:pt x="3695886" y="2122642"/>
                </a:lnTo>
                <a:lnTo>
                  <a:pt x="3647424" y="2123724"/>
                </a:lnTo>
                <a:lnTo>
                  <a:pt x="3598963" y="2122642"/>
                </a:lnTo>
                <a:lnTo>
                  <a:pt x="3551061" y="2119427"/>
                </a:lnTo>
                <a:lnTo>
                  <a:pt x="3503765" y="2114124"/>
                </a:lnTo>
                <a:lnTo>
                  <a:pt x="3457122" y="2106781"/>
                </a:lnTo>
                <a:lnTo>
                  <a:pt x="3411178" y="2097444"/>
                </a:lnTo>
                <a:lnTo>
                  <a:pt x="3365980" y="2086159"/>
                </a:lnTo>
                <a:lnTo>
                  <a:pt x="3321575" y="2072972"/>
                </a:lnTo>
                <a:lnTo>
                  <a:pt x="3278010" y="2057931"/>
                </a:lnTo>
                <a:lnTo>
                  <a:pt x="3235331" y="2041081"/>
                </a:lnTo>
                <a:lnTo>
                  <a:pt x="3193585" y="2022469"/>
                </a:lnTo>
                <a:lnTo>
                  <a:pt x="3152818" y="2002141"/>
                </a:lnTo>
                <a:lnTo>
                  <a:pt x="3113078" y="1980143"/>
                </a:lnTo>
                <a:lnTo>
                  <a:pt x="3074412" y="1956523"/>
                </a:lnTo>
                <a:lnTo>
                  <a:pt x="3036865" y="1931327"/>
                </a:lnTo>
                <a:lnTo>
                  <a:pt x="3000484" y="1904600"/>
                </a:lnTo>
                <a:lnTo>
                  <a:pt x="2965317" y="1876390"/>
                </a:lnTo>
                <a:lnTo>
                  <a:pt x="2931411" y="1846742"/>
                </a:lnTo>
                <a:lnTo>
                  <a:pt x="2898810" y="1815703"/>
                </a:lnTo>
                <a:lnTo>
                  <a:pt x="2867564" y="1783320"/>
                </a:lnTo>
                <a:lnTo>
                  <a:pt x="2837717" y="1749639"/>
                </a:lnTo>
                <a:lnTo>
                  <a:pt x="2809318" y="1714707"/>
                </a:lnTo>
                <a:lnTo>
                  <a:pt x="2782412" y="1678569"/>
                </a:lnTo>
                <a:lnTo>
                  <a:pt x="2757046" y="1641272"/>
                </a:lnTo>
                <a:lnTo>
                  <a:pt x="2733268" y="1602862"/>
                </a:lnTo>
                <a:lnTo>
                  <a:pt x="2711123" y="1563387"/>
                </a:lnTo>
                <a:lnTo>
                  <a:pt x="2690659" y="1522892"/>
                </a:lnTo>
                <a:lnTo>
                  <a:pt x="2671922" y="1481424"/>
                </a:lnTo>
                <a:lnTo>
                  <a:pt x="2654959" y="1439029"/>
                </a:lnTo>
                <a:lnTo>
                  <a:pt x="2639817" y="1395754"/>
                </a:lnTo>
                <a:lnTo>
                  <a:pt x="2626542" y="1351645"/>
                </a:lnTo>
                <a:lnTo>
                  <a:pt x="2615181" y="1306748"/>
                </a:lnTo>
                <a:lnTo>
                  <a:pt x="2605782" y="1261110"/>
                </a:lnTo>
                <a:lnTo>
                  <a:pt x="2598389" y="1214777"/>
                </a:lnTo>
                <a:lnTo>
                  <a:pt x="2593051" y="1167796"/>
                </a:lnTo>
                <a:lnTo>
                  <a:pt x="2589814" y="1120213"/>
                </a:lnTo>
                <a:lnTo>
                  <a:pt x="2588724" y="1072074"/>
                </a:lnTo>
                <a:close/>
              </a:path>
              <a:path w="7522845" h="2379345">
                <a:moveTo>
                  <a:pt x="2903999" y="332399"/>
                </a:moveTo>
                <a:lnTo>
                  <a:pt x="2903999" y="0"/>
                </a:lnTo>
                <a:lnTo>
                  <a:pt x="69899" y="0"/>
                </a:lnTo>
              </a:path>
              <a:path w="7522845" h="2379345">
                <a:moveTo>
                  <a:pt x="4396038" y="1815703"/>
                </a:moveTo>
                <a:lnTo>
                  <a:pt x="4396038" y="2291803"/>
                </a:lnTo>
                <a:lnTo>
                  <a:pt x="7522638" y="2291803"/>
                </a:lnTo>
              </a:path>
              <a:path w="7522845" h="2379345">
                <a:moveTo>
                  <a:pt x="2903999" y="1836949"/>
                </a:moveTo>
                <a:lnTo>
                  <a:pt x="2886517" y="1836949"/>
                </a:lnTo>
                <a:lnTo>
                  <a:pt x="2886517" y="2379349"/>
                </a:lnTo>
                <a:lnTo>
                  <a:pt x="0" y="2379349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725" y="1143656"/>
            <a:ext cx="1808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46505" algn="l"/>
              </a:tabLst>
            </a:pPr>
            <a:r>
              <a:rPr sz="1800" b="1" spc="-30" dirty="0">
                <a:latin typeface="Cambria"/>
                <a:cs typeface="Cambria"/>
              </a:rPr>
              <a:t>Семейные	</a:t>
            </a:r>
            <a:r>
              <a:rPr sz="1800" b="1" spc="-65" dirty="0">
                <a:latin typeface="Cambria"/>
                <a:cs typeface="Cambria"/>
              </a:rPr>
              <a:t>пары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7848" y="3263813"/>
            <a:ext cx="261620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9765" marR="5080" indent="-647700">
              <a:lnSpc>
                <a:spcPct val="100000"/>
              </a:lnSpc>
              <a:spcBef>
                <a:spcPts val="100"/>
              </a:spcBef>
              <a:tabLst>
                <a:tab pos="659765" algn="l"/>
                <a:tab pos="918844" algn="l"/>
              </a:tabLst>
            </a:pPr>
            <a:r>
              <a:rPr sz="1700" b="1" spc="-145" dirty="0">
                <a:latin typeface="Cambria"/>
                <a:cs typeface="Cambria"/>
              </a:rPr>
              <a:t>Люди	</a:t>
            </a:r>
            <a:r>
              <a:rPr sz="1700" b="1" spc="220" dirty="0">
                <a:latin typeface="Cambria"/>
                <a:cs typeface="Cambria"/>
              </a:rPr>
              <a:t>с	</a:t>
            </a:r>
            <a:r>
              <a:rPr sz="1700" b="1" spc="-20" dirty="0">
                <a:latin typeface="Cambria"/>
                <a:cs typeface="Cambria"/>
              </a:rPr>
              <a:t>недвижимостью  имуществом</a:t>
            </a:r>
            <a:endParaRPr sz="17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58500" y="3449014"/>
            <a:ext cx="170942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89305" algn="l"/>
              </a:tabLst>
            </a:pPr>
            <a:r>
              <a:rPr sz="1700" b="1" spc="45" dirty="0">
                <a:latin typeface="Cambria"/>
                <a:cs typeface="Cambria"/>
              </a:rPr>
              <a:t>доход	</a:t>
            </a:r>
            <a:r>
              <a:rPr sz="1700" b="1" spc="10" dirty="0">
                <a:latin typeface="Cambria"/>
                <a:cs typeface="Cambria"/>
              </a:rPr>
              <a:t>~100000</a:t>
            </a:r>
            <a:endParaRPr sz="17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348234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508885" algn="l"/>
              </a:tabLst>
            </a:pPr>
            <a:r>
              <a:rPr spc="55" dirty="0"/>
              <a:t>Конкурентная	</a:t>
            </a:r>
            <a:r>
              <a:rPr spc="145" dirty="0"/>
              <a:t>среда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63400" y="3011267"/>
            <a:ext cx="1670050" cy="2787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50" b="1" spc="-35" dirty="0">
                <a:solidFill>
                  <a:srgbClr val="595959"/>
                </a:solidFill>
                <a:latin typeface="Cambria"/>
                <a:cs typeface="Cambria"/>
              </a:rPr>
              <a:t>международный</a:t>
            </a:r>
            <a:endParaRPr sz="165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170124"/>
            <a:ext cx="3685049" cy="16241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42125" y="1512143"/>
            <a:ext cx="4090174" cy="83165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628550" y="2983009"/>
            <a:ext cx="830580" cy="294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b="1" spc="15" dirty="0">
                <a:solidFill>
                  <a:srgbClr val="595959"/>
                </a:solidFill>
                <a:latin typeface="Cambria"/>
                <a:cs typeface="Cambria"/>
              </a:rPr>
              <a:t>Москва</a:t>
            </a:r>
            <a:endParaRPr sz="1750">
              <a:latin typeface="Cambria"/>
              <a:cs typeface="Cambri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60349" y="3346875"/>
            <a:ext cx="3130660" cy="131937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6675" y="394898"/>
            <a:ext cx="636270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124710" algn="l"/>
                <a:tab pos="3852545" algn="l"/>
              </a:tabLst>
            </a:pPr>
            <a:r>
              <a:rPr dirty="0"/>
              <a:t>Допустимые	</a:t>
            </a:r>
            <a:r>
              <a:rPr spc="10" dirty="0"/>
              <a:t>варианты	</a:t>
            </a:r>
            <a:r>
              <a:rPr spc="90" dirty="0"/>
              <a:t>использования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6675" y="778946"/>
            <a:ext cx="175387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b="1" spc="95" dirty="0">
                <a:latin typeface="Cambria"/>
                <a:cs typeface="Cambria"/>
              </a:rPr>
              <a:t>логотипов</a:t>
            </a:r>
            <a:endParaRPr sz="25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99175" y="1408824"/>
            <a:ext cx="3413125" cy="1209040"/>
            <a:chOff x="399175" y="1408824"/>
            <a:chExt cx="3413125" cy="12090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8700" y="1427791"/>
              <a:ext cx="3242313" cy="105746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03937" y="1413587"/>
              <a:ext cx="3403600" cy="1199515"/>
            </a:xfrm>
            <a:custGeom>
              <a:avLst/>
              <a:gdLst/>
              <a:ahLst/>
              <a:cxnLst/>
              <a:rect l="l" t="t" r="r" b="b"/>
              <a:pathLst>
                <a:path w="3403600" h="1199514">
                  <a:moveTo>
                    <a:pt x="0" y="0"/>
                  </a:moveTo>
                  <a:lnTo>
                    <a:pt x="3403525" y="0"/>
                  </a:lnTo>
                  <a:lnTo>
                    <a:pt x="3403525" y="1199174"/>
                  </a:lnTo>
                  <a:lnTo>
                    <a:pt x="0" y="11991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980649" y="2867049"/>
            <a:ext cx="1767205" cy="1642110"/>
            <a:chOff x="4980649" y="2867049"/>
            <a:chExt cx="1767205" cy="164211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90174" y="2876574"/>
              <a:ext cx="1747708" cy="162285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985412" y="2871812"/>
              <a:ext cx="1757680" cy="1632585"/>
            </a:xfrm>
            <a:custGeom>
              <a:avLst/>
              <a:gdLst/>
              <a:ahLst/>
              <a:cxnLst/>
              <a:rect l="l" t="t" r="r" b="b"/>
              <a:pathLst>
                <a:path w="1757679" h="1632585">
                  <a:moveTo>
                    <a:pt x="0" y="0"/>
                  </a:moveTo>
                  <a:lnTo>
                    <a:pt x="1757233" y="0"/>
                  </a:lnTo>
                  <a:lnTo>
                    <a:pt x="1757233" y="1632376"/>
                  </a:lnTo>
                  <a:lnTo>
                    <a:pt x="0" y="163237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99174" y="2867049"/>
            <a:ext cx="2226945" cy="1642110"/>
            <a:chOff x="399174" y="2867049"/>
            <a:chExt cx="2226945" cy="164211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4634" y="2917556"/>
              <a:ext cx="1838382" cy="137696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03937" y="2871812"/>
              <a:ext cx="2217420" cy="1632585"/>
            </a:xfrm>
            <a:custGeom>
              <a:avLst/>
              <a:gdLst/>
              <a:ahLst/>
              <a:cxnLst/>
              <a:rect l="l" t="t" r="r" b="b"/>
              <a:pathLst>
                <a:path w="2217420" h="1632585">
                  <a:moveTo>
                    <a:pt x="0" y="0"/>
                  </a:moveTo>
                  <a:lnTo>
                    <a:pt x="2217225" y="0"/>
                  </a:lnTo>
                  <a:lnTo>
                    <a:pt x="2217225" y="1632374"/>
                  </a:lnTo>
                  <a:lnTo>
                    <a:pt x="0" y="16323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2948350" y="2867049"/>
            <a:ext cx="1710055" cy="1642110"/>
            <a:chOff x="2948350" y="2867049"/>
            <a:chExt cx="1710055" cy="1642110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65712" y="3148466"/>
              <a:ext cx="815674" cy="108756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953112" y="2871812"/>
              <a:ext cx="1700530" cy="1632585"/>
            </a:xfrm>
            <a:custGeom>
              <a:avLst/>
              <a:gdLst/>
              <a:ahLst/>
              <a:cxnLst/>
              <a:rect l="l" t="t" r="r" b="b"/>
              <a:pathLst>
                <a:path w="1700529" h="1632585">
                  <a:moveTo>
                    <a:pt x="0" y="0"/>
                  </a:moveTo>
                  <a:lnTo>
                    <a:pt x="1700350" y="0"/>
                  </a:lnTo>
                  <a:lnTo>
                    <a:pt x="1700350" y="1632374"/>
                  </a:lnTo>
                  <a:lnTo>
                    <a:pt x="0" y="16323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7038923" y="1063100"/>
            <a:ext cx="1642110" cy="1642110"/>
            <a:chOff x="7038923" y="1063100"/>
            <a:chExt cx="1642110" cy="1642110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48449" y="1072625"/>
              <a:ext cx="1622850" cy="162285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043686" y="1067863"/>
              <a:ext cx="1632585" cy="1632585"/>
            </a:xfrm>
            <a:custGeom>
              <a:avLst/>
              <a:gdLst/>
              <a:ahLst/>
              <a:cxnLst/>
              <a:rect l="l" t="t" r="r" b="b"/>
              <a:pathLst>
                <a:path w="1632584" h="1632585">
                  <a:moveTo>
                    <a:pt x="0" y="0"/>
                  </a:moveTo>
                  <a:lnTo>
                    <a:pt x="1632375" y="0"/>
                  </a:lnTo>
                  <a:lnTo>
                    <a:pt x="1632375" y="1632375"/>
                  </a:lnTo>
                  <a:lnTo>
                    <a:pt x="0" y="163237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4103749" y="1063100"/>
            <a:ext cx="2644140" cy="1642110"/>
            <a:chOff x="4103749" y="1063100"/>
            <a:chExt cx="2644140" cy="1642110"/>
          </a:xfrm>
        </p:grpSpPr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13274" y="1072625"/>
              <a:ext cx="2624609" cy="162284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108512" y="1067862"/>
              <a:ext cx="2634615" cy="1632585"/>
            </a:xfrm>
            <a:custGeom>
              <a:avLst/>
              <a:gdLst/>
              <a:ahLst/>
              <a:cxnLst/>
              <a:rect l="l" t="t" r="r" b="b"/>
              <a:pathLst>
                <a:path w="2634615" h="1632585">
                  <a:moveTo>
                    <a:pt x="0" y="0"/>
                  </a:moveTo>
                  <a:lnTo>
                    <a:pt x="2634134" y="0"/>
                  </a:lnTo>
                  <a:lnTo>
                    <a:pt x="2634134" y="1632374"/>
                  </a:lnTo>
                  <a:lnTo>
                    <a:pt x="0" y="16323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7069827" y="2867050"/>
            <a:ext cx="1642110" cy="1642110"/>
            <a:chOff x="7069827" y="2867050"/>
            <a:chExt cx="1642110" cy="1642110"/>
          </a:xfrm>
        </p:grpSpPr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79352" y="2876575"/>
              <a:ext cx="1622849" cy="162285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7074589" y="2871812"/>
              <a:ext cx="1632585" cy="1632585"/>
            </a:xfrm>
            <a:custGeom>
              <a:avLst/>
              <a:gdLst/>
              <a:ahLst/>
              <a:cxnLst/>
              <a:rect l="l" t="t" r="r" b="b"/>
              <a:pathLst>
                <a:path w="1632584" h="1632585">
                  <a:moveTo>
                    <a:pt x="0" y="0"/>
                  </a:moveTo>
                  <a:lnTo>
                    <a:pt x="1632374" y="0"/>
                  </a:lnTo>
                  <a:lnTo>
                    <a:pt x="1632374" y="1632375"/>
                  </a:lnTo>
                  <a:lnTo>
                    <a:pt x="0" y="163237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748855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0" dirty="0">
                <a:latin typeface="Arial"/>
                <a:cs typeface="Arial"/>
              </a:rPr>
              <a:t>Недопустимые</a:t>
            </a:r>
            <a:r>
              <a:rPr b="0" spc="1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варианты</a:t>
            </a:r>
            <a:r>
              <a:rPr b="0" spc="15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использования</a:t>
            </a:r>
            <a:r>
              <a:rPr b="0" spc="10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логотипа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2875" y="1160599"/>
            <a:ext cx="2952115" cy="1863089"/>
            <a:chOff x="142875" y="1160599"/>
            <a:chExt cx="2952115" cy="186308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8720" y="1304205"/>
              <a:ext cx="1843599" cy="154191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7637" y="1165362"/>
              <a:ext cx="2942590" cy="1853564"/>
            </a:xfrm>
            <a:custGeom>
              <a:avLst/>
              <a:gdLst/>
              <a:ahLst/>
              <a:cxnLst/>
              <a:rect l="l" t="t" r="r" b="b"/>
              <a:pathLst>
                <a:path w="2942590" h="1853564">
                  <a:moveTo>
                    <a:pt x="0" y="0"/>
                  </a:moveTo>
                  <a:lnTo>
                    <a:pt x="2942524" y="0"/>
                  </a:lnTo>
                  <a:lnTo>
                    <a:pt x="2942524" y="1853124"/>
                  </a:lnTo>
                  <a:lnTo>
                    <a:pt x="0" y="185312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3228275" y="1160599"/>
            <a:ext cx="2952115" cy="1863089"/>
            <a:chOff x="3228275" y="1160599"/>
            <a:chExt cx="2952115" cy="1863089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74120" y="1304205"/>
              <a:ext cx="1843599" cy="154191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233037" y="1165362"/>
              <a:ext cx="2942590" cy="1853564"/>
            </a:xfrm>
            <a:custGeom>
              <a:avLst/>
              <a:gdLst/>
              <a:ahLst/>
              <a:cxnLst/>
              <a:rect l="l" t="t" r="r" b="b"/>
              <a:pathLst>
                <a:path w="2942590" h="1853564">
                  <a:moveTo>
                    <a:pt x="0" y="0"/>
                  </a:moveTo>
                  <a:lnTo>
                    <a:pt x="2942524" y="0"/>
                  </a:lnTo>
                  <a:lnTo>
                    <a:pt x="2942524" y="1853124"/>
                  </a:lnTo>
                  <a:lnTo>
                    <a:pt x="0" y="185312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57687" y="3156599"/>
            <a:ext cx="2922905" cy="1844039"/>
            <a:chOff x="157687" y="3156599"/>
            <a:chExt cx="2922905" cy="1844039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212" y="3497938"/>
              <a:ext cx="2853596" cy="112816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62450" y="3161362"/>
              <a:ext cx="2913380" cy="1834514"/>
            </a:xfrm>
            <a:custGeom>
              <a:avLst/>
              <a:gdLst/>
              <a:ahLst/>
              <a:cxnLst/>
              <a:rect l="l" t="t" r="r" b="b"/>
              <a:pathLst>
                <a:path w="2913380" h="1834514">
                  <a:moveTo>
                    <a:pt x="0" y="0"/>
                  </a:moveTo>
                  <a:lnTo>
                    <a:pt x="2912893" y="0"/>
                  </a:lnTo>
                  <a:lnTo>
                    <a:pt x="2912893" y="1834499"/>
                  </a:lnTo>
                  <a:lnTo>
                    <a:pt x="0" y="1834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243081" y="3156599"/>
            <a:ext cx="2922905" cy="1844039"/>
            <a:chOff x="3243081" y="3156599"/>
            <a:chExt cx="2922905" cy="1844039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83508" y="3298850"/>
              <a:ext cx="1824974" cy="159270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247844" y="3161362"/>
              <a:ext cx="2913380" cy="1834514"/>
            </a:xfrm>
            <a:custGeom>
              <a:avLst/>
              <a:gdLst/>
              <a:ahLst/>
              <a:cxnLst/>
              <a:rect l="l" t="t" r="r" b="b"/>
              <a:pathLst>
                <a:path w="2913379" h="1834514">
                  <a:moveTo>
                    <a:pt x="0" y="0"/>
                  </a:moveTo>
                  <a:lnTo>
                    <a:pt x="2912893" y="0"/>
                  </a:lnTo>
                  <a:lnTo>
                    <a:pt x="2912893" y="1834499"/>
                  </a:lnTo>
                  <a:lnTo>
                    <a:pt x="0" y="1834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6328474" y="3156599"/>
            <a:ext cx="2734310" cy="1844039"/>
            <a:chOff x="6328474" y="3156599"/>
            <a:chExt cx="2734310" cy="1844039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70530" y="3238077"/>
              <a:ext cx="1735653" cy="175302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333237" y="3161362"/>
              <a:ext cx="2724785" cy="1834514"/>
            </a:xfrm>
            <a:custGeom>
              <a:avLst/>
              <a:gdLst/>
              <a:ahLst/>
              <a:cxnLst/>
              <a:rect l="l" t="t" r="r" b="b"/>
              <a:pathLst>
                <a:path w="2724784" h="1834514">
                  <a:moveTo>
                    <a:pt x="0" y="0"/>
                  </a:moveTo>
                  <a:lnTo>
                    <a:pt x="2724770" y="0"/>
                  </a:lnTo>
                  <a:lnTo>
                    <a:pt x="2724770" y="1834499"/>
                  </a:lnTo>
                  <a:lnTo>
                    <a:pt x="0" y="1834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6313675" y="1160599"/>
            <a:ext cx="2749550" cy="1863089"/>
            <a:chOff x="6313675" y="1160599"/>
            <a:chExt cx="2749550" cy="1863089"/>
          </a:xfrm>
        </p:grpSpPr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73972" y="1428121"/>
              <a:ext cx="2455430" cy="141898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318437" y="1165362"/>
              <a:ext cx="2740025" cy="1853564"/>
            </a:xfrm>
            <a:custGeom>
              <a:avLst/>
              <a:gdLst/>
              <a:ahLst/>
              <a:cxnLst/>
              <a:rect l="l" t="t" r="r" b="b"/>
              <a:pathLst>
                <a:path w="2740025" h="1853564">
                  <a:moveTo>
                    <a:pt x="0" y="0"/>
                  </a:moveTo>
                  <a:lnTo>
                    <a:pt x="2739575" y="0"/>
                  </a:lnTo>
                  <a:lnTo>
                    <a:pt x="2739575" y="1853124"/>
                  </a:lnTo>
                  <a:lnTo>
                    <a:pt x="0" y="185312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3475" y="1047573"/>
            <a:ext cx="127127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0" spc="5" dirty="0">
                <a:latin typeface="Arial"/>
                <a:cs typeface="Arial"/>
              </a:rPr>
              <a:t>#64942e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6149" y="330350"/>
            <a:ext cx="2148599" cy="20615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12593" y="983197"/>
            <a:ext cx="2872850" cy="56914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132587" y="1705666"/>
            <a:ext cx="17964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10" dirty="0">
                <a:uFill>
                  <a:solidFill>
                    <a:srgbClr val="000000"/>
                  </a:solidFill>
                </a:uFill>
                <a:latin typeface="Open Sans"/>
                <a:cs typeface="Open Sans"/>
              </a:rPr>
              <a:t>m_AndesNormal</a:t>
            </a:r>
            <a:endParaRPr sz="1800">
              <a:latin typeface="Open Sans"/>
              <a:cs typeface="Open Sans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8675" y="2767149"/>
            <a:ext cx="3988847" cy="198657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645025" y="3006964"/>
            <a:ext cx="4140200" cy="1569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89305" algn="l"/>
                <a:tab pos="1307465" algn="l"/>
              </a:tabLst>
            </a:pPr>
            <a:r>
              <a:rPr sz="1700" b="1" spc="-175" dirty="0">
                <a:latin typeface="Cambria"/>
                <a:cs typeface="Cambria"/>
              </a:rPr>
              <a:t>Шрифт	</a:t>
            </a:r>
            <a:r>
              <a:rPr sz="1700" b="1" spc="10" dirty="0">
                <a:latin typeface="Cambria"/>
                <a:cs typeface="Cambria"/>
              </a:rPr>
              <a:t>для	</a:t>
            </a:r>
            <a:r>
              <a:rPr sz="1700" b="1" spc="120" dirty="0">
                <a:latin typeface="Cambria"/>
                <a:cs typeface="Cambria"/>
              </a:rPr>
              <a:t>текста</a:t>
            </a:r>
            <a:endParaRPr sz="1700">
              <a:latin typeface="Cambria"/>
              <a:cs typeface="Cambria"/>
            </a:endParaRPr>
          </a:p>
          <a:p>
            <a:pPr marL="12700" marR="5080">
              <a:lnSpc>
                <a:spcPct val="100000"/>
              </a:lnSpc>
              <a:spcBef>
                <a:spcPts val="1470"/>
              </a:spcBef>
            </a:pPr>
            <a:r>
              <a:rPr sz="1800" spc="-5" dirty="0">
                <a:latin typeface="Courier New"/>
                <a:cs typeface="Courier New"/>
              </a:rPr>
              <a:t>Создайте в своем коттедже 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кусочек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лета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–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сделайте</a:t>
            </a:r>
            <a:r>
              <a:rPr sz="1800" spc="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зимний </a:t>
            </a:r>
            <a:r>
              <a:rPr sz="1800" spc="-106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сад в доме и наслаждайтесь 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зарослями буйной зелени.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147</Words>
  <Application>Microsoft Office PowerPoint</Application>
  <PresentationFormat>Экран (16:9)</PresentationFormat>
  <Paragraphs>21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Calibri</vt:lpstr>
      <vt:lpstr>Cambria</vt:lpstr>
      <vt:lpstr>Courier New</vt:lpstr>
      <vt:lpstr>Open Sans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Целевая  аудитория</vt:lpstr>
      <vt:lpstr>Конкурентная среда</vt:lpstr>
      <vt:lpstr>Допустимые варианты использования</vt:lpstr>
      <vt:lpstr>Недопустимые варианты использования логотипа</vt:lpstr>
      <vt:lpstr>#64942e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без названия</dc:title>
  <cp:lastModifiedBy>Безуглая</cp:lastModifiedBy>
  <cp:revision>1</cp:revision>
  <dcterms:created xsi:type="dcterms:W3CDTF">2024-04-08T08:15:11Z</dcterms:created>
  <dcterms:modified xsi:type="dcterms:W3CDTF">2024-04-08T08:15:39Z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