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65" r:id="rId5"/>
    <p:sldId id="266" r:id="rId6"/>
    <p:sldId id="259" r:id="rId7"/>
    <p:sldId id="264" r:id="rId8"/>
    <p:sldId id="267" r:id="rId9"/>
    <p:sldId id="263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84" d="100"/>
          <a:sy n="84" d="100"/>
        </p:scale>
        <p:origin x="78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b5bcb53e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ab5bcb53e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ab5bcb53e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ab5bcb53e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b5bcb53e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b5bcb53e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b5bcb53e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b5bcb53e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3420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ab5bcb53e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ab5bcb53e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3031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3ec62b6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3ec62b6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3ec62b6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3ec62b6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7931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ac3ec62b6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ac3ec62b6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04787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b5bcb53e3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ab5bcb53e3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simpleoffice.tech/" TargetMode="External"/><Relationship Id="rId5" Type="http://schemas.openxmlformats.org/officeDocument/2006/relationships/hyperlink" Target="https://simplybook.me/ru/" TargetMode="External"/><Relationship Id="rId4" Type="http://schemas.openxmlformats.org/officeDocument/2006/relationships/hyperlink" Target="https://elective.sevsu.ru/dashboard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1648121"/>
            <a:ext cx="8520600" cy="11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b="1" dirty="0">
                <a:solidFill>
                  <a:schemeClr val="dk1"/>
                </a:solidFill>
              </a:rPr>
              <a:t>Команда </a:t>
            </a:r>
            <a:r>
              <a:rPr lang="en-US" sz="2000" b="1" dirty="0" err="1">
                <a:solidFill>
                  <a:schemeClr val="dk1"/>
                </a:solidFill>
              </a:rPr>
              <a:t>Beenary</a:t>
            </a:r>
            <a:endParaRPr sz="2000" b="1" dirty="0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>
                <a:solidFill>
                  <a:schemeClr val="dk1"/>
                </a:solidFill>
              </a:rPr>
              <a:t>Создание площадки для бронирования помещений Центра "Творческий цех"</a:t>
            </a:r>
            <a:endParaRPr sz="2000" dirty="0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8300" y="178323"/>
            <a:ext cx="1514072" cy="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О проекте</a:t>
            </a:r>
            <a:endParaRPr dirty="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8300" y="178323"/>
            <a:ext cx="1514072" cy="4163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0BDE2301-10C2-5040-BF19-2BB2CF396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746819"/>
              </p:ext>
            </p:extLst>
          </p:nvPr>
        </p:nvGraphicFramePr>
        <p:xfrm>
          <a:off x="452673" y="1827745"/>
          <a:ext cx="8379627" cy="2569409"/>
        </p:xfrm>
        <a:graphic>
          <a:graphicData uri="http://schemas.openxmlformats.org/drawingml/2006/table">
            <a:tbl>
              <a:tblPr/>
              <a:tblGrid>
                <a:gridCol w="3639409">
                  <a:extLst>
                    <a:ext uri="{9D8B030D-6E8A-4147-A177-3AD203B41FA5}">
                      <a16:colId xmlns:a16="http://schemas.microsoft.com/office/drawing/2014/main" val="3682195391"/>
                    </a:ext>
                  </a:extLst>
                </a:gridCol>
                <a:gridCol w="4740218">
                  <a:extLst>
                    <a:ext uri="{9D8B030D-6E8A-4147-A177-3AD203B41FA5}">
                      <a16:colId xmlns:a16="http://schemas.microsoft.com/office/drawing/2014/main" val="1427827685"/>
                    </a:ext>
                  </a:extLst>
                </a:gridCol>
              </a:tblGrid>
              <a:tr h="53486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T Sans" panose="020B0503020203020204" pitchFamily="34" charset="0"/>
                        </a:rPr>
                        <a:t>Кто?</a:t>
                      </a:r>
                      <a:endParaRPr lang="ru-RU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PT Sans" panose="020B0503020203020204" pitchFamily="34" charset="0"/>
                        </a:rPr>
                        <a:t>Чего хочет?</a:t>
                      </a:r>
                      <a:endParaRPr lang="ru-RU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1299378"/>
                  </a:ext>
                </a:extLst>
              </a:tr>
              <a:tr h="410480">
                <a:tc>
                  <a:txBody>
                    <a:bodyPr/>
                    <a:lstStyle/>
                    <a:p>
                      <a:pPr fontAlgn="t"/>
                      <a:r>
                        <a:rPr lang="ru-RU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Студенты и сотрудники </a:t>
                      </a:r>
                      <a:r>
                        <a:rPr lang="ru-RU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СевГУ</a:t>
                      </a:r>
                      <a:endParaRPr lang="ru-RU" dirty="0">
                        <a:effectLst/>
                      </a:endParaRP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Возможность забронировать на время одно из творческих помещений </a:t>
                      </a:r>
                      <a:r>
                        <a:rPr lang="ru-RU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СевГУ</a:t>
                      </a:r>
                      <a:r>
                        <a:rPr lang="ru-RU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 Решение для реализации этого с понятным интерфейсом и рабочим функционалом.</a:t>
                      </a:r>
                      <a:endParaRPr lang="ru-RU" dirty="0">
                        <a:effectLst/>
                      </a:endParaRP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5289005"/>
                  </a:ext>
                </a:extLst>
              </a:tr>
              <a:tr h="571672">
                <a:tc>
                  <a:txBody>
                    <a:bodyPr/>
                    <a:lstStyle/>
                    <a:p>
                      <a:pPr fontAlgn="t"/>
                      <a:r>
                        <a:rPr lang="ru-RU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Руководители центра «Творческий цех» </a:t>
                      </a:r>
                      <a:r>
                        <a:rPr lang="ru-RU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студофиса</a:t>
                      </a:r>
                      <a:r>
                        <a:rPr lang="ru-RU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ru-RU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СевГУ</a:t>
                      </a:r>
                      <a:endParaRPr lang="ru-RU" dirty="0">
                        <a:effectLst/>
                      </a:endParaRP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Площадка для обработки заявок пользователей на бронь помещений, хранения данных о занятом времени под творческие площадки университета.</a:t>
                      </a:r>
                      <a:endParaRPr lang="ru-RU" dirty="0">
                        <a:effectLst/>
                      </a:endParaRP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257761"/>
                  </a:ext>
                </a:extLst>
              </a:tr>
              <a:tr h="410480">
                <a:tc>
                  <a:txBody>
                    <a:bodyPr/>
                    <a:lstStyle/>
                    <a:p>
                      <a:pPr fontAlgn="t"/>
                      <a:r>
                        <a:rPr lang="ru-RU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Команда студентов-разработчиков «</a:t>
                      </a:r>
                      <a:r>
                        <a:rPr lang="en-US" sz="14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Beenary</a:t>
                      </a:r>
                      <a:r>
                        <a:rPr lang="ru-RU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»</a:t>
                      </a:r>
                      <a:endParaRPr lang="ru-RU" dirty="0">
                        <a:effectLst/>
                      </a:endParaRP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Опыт разработки качественного веб-приложения, положительные отзывы заказчика и пользователей.</a:t>
                      </a:r>
                      <a:endParaRPr lang="ru-RU" dirty="0">
                        <a:effectLst/>
                      </a:endParaRPr>
                    </a:p>
                  </a:txBody>
                  <a:tcPr marL="38100" marR="38100" marT="19050" marB="19050">
                    <a:lnL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66666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848845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C68FE488-1789-5246-8A04-A5F67ED342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2673" y="1266243"/>
            <a:ext cx="693107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sz="1200" b="1" dirty="0">
                <a:solidFill>
                  <a:srgbClr val="000000"/>
                </a:solidFill>
                <a:latin typeface="PT Sans" panose="020B0503020203020204" pitchFamily="34" charset="0"/>
              </a:rPr>
              <a:t>С</a:t>
            </a:r>
            <a:r>
              <a:rPr kumimoji="0" lang="ru-RU" altLang="ru-RU" sz="1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PT Sans" panose="020B0503020203020204" pitchFamily="34" charset="0"/>
              </a:rPr>
              <a:t>тороны, вовлеченные в наш проект:</a:t>
            </a:r>
            <a:endParaRPr kumimoji="0" lang="ru-RU" altLang="ru-RU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О проекте</a:t>
            </a:r>
            <a:endParaRPr dirty="0"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347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>
                <a:solidFill>
                  <a:schemeClr val="dk1"/>
                </a:solidFill>
              </a:rPr>
              <a:t>Проблема: </a:t>
            </a:r>
            <a:r>
              <a:rPr lang="ru-RU" dirty="0">
                <a:solidFill>
                  <a:schemeClr val="dk1"/>
                </a:solidFill>
              </a:rPr>
              <a:t>Пользователи хотят занять на некоторое время один из концертных залов университета для своих нужд. Руководители «Творческого цеха» хотят предоставить студентам и сотрудникам такую возможность с помощью некоторой Интернет-площадки.</a:t>
            </a:r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None/>
            </a:pPr>
            <a:r>
              <a:rPr lang="ru" b="1" dirty="0">
                <a:solidFill>
                  <a:schemeClr val="dk1"/>
                </a:solidFill>
              </a:rPr>
              <a:t>Решение: </a:t>
            </a:r>
            <a:r>
              <a:rPr lang="ru" dirty="0">
                <a:solidFill>
                  <a:schemeClr val="dk1"/>
                </a:solidFill>
              </a:rPr>
              <a:t>Веб-сайт для подачи заявок на бронь помещений СевГУ, их администрирования, ведения учёта занятости творческих пространств университета.</a:t>
            </a:r>
          </a:p>
          <a:p>
            <a:pPr marL="0" indent="0">
              <a:spcBef>
                <a:spcPts val="600"/>
              </a:spcBef>
              <a:buClr>
                <a:schemeClr val="dk1"/>
              </a:buClr>
              <a:buSzPts val="1100"/>
              <a:buNone/>
            </a:pPr>
            <a:r>
              <a:rPr lang="en-US" b="1" dirty="0">
                <a:solidFill>
                  <a:schemeClr val="tx1"/>
                </a:solidFill>
              </a:rPr>
              <a:t>MVP</a:t>
            </a:r>
            <a:r>
              <a:rPr lang="ru-RU" b="1" dirty="0">
                <a:solidFill>
                  <a:schemeClr val="tx1"/>
                </a:solidFill>
              </a:rPr>
              <a:t>: </a:t>
            </a:r>
            <a:r>
              <a:rPr lang="ru-RU" dirty="0">
                <a:solidFill>
                  <a:schemeClr val="tx1"/>
                </a:solidFill>
              </a:rPr>
              <a:t>Готовый сайт для бронирования помещений с полной реализацией интерфейса работы пользователя и администратора, а также работы с базой данных.</a:t>
            </a:r>
            <a:endParaRPr dirty="0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8300" y="178323"/>
            <a:ext cx="1514072" cy="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3065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Прототип интерфейса</a:t>
            </a:r>
            <a:endParaRPr dirty="0"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12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8300" y="178323"/>
            <a:ext cx="1514072" cy="41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E6C70EC-4B52-C0A5-5092-088EC654F2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53" y="1027371"/>
            <a:ext cx="4366772" cy="384821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EA96D89-ADFF-3C5B-82E4-1D66C9527A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1045129"/>
            <a:ext cx="4471847" cy="381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114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3065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Прототип интерфейса</a:t>
            </a:r>
            <a:endParaRPr dirty="0"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12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8300" y="178323"/>
            <a:ext cx="1514072" cy="416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D5F2DB9-5104-9F6E-BB81-E3EDC0E288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022" y="1007417"/>
            <a:ext cx="4157098" cy="373072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03BEDE1-D68F-34C4-7C26-CBDDA2E1DB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8798" y="1044991"/>
            <a:ext cx="4579978" cy="365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565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Аналоги</a:t>
            </a:r>
            <a:endParaRPr dirty="0"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8300" y="178323"/>
            <a:ext cx="1514072" cy="4163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86EDCE1D-E178-334C-9B7F-FCB39DCF2D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157979"/>
              </p:ext>
            </p:extLst>
          </p:nvPr>
        </p:nvGraphicFramePr>
        <p:xfrm>
          <a:off x="275065" y="1058743"/>
          <a:ext cx="8470583" cy="3977640"/>
        </p:xfrm>
        <a:graphic>
          <a:graphicData uri="http://schemas.openxmlformats.org/drawingml/2006/table">
            <a:tbl>
              <a:tblPr/>
              <a:tblGrid>
                <a:gridCol w="1424195">
                  <a:extLst>
                    <a:ext uri="{9D8B030D-6E8A-4147-A177-3AD203B41FA5}">
                      <a16:colId xmlns:a16="http://schemas.microsoft.com/office/drawing/2014/main" val="2930295798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1004826306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1498788474"/>
                    </a:ext>
                  </a:extLst>
                </a:gridCol>
                <a:gridCol w="2225040">
                  <a:extLst>
                    <a:ext uri="{9D8B030D-6E8A-4147-A177-3AD203B41FA5}">
                      <a16:colId xmlns:a16="http://schemas.microsoft.com/office/drawing/2014/main" val="596830840"/>
                    </a:ext>
                  </a:extLst>
                </a:gridCol>
                <a:gridCol w="1933368">
                  <a:extLst>
                    <a:ext uri="{9D8B030D-6E8A-4147-A177-3AD203B41FA5}">
                      <a16:colId xmlns:a16="http://schemas.microsoft.com/office/drawing/2014/main" val="38432963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Название</a:t>
                      </a:r>
                      <a:endParaRPr lang="ru-RU" dirty="0">
                        <a:effectLst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Ссылка</a:t>
                      </a:r>
                      <a:endParaRPr lang="ru-RU" dirty="0">
                        <a:effectLst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Преимущества</a:t>
                      </a:r>
                      <a:endParaRPr lang="ru-RU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(с точки зрения пользователя)</a:t>
                      </a:r>
                      <a:endParaRPr lang="ru-RU" dirty="0">
                        <a:effectLst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Недостатки</a:t>
                      </a:r>
                      <a:endParaRPr lang="ru-RU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(с точки зрения пользователя)</a:t>
                      </a:r>
                      <a:endParaRPr lang="ru-RU">
                        <a:effectLst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Отличия</a:t>
                      </a:r>
                      <a:endParaRPr lang="ru-RU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7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(от вашего решения)</a:t>
                      </a:r>
                      <a:endParaRPr lang="ru-RU">
                        <a:effectLst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53308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u-RU" sz="1300" dirty="0" err="1">
                          <a:effectLst/>
                        </a:rPr>
                        <a:t>СевГУ</a:t>
                      </a:r>
                      <a:r>
                        <a:rPr lang="ru-RU" sz="1300" dirty="0">
                          <a:effectLst/>
                        </a:rPr>
                        <a:t>. </a:t>
                      </a:r>
                      <a:r>
                        <a:rPr lang="ru-RU" sz="1300" dirty="0" err="1">
                          <a:effectLst/>
                        </a:rPr>
                        <a:t>Элективы</a:t>
                      </a:r>
                      <a:endParaRPr lang="ru-RU" sz="1300" dirty="0">
                        <a:effectLst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300" dirty="0">
                          <a:effectLst/>
                          <a:hlinkClick r:id="rId4"/>
                        </a:rPr>
                        <a:t>ссылка</a:t>
                      </a:r>
                      <a:endParaRPr lang="ru-RU" sz="1300" dirty="0">
                        <a:effectLst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300" dirty="0">
                          <a:effectLst/>
                        </a:rPr>
                        <a:t>Привязан к базе данных университета, удобный интерфейс, легко сделать запись и перезапись.</a:t>
                      </a: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300" dirty="0">
                          <a:effectLst/>
                        </a:rPr>
                        <a:t>Не приспособлен для работы с нефиксированным временем брони.</a:t>
                      </a: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3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Решает несколько иную задачу, переход происходит через страницу элективов в </a:t>
                      </a:r>
                      <a:r>
                        <a:rPr lang="en-US" sz="13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Moodle</a:t>
                      </a:r>
                      <a:r>
                        <a:rPr lang="ru-RU" sz="13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</a:t>
                      </a:r>
                      <a:endParaRPr lang="ru-RU" sz="1300" dirty="0">
                        <a:effectLst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4008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300" dirty="0">
                          <a:effectLst/>
                        </a:rPr>
                        <a:t>SimplyBook.me</a:t>
                      </a:r>
                      <a:endParaRPr lang="ru-RU" sz="1300" dirty="0">
                        <a:effectLst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300" dirty="0">
                          <a:effectLst/>
                          <a:hlinkClick r:id="rId5"/>
                        </a:rPr>
                        <a:t>ссылка</a:t>
                      </a:r>
                      <a:endParaRPr lang="ru-RU" sz="1300" dirty="0">
                        <a:effectLst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300" dirty="0">
                          <a:effectLst/>
                        </a:rPr>
                        <a:t>Богатый функционал, можно использовать API для своей разработки, создание сайта по шаблону.</a:t>
                      </a: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3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Платная подписка, передача данных стороннему приложению, трудно настроить под университет.</a:t>
                      </a:r>
                      <a:endParaRPr lang="ru-RU" sz="1300" dirty="0">
                        <a:effectLst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300" dirty="0">
                          <a:effectLst/>
                        </a:rPr>
                        <a:t>Является частным сервисом, заточенным под нужды бизнеса.</a:t>
                      </a: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21962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ru-RU" sz="1300" dirty="0">
                          <a:effectLst/>
                        </a:rPr>
                        <a:t>Simple Office</a:t>
                      </a: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300" dirty="0">
                          <a:effectLst/>
                          <a:hlinkClick r:id="rId6"/>
                        </a:rPr>
                        <a:t>ссылка</a:t>
                      </a:r>
                      <a:endParaRPr lang="ru-RU" sz="1300" dirty="0">
                        <a:effectLst/>
                      </a:endParaRP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300" dirty="0">
                          <a:effectLst/>
                        </a:rPr>
                        <a:t> Удобный интерфейс, мобильность, совместимость форматов.</a:t>
                      </a: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300" dirty="0">
                          <a:effectLst/>
                        </a:rPr>
                        <a:t>Платные функции, стороннее приложение, невозможность интеграции с платформами университета.</a:t>
                      </a: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300" dirty="0">
                          <a:effectLst/>
                        </a:rPr>
                        <a:t>Является платформой для организации работы в офисе.</a:t>
                      </a:r>
                    </a:p>
                  </a:txBody>
                  <a:tcPr marL="66675" marR="66675" marT="66675" marB="66675">
                    <a:lnL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697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4428723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56803BC1-13E6-9F43-8D3A-1D2092571F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1700" y="966410"/>
            <a:ext cx="8433948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Исследование</a:t>
            </a:r>
            <a:endParaRPr dirty="0"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8300" y="178323"/>
            <a:ext cx="1514072" cy="41639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950D99BD-E95B-695C-F3DE-1A0BBF134C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320888"/>
              </p:ext>
            </p:extLst>
          </p:nvPr>
        </p:nvGraphicFramePr>
        <p:xfrm>
          <a:off x="195812" y="1086307"/>
          <a:ext cx="8780548" cy="385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01568">
                  <a:extLst>
                    <a:ext uri="{9D8B030D-6E8A-4147-A177-3AD203B41FA5}">
                      <a16:colId xmlns:a16="http://schemas.microsoft.com/office/drawing/2014/main" val="788414900"/>
                    </a:ext>
                  </a:extLst>
                </a:gridCol>
                <a:gridCol w="1211580">
                  <a:extLst>
                    <a:ext uri="{9D8B030D-6E8A-4147-A177-3AD203B41FA5}">
                      <a16:colId xmlns:a16="http://schemas.microsoft.com/office/drawing/2014/main" val="691865490"/>
                    </a:ext>
                  </a:extLst>
                </a:gridCol>
                <a:gridCol w="1394460">
                  <a:extLst>
                    <a:ext uri="{9D8B030D-6E8A-4147-A177-3AD203B41FA5}">
                      <a16:colId xmlns:a16="http://schemas.microsoft.com/office/drawing/2014/main" val="4144778089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83025473"/>
                    </a:ext>
                  </a:extLst>
                </a:gridCol>
                <a:gridCol w="2796540">
                  <a:extLst>
                    <a:ext uri="{9D8B030D-6E8A-4147-A177-3AD203B41FA5}">
                      <a16:colId xmlns:a16="http://schemas.microsoft.com/office/drawing/2014/main" val="378149660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ru-RU" sz="14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Гипотеза</a:t>
                      </a:r>
                      <a:endParaRPr lang="ru-RU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4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Действия</a:t>
                      </a:r>
                      <a:endParaRPr lang="ru-RU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4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Полученные данные</a:t>
                      </a:r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4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Выводы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881206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Ожидание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Реальность</a:t>
                      </a:r>
                      <a:endParaRPr lang="ru-RU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227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Заказчику и пользователям будет удобнее пользоваться сервисом если связать его с единой системой авторизации </a:t>
                      </a:r>
                      <a:r>
                        <a:rPr lang="ru-RU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СевГУ</a:t>
                      </a:r>
                      <a:r>
                        <a:rPr lang="ru-RU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 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Обсудить с заказчиком идею входа на сайт через аккаунт </a:t>
                      </a:r>
                      <a:r>
                        <a:rPr lang="ru-RU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СевГУ</a:t>
                      </a:r>
                      <a:r>
                        <a:rPr lang="ru-RU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. 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Заказчик одобрит идею, команда займётся поиском вариантов по внедрению системы в сервис.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Заказчик отказался от самой идеи авторизации в аккаунт через сайт.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Разрабатывать сайт в виде афиши, где незарегистрированные пользователи смогут отправлять заявки, указывая свои контакты. Попытаться убедить заказчика в преимуществе забракованного решения.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30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Администраторам упростит работу возможность задавать регулярные / еженедельные мероприятия.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Подробнее ознакомиться с работой творческого цеха.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Ряд мероприятий проводится в творческих помещениях регулярно.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В творческих помещениях </a:t>
                      </a:r>
                      <a:r>
                        <a:rPr lang="ru-RU" sz="12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СевГУ</a:t>
                      </a:r>
                      <a:r>
                        <a:rPr lang="ru-RU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проводятся еженедельные репетиции по хореографии, вокалу и др.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Перед предоставлением сайта для заявок нужно дать администратору инструмент для внесения в базу данных уже существующих мероприятий и их автоматического продления на следующие недели.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07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4197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Исследование</a:t>
            </a:r>
            <a:endParaRPr dirty="0"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8300" y="178323"/>
            <a:ext cx="1514072" cy="4163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6D6FBA8-1B6F-573E-EF91-B42B78469842}"/>
              </a:ext>
            </a:extLst>
          </p:cNvPr>
          <p:cNvSpPr txBox="1"/>
          <p:nvPr/>
        </p:nvSpPr>
        <p:spPr>
          <a:xfrm flipH="1">
            <a:off x="340994" y="1143656"/>
            <a:ext cx="846201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500" dirty="0"/>
              <a:t>Арендовать помещение можно в период 8:30-21:00 с пн. по пт. Время бронирования не привязано к расписанию пар.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500" dirty="0"/>
              <a:t>Помещения бронируют обучающиеся или работники университета для проведения своих мероприятий.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500" dirty="0"/>
              <a:t>На странице помещения необходимо разместить как его фотографии, так и его описательную часть.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500" dirty="0"/>
              <a:t>Обучающиеся не находятся в помещении без сотрудника. До проведения мероприятия проводится инструктаж, а после приём помещения. Если помещение было сдано в ненадлежащем виде, обучающиеся будут внесены в чёрный список.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500" dirty="0"/>
              <a:t>Бронь возможна за два дня до мероприятия, если есть свободные даты и время.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500" dirty="0"/>
              <a:t>Бронирование проходит на имя и под ответственность одного конкретного человека.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500" dirty="0"/>
              <a:t>Стоит дать возможность пользователям создавать мероприятия, запись на которые открыта другим пользователям (если такое реализуемо).</a:t>
            </a:r>
          </a:p>
        </p:txBody>
      </p:sp>
    </p:spTree>
    <p:extLst>
      <p:ext uri="{BB962C8B-B14F-4D97-AF65-F5344CB8AC3E}">
        <p14:creationId xmlns:p14="http://schemas.microsoft.com/office/powerpoint/2010/main" val="28162147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Команда проекта</a:t>
            </a:r>
            <a:endParaRPr dirty="0"/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2000" dirty="0">
                <a:solidFill>
                  <a:schemeClr val="dk1"/>
                </a:solidFill>
              </a:rPr>
              <a:t>Ульянов Дмитрий Владимирович (ИС/б-21-3-о) – </a:t>
            </a:r>
            <a:r>
              <a:rPr lang="ru-RU" sz="2000" dirty="0" err="1">
                <a:solidFill>
                  <a:schemeClr val="dk1"/>
                </a:solidFill>
              </a:rPr>
              <a:t>front-end</a:t>
            </a:r>
            <a:r>
              <a:rPr lang="ru-RU" sz="2000" dirty="0">
                <a:solidFill>
                  <a:schemeClr val="dk1"/>
                </a:solidFill>
              </a:rPr>
              <a:t> разработчик</a:t>
            </a:r>
          </a:p>
          <a:p>
            <a:r>
              <a:rPr lang="ru-RU" sz="2000" dirty="0">
                <a:solidFill>
                  <a:schemeClr val="dk1"/>
                </a:solidFill>
              </a:rPr>
              <a:t>Шевелёв Кирилл Станиславович (ИС/б-21-2-о) – </a:t>
            </a:r>
            <a:r>
              <a:rPr lang="ru-RU" sz="2000" dirty="0" err="1">
                <a:solidFill>
                  <a:schemeClr val="dk1"/>
                </a:solidFill>
              </a:rPr>
              <a:t>back-end</a:t>
            </a:r>
            <a:r>
              <a:rPr lang="ru-RU" sz="2000" dirty="0">
                <a:solidFill>
                  <a:schemeClr val="dk1"/>
                </a:solidFill>
              </a:rPr>
              <a:t> разработчик</a:t>
            </a:r>
          </a:p>
          <a:p>
            <a:r>
              <a:rPr lang="ru-RU" sz="2000" dirty="0">
                <a:solidFill>
                  <a:schemeClr val="dk1"/>
                </a:solidFill>
              </a:rPr>
              <a:t>Мельничук Владислав Викторович (ИС/б-21-2-о) –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ru-RU" sz="2000" dirty="0">
                <a:solidFill>
                  <a:schemeClr val="dk1"/>
                </a:solidFill>
              </a:rPr>
              <a:t>веб-дизайнер</a:t>
            </a:r>
          </a:p>
          <a:p>
            <a:r>
              <a:rPr lang="ru-RU" sz="2000" dirty="0">
                <a:solidFill>
                  <a:schemeClr val="dk1"/>
                </a:solidFill>
              </a:rPr>
              <a:t>Мовенко Константин Михайлович (ИС/б-21-2-о) – администратор базы данных, тестировщик</a:t>
            </a: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68300" y="178323"/>
            <a:ext cx="1514072" cy="41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638</Words>
  <Application>Microsoft Office PowerPoint</Application>
  <PresentationFormat>Экран (16:9)</PresentationFormat>
  <Paragraphs>73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2" baseType="lpstr">
      <vt:lpstr>Arial</vt:lpstr>
      <vt:lpstr>PT Sans</vt:lpstr>
      <vt:lpstr>Simple Light</vt:lpstr>
      <vt:lpstr>Презентация PowerPoint</vt:lpstr>
      <vt:lpstr>О проекте</vt:lpstr>
      <vt:lpstr>О проекте</vt:lpstr>
      <vt:lpstr>Прототип интерфейса</vt:lpstr>
      <vt:lpstr>Прототип интерфейса</vt:lpstr>
      <vt:lpstr>Аналоги</vt:lpstr>
      <vt:lpstr>Исследование</vt:lpstr>
      <vt:lpstr>Исследование</vt:lpstr>
      <vt:lpstr>Команда проекта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Титульный слайд  </dc:title>
  <cp:lastModifiedBy>Константин Мовенко</cp:lastModifiedBy>
  <cp:revision>12</cp:revision>
  <dcterms:modified xsi:type="dcterms:W3CDTF">2023-04-18T16:00:57Z</dcterms:modified>
</cp:coreProperties>
</file>