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6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28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92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45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64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9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90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843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60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6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5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753D24C2-2A52-451F-B80D-4FDCB016DE39}" type="datetimeFigureOut">
              <a:rPr lang="ru-RU" smtClean="0"/>
              <a:t>07.06.2023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443E4F0-61D6-4639-A20C-F83AEB4C26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73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C1606-7AF5-DAEF-EF8B-823167E36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727" y="943554"/>
            <a:ext cx="10710545" cy="2926080"/>
          </a:xfrm>
        </p:spPr>
        <p:txBody>
          <a:bodyPr/>
          <a:lstStyle/>
          <a:p>
            <a:r>
              <a:rPr lang="ru-RU" dirty="0"/>
              <a:t>Итеративная </a:t>
            </a:r>
            <a:r>
              <a:rPr lang="ru-RU"/>
              <a:t>модель разработки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358E4C-A140-1E44-E920-C77752706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Технологии создания проектных продуктов</a:t>
            </a:r>
          </a:p>
          <a:p>
            <a:r>
              <a:rPr lang="ru-RU" dirty="0"/>
              <a:t>Выполнил студент ИС/б-21-2-о Мовенко К.М.</a:t>
            </a:r>
          </a:p>
          <a:p>
            <a:r>
              <a:rPr lang="ru-RU" dirty="0"/>
              <a:t>Севастополь, 2023</a:t>
            </a:r>
          </a:p>
        </p:txBody>
      </p:sp>
    </p:spTree>
    <p:extLst>
      <p:ext uri="{BB962C8B-B14F-4D97-AF65-F5344CB8AC3E}">
        <p14:creationId xmlns:p14="http://schemas.microsoft.com/office/powerpoint/2010/main" val="250225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D574B2-F740-21E4-C404-2DBC3F282B2B}"/>
              </a:ext>
            </a:extLst>
          </p:cNvPr>
          <p:cNvSpPr txBox="1"/>
          <p:nvPr/>
        </p:nvSpPr>
        <p:spPr>
          <a:xfrm>
            <a:off x="942975" y="1788289"/>
            <a:ext cx="10306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/>
              <a:t>Достоинства итеративной модели:</a:t>
            </a:r>
          </a:p>
          <a:p>
            <a:endParaRPr lang="ru-RU" sz="2400" dirty="0"/>
          </a:p>
          <a:p>
            <a:r>
              <a:rPr lang="ru-RU" sz="2400" dirty="0"/>
              <a:t>•	</a:t>
            </a:r>
            <a:r>
              <a:rPr lang="ru-RU" sz="2400" u="sng" dirty="0"/>
              <a:t>Путь обратной связи</a:t>
            </a:r>
            <a:r>
              <a:rPr lang="ru-RU" sz="2400" dirty="0"/>
              <a:t>: в итеративной модели есть возможность обратной связи от одной фазы к предыдущей, что позволяет исправить зафиксированные ошибки и адаптироваться к изменению условий;</a:t>
            </a:r>
          </a:p>
          <a:p>
            <a:endParaRPr lang="ru-RU" sz="2400" dirty="0"/>
          </a:p>
          <a:p>
            <a:r>
              <a:rPr lang="ru-RU" sz="2400" dirty="0"/>
              <a:t>•	</a:t>
            </a:r>
            <a:r>
              <a:rPr lang="ru-RU" sz="2400" u="sng" dirty="0"/>
              <a:t>Простота</a:t>
            </a:r>
            <a:r>
              <a:rPr lang="ru-RU" sz="2400" dirty="0"/>
              <a:t>: итеративная модель проста для понимания и применения;</a:t>
            </a:r>
          </a:p>
        </p:txBody>
      </p:sp>
    </p:spTree>
    <p:extLst>
      <p:ext uri="{BB962C8B-B14F-4D97-AF65-F5344CB8AC3E}">
        <p14:creationId xmlns:p14="http://schemas.microsoft.com/office/powerpoint/2010/main" val="428918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CCBA95-0FB7-7688-DDBB-9D5FF2B4DE96}"/>
              </a:ext>
            </a:extLst>
          </p:cNvPr>
          <p:cNvSpPr txBox="1"/>
          <p:nvPr/>
        </p:nvSpPr>
        <p:spPr>
          <a:xfrm>
            <a:off x="609600" y="631895"/>
            <a:ext cx="11106149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/>
              <a:t>Недостатки итеративной модели:</a:t>
            </a:r>
          </a:p>
          <a:p>
            <a:endParaRPr lang="ru-RU" sz="3200" b="1" dirty="0"/>
          </a:p>
          <a:p>
            <a:r>
              <a:rPr lang="ru-RU" sz="2400" dirty="0"/>
              <a:t>•	</a:t>
            </a:r>
            <a:r>
              <a:rPr lang="ru-RU" sz="2000" u="sng" dirty="0"/>
              <a:t>Не поддерживается перекрытие фаз</a:t>
            </a:r>
            <a:r>
              <a:rPr lang="ru-RU" sz="2000" dirty="0"/>
              <a:t>: как и каскадная, итеративная модель предполагает, что одна фаза может начаться только после завершения предыдущей, однако в реальных проектах фазы могут перекрываться ради сокращения усилий и времени, необходимых для завершения проекта;</a:t>
            </a:r>
          </a:p>
          <a:p>
            <a:endParaRPr lang="ru-RU" sz="2000" dirty="0"/>
          </a:p>
          <a:p>
            <a:r>
              <a:rPr lang="ru-RU" sz="2000" dirty="0"/>
              <a:t>•	</a:t>
            </a:r>
            <a:r>
              <a:rPr lang="ru-RU" sz="2000" u="sng" dirty="0"/>
              <a:t>Отсутствие фиксированного бюджета и сроков</a:t>
            </a:r>
            <a:r>
              <a:rPr lang="ru-RU" sz="2000" dirty="0"/>
              <a:t>: детали проекта формируются в ходе его выполнения при тестировании продукта и обсуждении информации с заказчиком; </a:t>
            </a:r>
          </a:p>
          <a:p>
            <a:endParaRPr lang="ru-RU" sz="2000" dirty="0"/>
          </a:p>
          <a:p>
            <a:r>
              <a:rPr lang="ru-RU" sz="2000" dirty="0"/>
              <a:t>•	</a:t>
            </a:r>
            <a:r>
              <a:rPr lang="ru-RU" sz="2000" u="sng" dirty="0"/>
              <a:t>Необходимость сильной вовлеченности заказчика</a:t>
            </a:r>
            <a:r>
              <a:rPr lang="ru-RU" sz="2000" dirty="0"/>
              <a:t>: необходимо регулярно сверять с заказчиком требования к проекту, его отношение к результатам разработки. Для некоторых заказчиков данное условие может быть неприемлемым;</a:t>
            </a:r>
          </a:p>
          <a:p>
            <a:endParaRPr lang="ru-RU" sz="2000" dirty="0"/>
          </a:p>
          <a:p>
            <a:r>
              <a:rPr lang="ru-RU" sz="2000" dirty="0"/>
              <a:t>•	</a:t>
            </a:r>
            <a:r>
              <a:rPr lang="ru-RU" sz="2000" u="sng" dirty="0"/>
              <a:t>Необходимость постоянного тестирования</a:t>
            </a:r>
            <a:r>
              <a:rPr lang="ru-RU" sz="2000" dirty="0"/>
              <a:t>: итеративный подход предполагает тестирование кода на каждом этапе разработки, что может занять излишне много времени и ресурсов;</a:t>
            </a:r>
          </a:p>
        </p:txBody>
      </p:sp>
    </p:spTree>
    <p:extLst>
      <p:ext uri="{BB962C8B-B14F-4D97-AF65-F5344CB8AC3E}">
        <p14:creationId xmlns:p14="http://schemas.microsoft.com/office/powerpoint/2010/main" val="318649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2B31A-3188-0412-1C26-37EEE53F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Известные применения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D51E50-6174-08C5-071B-76E602B00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крупных проектов, эволюция модели</a:t>
            </a:r>
          </a:p>
        </p:txBody>
      </p:sp>
    </p:spTree>
    <p:extLst>
      <p:ext uri="{BB962C8B-B14F-4D97-AF65-F5344CB8AC3E}">
        <p14:creationId xmlns:p14="http://schemas.microsoft.com/office/powerpoint/2010/main" val="2244543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8931CB-C724-DCD7-403E-FAEB929FA3E1}"/>
              </a:ext>
            </a:extLst>
          </p:cNvPr>
          <p:cNvSpPr txBox="1"/>
          <p:nvPr/>
        </p:nvSpPr>
        <p:spPr>
          <a:xfrm>
            <a:off x="840581" y="937468"/>
            <a:ext cx="1067514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1972 год, разработка </a:t>
            </a:r>
            <a:r>
              <a:rPr lang="ru-RU" b="1" dirty="0"/>
              <a:t>системы управления первой американской подводной лодки Trident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Руководитель проекта Дон О'Нил задумал и спланировал использование в данном проекте итеративной модели (которую подразделение позже назвало «интеграционным инжинирингом»). Это стало ключевым фактором успеха, и за эту работу он был удостоен награды IBM за выдающийся вклад в разработку.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</a:t>
            </a:r>
            <a:r>
              <a:rPr lang="ru-RU" b="1" dirty="0"/>
              <a:t>легкой воздушной многоцелевой системы (LAMPS)</a:t>
            </a:r>
            <a:r>
              <a:rPr lang="ru-RU" dirty="0"/>
              <a:t>, являющейся частью противолодочной системы вооружения ВМС США.</a:t>
            </a:r>
          </a:p>
          <a:p>
            <a:endParaRPr lang="ru-RU" dirty="0"/>
          </a:p>
          <a:p>
            <a:r>
              <a:rPr lang="ru-RU" dirty="0"/>
              <a:t>Разработка LAMPS осуществлялась 200 людьми в течение четырех лет и потребовала 45 итераций (по одному месяцу на итерацию). Проект был завершён успешно.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Система бортового программного обеспечения космического челнока NASA</a:t>
            </a:r>
            <a:r>
              <a:rPr lang="ru-RU" dirty="0"/>
              <a:t>, которую FSD IBM создавала с 1977 по 1980 год.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Команда применила серию из 17 итераций в течение 31 месяца, в среднем около восьми недель на итерацию. Выбор итерационной модели был обоснован тем, что требования программы шаттла менялись в процессе разработки ПО.</a:t>
            </a:r>
          </a:p>
        </p:txBody>
      </p:sp>
    </p:spTree>
    <p:extLst>
      <p:ext uri="{BB962C8B-B14F-4D97-AF65-F5344CB8AC3E}">
        <p14:creationId xmlns:p14="http://schemas.microsoft.com/office/powerpoint/2010/main" val="1292948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0089D9-4CFB-F3A6-06D6-AD7E00D347B8}"/>
              </a:ext>
            </a:extLst>
          </p:cNvPr>
          <p:cNvSpPr txBox="1"/>
          <p:nvPr/>
        </p:nvSpPr>
        <p:spPr>
          <a:xfrm>
            <a:off x="1228725" y="1312814"/>
            <a:ext cx="98488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Модель оставалась актуальной в индустрии вплоть до конца 1980-х годов.</a:t>
            </a:r>
          </a:p>
          <a:p>
            <a:endParaRPr lang="ru-RU" sz="2400" dirty="0"/>
          </a:p>
          <a:p>
            <a:r>
              <a:rPr lang="ru-RU" sz="2400" dirty="0"/>
              <a:t>Тогда ведущими инженерами и программистами начали выводиться новые улучшенные модели разработки, унаследовавшие базовые принципы от итеративной.</a:t>
            </a:r>
          </a:p>
          <a:p>
            <a:endParaRPr lang="ru-RU" sz="2400" dirty="0"/>
          </a:p>
          <a:p>
            <a:r>
              <a:rPr lang="ru-RU" sz="2400" dirty="0"/>
              <a:t>Среди них </a:t>
            </a:r>
            <a:r>
              <a:rPr lang="ru-RU" sz="2400" b="1" dirty="0" err="1"/>
              <a:t>Agile</a:t>
            </a:r>
            <a:r>
              <a:rPr lang="ru-RU" sz="2400" b="1" dirty="0"/>
              <a:t>-методологии</a:t>
            </a:r>
            <a:r>
              <a:rPr lang="ru-RU" sz="2400" dirty="0"/>
              <a:t> (</a:t>
            </a:r>
            <a:r>
              <a:rPr lang="ru-RU" sz="2400" dirty="0" err="1"/>
              <a:t>Scrum</a:t>
            </a:r>
            <a:r>
              <a:rPr lang="ru-RU" sz="2400" dirty="0"/>
              <a:t>, </a:t>
            </a:r>
            <a:r>
              <a:rPr lang="ru-RU" sz="2400" dirty="0" err="1"/>
              <a:t>Kanban</a:t>
            </a:r>
            <a:r>
              <a:rPr lang="ru-RU" sz="2400" dirty="0"/>
              <a:t>, экстремальное программирование), </a:t>
            </a:r>
            <a:r>
              <a:rPr lang="ru-RU" sz="2400" b="1" dirty="0"/>
              <a:t>спиральная модель</a:t>
            </a:r>
            <a:r>
              <a:rPr lang="ru-RU" sz="2400" dirty="0"/>
              <a:t>, </a:t>
            </a:r>
            <a:r>
              <a:rPr lang="ru-RU" sz="2400" b="1" dirty="0"/>
              <a:t>рациональная модель </a:t>
            </a:r>
            <a:r>
              <a:rPr lang="ru-RU" sz="2400" dirty="0"/>
              <a:t>и др.</a:t>
            </a:r>
          </a:p>
          <a:p>
            <a:endParaRPr lang="ru-RU" sz="2400" dirty="0"/>
          </a:p>
          <a:p>
            <a:r>
              <a:rPr lang="ru-RU" sz="2400" dirty="0"/>
              <a:t>Многие из них применяются в крупных компаниях по сей день.</a:t>
            </a:r>
          </a:p>
        </p:txBody>
      </p:sp>
    </p:spTree>
    <p:extLst>
      <p:ext uri="{BB962C8B-B14F-4D97-AF65-F5344CB8AC3E}">
        <p14:creationId xmlns:p14="http://schemas.microsoft.com/office/powerpoint/2010/main" val="31452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29D1E-F044-6234-04D5-A042844E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3F87D-B8CC-EBB1-5A07-864AAE214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Итеративная модель разработки является действенным методом разработки ПО, поскольку позволяет </a:t>
            </a:r>
            <a:r>
              <a:rPr lang="ru-RU" b="1" dirty="0"/>
              <a:t>команде быстро адаптироваться к изменяющимся требованиям клиента </a:t>
            </a:r>
            <a:r>
              <a:rPr lang="ru-RU" dirty="0"/>
              <a:t>и </a:t>
            </a:r>
            <a:r>
              <a:rPr lang="ru-RU" b="1" dirty="0"/>
              <a:t>улучшать качество продукта на протяжении всего процесса разработки</a:t>
            </a:r>
            <a:r>
              <a:rPr lang="ru-RU" dirty="0"/>
              <a:t>.</a:t>
            </a:r>
          </a:p>
          <a:p>
            <a:r>
              <a:rPr lang="ru-RU" dirty="0"/>
              <a:t>Однако недостатки модели могут привести к </a:t>
            </a:r>
            <a:r>
              <a:rPr lang="ru-RU" b="1" dirty="0"/>
              <a:t>недостаточному контролю над процессом разработки</a:t>
            </a:r>
            <a:r>
              <a:rPr lang="ru-RU" dirty="0"/>
              <a:t>.</a:t>
            </a:r>
          </a:p>
          <a:p>
            <a:r>
              <a:rPr lang="ru-RU" dirty="0"/>
              <a:t>На текущее время итеративная модель разработки не особо популярна в индустрии программной инженерии, однако </a:t>
            </a:r>
            <a:r>
              <a:rPr lang="ru-RU" b="1" dirty="0"/>
              <a:t>она служит важной вехой в развитии индустрии</a:t>
            </a:r>
            <a:r>
              <a:rPr lang="ru-RU" dirty="0"/>
              <a:t> и </a:t>
            </a:r>
            <a:r>
              <a:rPr lang="ru-RU" b="1" dirty="0"/>
              <a:t>лежит в основе ряда множества современных моделей</a:t>
            </a:r>
            <a:r>
              <a:rPr lang="ru-RU" dirty="0"/>
              <a:t>, таких как </a:t>
            </a:r>
            <a:r>
              <a:rPr lang="ru-RU" dirty="0" err="1"/>
              <a:t>Agile</a:t>
            </a:r>
            <a:r>
              <a:rPr lang="ru-RU" dirty="0"/>
              <a:t>-методологии, спиральная модель, рациональная модель и др.</a:t>
            </a:r>
          </a:p>
        </p:txBody>
      </p:sp>
    </p:spTree>
    <p:extLst>
      <p:ext uri="{BB962C8B-B14F-4D97-AF65-F5344CB8AC3E}">
        <p14:creationId xmlns:p14="http://schemas.microsoft.com/office/powerpoint/2010/main" val="35987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003810-9ABB-D8BB-6952-88A7B143C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C12EC4-D69F-6E59-3DB0-09B1AA55E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Предшественники, появление и распространение модели</a:t>
            </a:r>
          </a:p>
        </p:txBody>
      </p:sp>
    </p:spTree>
    <p:extLst>
      <p:ext uri="{BB962C8B-B14F-4D97-AF65-F5344CB8AC3E}">
        <p14:creationId xmlns:p14="http://schemas.microsoft.com/office/powerpoint/2010/main" val="217326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DCC13-FA6F-048F-7CAA-A9B2F57A4A73}"/>
              </a:ext>
            </a:extLst>
          </p:cNvPr>
          <p:cNvSpPr txBox="1"/>
          <p:nvPr/>
        </p:nvSpPr>
        <p:spPr>
          <a:xfrm>
            <a:off x="7165386" y="797509"/>
            <a:ext cx="46567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C 50-годов XX века наиболее распространённой была </a:t>
            </a:r>
            <a:r>
              <a:rPr lang="ru-RU" sz="2400" b="1" dirty="0"/>
              <a:t>каскадная модель </a:t>
            </a:r>
            <a:r>
              <a:rPr lang="ru-RU" sz="2400" dirty="0"/>
              <a:t>(</a:t>
            </a:r>
            <a:r>
              <a:rPr lang="ru-RU" sz="2400" b="1" dirty="0"/>
              <a:t>модель водопада</a:t>
            </a:r>
            <a:r>
              <a:rPr lang="ru-RU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Процесс разработки в ней рассматривается как последовательный поток в водопаде, жизненный цикл продукта делится на множество фаз, каждая из которых может быть запущена только при завершении предыдущей.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30AD55-B748-094B-C719-78B18ABBF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328024"/>
            <a:ext cx="6741524" cy="420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7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B6B7FB-D4EC-05FF-4CDA-A398E0BC22D2}"/>
              </a:ext>
            </a:extLst>
          </p:cNvPr>
          <p:cNvSpPr txBox="1"/>
          <p:nvPr/>
        </p:nvSpPr>
        <p:spPr>
          <a:xfrm>
            <a:off x="1033462" y="1413063"/>
            <a:ext cx="1012507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Каскадная модель в чистом виде обладает рядом существенных недостатков – в ней </a:t>
            </a:r>
            <a:r>
              <a:rPr lang="ru-RU" sz="3200" u="sng" dirty="0"/>
              <a:t>не учитывается изменчивость требований </a:t>
            </a:r>
            <a:r>
              <a:rPr lang="ru-RU" sz="3200" dirty="0"/>
              <a:t>заказчика, </a:t>
            </a:r>
            <a:r>
              <a:rPr lang="ru-RU" sz="3200" u="sng" dirty="0"/>
              <a:t>нет возможности быстро адаптироваться к изменяющимся условиям </a:t>
            </a:r>
            <a:r>
              <a:rPr lang="ru-RU" sz="3200" dirty="0"/>
              <a:t>проекта.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/>
              <a:t>В ответ на недостатки каскадной модели была разработана </a:t>
            </a:r>
            <a:r>
              <a:rPr lang="ru-RU" sz="3200" b="1" dirty="0"/>
              <a:t>итеративная модель</a:t>
            </a:r>
            <a:r>
              <a:rPr lang="ru-RU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222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BB196F-E708-9CDD-1047-7362C7725BF0}"/>
              </a:ext>
            </a:extLst>
          </p:cNvPr>
          <p:cNvSpPr txBox="1"/>
          <p:nvPr/>
        </p:nvSpPr>
        <p:spPr>
          <a:xfrm>
            <a:off x="609600" y="612844"/>
            <a:ext cx="358140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Первым серьёзным шагом на пути к формированию итеративной модели стала статья 1970 года «</a:t>
            </a:r>
            <a:r>
              <a:rPr lang="ru-RU" sz="2000" b="1" dirty="0"/>
              <a:t>Управление разработкой больших программных систем</a:t>
            </a:r>
            <a:r>
              <a:rPr lang="ru-RU" sz="2000" dirty="0"/>
              <a:t>», в которой её автор Уинстон Ройс поделился своим мнением о перспективах развития каскадной модели.</a:t>
            </a:r>
          </a:p>
          <a:p>
            <a:endParaRPr lang="ru-RU" sz="2000" dirty="0"/>
          </a:p>
          <a:p>
            <a:r>
              <a:rPr lang="ru-RU" sz="2000" dirty="0"/>
              <a:t>В ней он сформулировал основные принципы итеративной модели.</a:t>
            </a:r>
          </a:p>
          <a:p>
            <a:r>
              <a:rPr lang="ru-RU" sz="2000" dirty="0"/>
              <a:t>За основу новой методологии была взята </a:t>
            </a:r>
            <a:r>
              <a:rPr lang="ru-RU" sz="2000" u="sng" dirty="0"/>
              <a:t>доработка продукта на основе обратной связи</a:t>
            </a:r>
            <a:r>
              <a:rPr lang="ru-RU" sz="2000" dirty="0"/>
              <a:t> с участием заказчика.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25676B-18A0-436A-09C5-C80E7D29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802" y="1318736"/>
            <a:ext cx="7312698" cy="43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D6C424-C4E1-4B87-CE1D-C38D5CF2CDD2}"/>
              </a:ext>
            </a:extLst>
          </p:cNvPr>
          <p:cNvSpPr txBox="1"/>
          <p:nvPr/>
        </p:nvSpPr>
        <p:spPr>
          <a:xfrm>
            <a:off x="638174" y="1074509"/>
            <a:ext cx="598170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Ранняя практика более современного итеративного подхода появилась под руководством Майка Дайера, Боба </a:t>
            </a:r>
            <a:r>
              <a:rPr lang="ru-RU" sz="2000" dirty="0" err="1"/>
              <a:t>МакГенри</a:t>
            </a:r>
            <a:r>
              <a:rPr lang="ru-RU" sz="2000" dirty="0"/>
              <a:t>, Дона </a:t>
            </a:r>
            <a:r>
              <a:rPr lang="ru-RU" sz="2000" dirty="0" err="1"/>
              <a:t>О'Нила</a:t>
            </a:r>
            <a:r>
              <a:rPr lang="ru-RU" sz="2000" dirty="0"/>
              <a:t> и других инженеров.</a:t>
            </a:r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течении 70-80-х </a:t>
            </a:r>
            <a:r>
              <a:rPr lang="en-US" sz="2000" dirty="0"/>
              <a:t>FSD </a:t>
            </a:r>
            <a:r>
              <a:rPr lang="ru-RU" sz="2000" dirty="0"/>
              <a:t>IBM широко и успешно использовал итеративную модель при разработке крупных космических и авиационных систем Министерства обороны США.</a:t>
            </a:r>
            <a:endParaRPr lang="en-US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 1990-х годах итеративная модель разработки ПО получила новый импульс развития с появлением гибкой методологии разработки </a:t>
            </a:r>
            <a:r>
              <a:rPr lang="ru-RU" sz="2000" dirty="0" err="1"/>
              <a:t>Agile</a:t>
            </a:r>
            <a:r>
              <a:rPr lang="ru-RU" sz="2000" dirty="0"/>
              <a:t> и её производных. Это произошло в результате эволюции итеративной модели</a:t>
            </a:r>
            <a:r>
              <a:rPr lang="en-US" sz="2000" dirty="0"/>
              <a:t>.</a:t>
            </a:r>
            <a:endParaRPr lang="ru-RU" sz="20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BAE103-AC0D-E105-8692-B35D4DD8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0" y="1414461"/>
            <a:ext cx="40290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789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047F6-CCD1-EA6C-D251-BB969A29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Методологии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F580C5A-0DFE-3B78-ADCF-B3726079A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Сравнение с каскадной моделью, ключевые принципы, достоинства и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241817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A5EEB2-BBE8-5467-131E-E497FAF8E6E7}"/>
              </a:ext>
            </a:extLst>
          </p:cNvPr>
          <p:cNvSpPr txBox="1"/>
          <p:nvPr/>
        </p:nvSpPr>
        <p:spPr>
          <a:xfrm>
            <a:off x="3442484" y="5721937"/>
            <a:ext cx="530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классической каскадной модели разработки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7CEBA8-6FB4-092B-A934-62284B577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57" y="1489575"/>
            <a:ext cx="7221883" cy="387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CF3359-AF49-2E39-4FEF-8C456557C370}"/>
              </a:ext>
            </a:extLst>
          </p:cNvPr>
          <p:cNvSpPr txBox="1"/>
          <p:nvPr/>
        </p:nvSpPr>
        <p:spPr>
          <a:xfrm>
            <a:off x="4278547" y="5692069"/>
            <a:ext cx="363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Итерационная модель разработки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625997-DEF1-690A-0473-2789E2753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4" y="1354931"/>
            <a:ext cx="9682543" cy="41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838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43</TotalTime>
  <Words>736</Words>
  <Application>Microsoft Office PowerPoint</Application>
  <PresentationFormat>Широкоэкранный</PresentationFormat>
  <Paragraphs>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Corbel</vt:lpstr>
      <vt:lpstr>Базис</vt:lpstr>
      <vt:lpstr>Итеративная модель разработки</vt:lpstr>
      <vt:lpstr>История создания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Содержание Методологии</vt:lpstr>
      <vt:lpstr>Презентация PowerPoint</vt:lpstr>
      <vt:lpstr>Презентация PowerPoint</vt:lpstr>
      <vt:lpstr>Презентация PowerPoint</vt:lpstr>
      <vt:lpstr>Презентация PowerPoint</vt:lpstr>
      <vt:lpstr>Известные применения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Итеративная модель разработки ПО</dc:title>
  <dc:creator>Константин Мовенко</dc:creator>
  <cp:lastModifiedBy>Константин Мовенко</cp:lastModifiedBy>
  <cp:revision>5</cp:revision>
  <dcterms:created xsi:type="dcterms:W3CDTF">2023-06-07T11:16:18Z</dcterms:created>
  <dcterms:modified xsi:type="dcterms:W3CDTF">2023-06-07T15:52:51Z</dcterms:modified>
</cp:coreProperties>
</file>