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1"/>
  </p:notesMasterIdLst>
  <p:sldIdLst>
    <p:sldId id="256" r:id="rId2"/>
    <p:sldId id="257" r:id="rId3"/>
    <p:sldId id="260" r:id="rId4"/>
    <p:sldId id="308" r:id="rId5"/>
    <p:sldId id="259" r:id="rId6"/>
    <p:sldId id="261" r:id="rId7"/>
    <p:sldId id="262" r:id="rId8"/>
    <p:sldId id="263" r:id="rId9"/>
    <p:sldId id="264" r:id="rId10"/>
    <p:sldId id="265" r:id="rId11"/>
    <p:sldId id="30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309" r:id="rId32"/>
    <p:sldId id="286" r:id="rId33"/>
    <p:sldId id="285" r:id="rId34"/>
    <p:sldId id="298" r:id="rId35"/>
    <p:sldId id="287" r:id="rId36"/>
    <p:sldId id="297" r:id="rId37"/>
    <p:sldId id="303" r:id="rId38"/>
    <p:sldId id="289" r:id="rId39"/>
    <p:sldId id="290" r:id="rId40"/>
    <p:sldId id="292" r:id="rId41"/>
    <p:sldId id="294" r:id="rId42"/>
    <p:sldId id="306" r:id="rId43"/>
    <p:sldId id="299" r:id="rId44"/>
    <p:sldId id="301" r:id="rId45"/>
    <p:sldId id="302" r:id="rId46"/>
    <p:sldId id="307" r:id="rId47"/>
    <p:sldId id="300" r:id="rId48"/>
    <p:sldId id="305" r:id="rId49"/>
    <p:sldId id="310" r:id="rId5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1CCC1-1983-4F2E-8073-0CFA0220C1DD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396CD-22A9-4008-88CC-EF02854C8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46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F3E5B-0D94-47FA-8209-73277837D7D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2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F3E5B-0D94-47FA-8209-73277837D7D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29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54F11-FB0A-4969-BA7F-6D1A05547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874113-F2A9-4D16-9363-CAD1531B9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C00578-FACB-46C1-9D44-B950ACEFC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5311-8E5A-4024-B7CE-8504BFE25FFE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BD5CBD-144C-4236-9DB9-CA5B982E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FC594A-EB91-4E9A-BEDA-4756B8B7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2CE3-D14A-4AC1-870F-A2935AAD2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11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329D24-0967-4A77-98B9-AD053652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1419966-01C0-4944-942F-F2A4DA9DF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3E8649-7A14-4F0B-956F-0250FBD3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5311-8E5A-4024-B7CE-8504BFE25FFE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41A7B2-097C-4E1F-831D-EEBCD7C8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1CAB5C-6D9B-4EF7-973D-96EC7000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2CE3-D14A-4AC1-870F-A2935AAD2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62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0BE8B69-5626-41E6-A402-BA9E58610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172AC3-B99D-45C5-AC24-E0EE315D2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528FD8-5B2A-45CB-97F4-4516852F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5311-8E5A-4024-B7CE-8504BFE25FFE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F46790-E81E-42F1-A34D-8AFBA111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A9622F-DEE5-41F9-9188-C3F1A937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2CE3-D14A-4AC1-870F-A2935AAD2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76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4BE27-1F7E-484A-86A7-C5BE330C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2C983E-3F81-4340-AD53-AFD03AC9B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897FAB-46D9-4DAD-809C-18AD018D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5311-8E5A-4024-B7CE-8504BFE25FFE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67AF47-05BB-4786-A6A8-7E7873A2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AC2948-FF59-4791-A386-A6F5E17C8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2CE3-D14A-4AC1-870F-A2935AAD2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79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E1BB5-48F4-4C8E-B74F-8F2E50F52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E92044-655B-4137-AAAB-2020392B2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4F54FC-02FE-4FEF-9C38-09D4992C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5311-8E5A-4024-B7CE-8504BFE25FFE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9FABAC-4F62-497C-A937-4BE97FE3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E8EE6E-3660-4BEC-90C8-033E4EC9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2CE3-D14A-4AC1-870F-A2935AAD2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44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E93534-9F8C-40F0-A746-D1B60BC9D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0B6BB8-4475-4A7C-8A47-9FAB09593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DF3972-4E3A-45A7-A3A0-3950CF098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B0B0BE-4473-49E2-A048-0B526CAF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5311-8E5A-4024-B7CE-8504BFE25FFE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26AB99-DE44-4390-B253-FB42C932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EC171F-1CC3-4605-8E4B-6419ACC4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2CE3-D14A-4AC1-870F-A2935AAD2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97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36319-B2C9-4E0D-B1FB-9506E54F0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5669BC-0375-4E68-84EC-BFE6A6825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0D7882-6AB1-49ED-BAD8-8C0C86B05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9ACF8A6-2F20-486C-9ABD-CB42E17F8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40739C-79BF-4F3C-BAF6-7CC3B98B3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A82B662-F32C-41DC-9D22-C75FCE0A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5311-8E5A-4024-B7CE-8504BFE25FFE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12F507-39D1-482A-AADC-E13889B5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20D13F8-4769-4A1A-8A2A-E745537F9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2CE3-D14A-4AC1-870F-A2935AAD2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3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B8A20-5494-43CC-9F03-955E829A2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4645CC-674A-4858-BD14-C441AAC6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5311-8E5A-4024-B7CE-8504BFE25FFE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97DD17-EF44-4486-A019-F93D6092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CC8F46-3BF4-4670-BCEC-C04A7402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2CE3-D14A-4AC1-870F-A2935AAD2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1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A9BD0D5-A98F-4BC0-AE08-9183BFE2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5311-8E5A-4024-B7CE-8504BFE25FFE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2F2A4C6-5D8D-4230-874F-7AF55B55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1AE6E6-2BD4-44A9-ACDC-E777D5E3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2CE3-D14A-4AC1-870F-A2935AAD2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86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7CC0E-9AC7-4A78-91DE-EB49C740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B870B-969B-478A-B8BA-1161AFA0E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A50EC3-F7D2-4457-A3DD-D4B21516A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78DFB0-35A5-4051-BC97-B9A4EFD2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5311-8E5A-4024-B7CE-8504BFE25FFE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5CFD09-C239-4B35-A01B-86CEE749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6631CF-712A-4F54-B905-DFA09EB3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2CE3-D14A-4AC1-870F-A2935AAD2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46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AF4EC9-C631-4F3A-A6EB-B5B095F1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71859FD-FDF5-47A5-BF25-D72E82FD2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73A635-2923-494F-991D-B43CF5930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43462B-ACF6-4EEB-9E93-3928115C4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5311-8E5A-4024-B7CE-8504BFE25FFE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93DB93-7F12-4205-89AD-5A7531FE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A2C515-EB26-4275-8EE6-38BC775A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2CE3-D14A-4AC1-870F-A2935AAD2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70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6B5799-C1A7-4B0B-9243-89C878417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4D6B07-FDF6-4CB2-A22E-98587A849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06706B-C712-4E0C-A9ED-D5BA73085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95311-8E5A-4024-B7CE-8504BFE25FFE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23ED89-A9EC-45F2-B690-D8DEF2F88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80E815-D2CA-4AE5-9115-984A95B7E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72CE3-D14A-4AC1-870F-A2935AAD2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23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IOTA_(%D1%82%D0%B5%D1%85%D0%BD%D0%BE%D0%BB%D0%BE%D0%B3%D0%B8%D1%8F)#cite_note-Forbes-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itcoin.org/bitcoin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Технические основы </a:t>
            </a:r>
            <a:r>
              <a:rPr lang="ru-RU" dirty="0" err="1"/>
              <a:t>блокчейн</a:t>
            </a:r>
            <a:r>
              <a:rPr lang="ru-RU" dirty="0"/>
              <a:t>-технологий</a:t>
            </a:r>
            <a:endParaRPr lang="ru-RU" sz="3100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1835B7C8-BC36-451D-ADFD-E783E76B59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6410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Хеш-функции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Детерминированное преобразование данных произвольного размера (входные данные) в данные фиксированного размера (</a:t>
            </a:r>
            <a:r>
              <a:rPr lang="ru-RU" dirty="0" err="1"/>
              <a:t>хеш</a:t>
            </a:r>
            <a:r>
              <a:rPr lang="ru-RU" dirty="0"/>
              <a:t>-суммы). </a:t>
            </a:r>
            <a:endParaRPr lang="en-US" dirty="0"/>
          </a:p>
          <a:p>
            <a:r>
              <a:rPr lang="ru-RU" dirty="0" err="1"/>
              <a:t>Хеш</a:t>
            </a:r>
            <a:r>
              <a:rPr lang="ru-RU" dirty="0"/>
              <a:t>-суммы невозможно спрогнозировать на основе входных данных без фактического выполнения хеш-функции. </a:t>
            </a:r>
            <a:endParaRPr lang="en-US" dirty="0"/>
          </a:p>
          <a:p>
            <a:r>
              <a:rPr lang="ru-RU" dirty="0" err="1"/>
              <a:t>Хеш</a:t>
            </a:r>
            <a:r>
              <a:rPr lang="ru-RU" dirty="0"/>
              <a:t>-суммы также нельзя преобразовать обратно во входные данные.</a:t>
            </a:r>
            <a:endParaRPr lang="en-US" dirty="0"/>
          </a:p>
          <a:p>
            <a:r>
              <a:rPr lang="ru-RU" dirty="0" err="1"/>
              <a:t>Хеш</a:t>
            </a:r>
            <a:r>
              <a:rPr lang="ru-RU" dirty="0"/>
              <a:t>-суммы не содержат сведений о входных данных.</a:t>
            </a:r>
            <a:endParaRPr lang="en-US" dirty="0"/>
          </a:p>
          <a:p>
            <a:r>
              <a:rPr lang="ru-RU" dirty="0"/>
              <a:t>В идеале хеш-функция при изменении одного бита входных данных зеркально отражает каждый бит выходных данных с вероятностью в 0,5.</a:t>
            </a:r>
            <a:endParaRPr lang="en-US" dirty="0"/>
          </a:p>
          <a:p>
            <a:r>
              <a:rPr lang="ru-RU" dirty="0"/>
              <a:t>В идеале хеш-функция дает минимум коллизий.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79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0F962-9ADA-4280-9F6D-7C9BE0D0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хеш-функций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E04537-E0CB-4860-87DA-6F9905389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Простейшая хеш-функция:</a:t>
            </a:r>
            <a:br>
              <a:rPr lang="ru-RU" dirty="0"/>
            </a:br>
            <a:r>
              <a:rPr lang="ru-RU" dirty="0"/>
              <a:t>где </a:t>
            </a:r>
            <a:r>
              <a:rPr lang="en-US" dirty="0"/>
              <a:t>M – </a:t>
            </a:r>
            <a:r>
              <a:rPr lang="ru-RU" dirty="0"/>
              <a:t>простое число достаточного размера. </a:t>
            </a:r>
          </a:p>
          <a:p>
            <a:r>
              <a:rPr lang="ru-RU" dirty="0"/>
              <a:t>Хеширование строк переменной длины</a:t>
            </a:r>
          </a:p>
          <a:p>
            <a:pPr lvl="1"/>
            <a:r>
              <a:rPr lang="ru-RU" dirty="0"/>
              <a:t>Простейшая реализация - алгоритм Пирсона </a:t>
            </a:r>
          </a:p>
          <a:p>
            <a:pPr marL="685800" lvl="2" indent="0">
              <a:buNone/>
            </a:pPr>
            <a:r>
              <a:rPr lang="en-US" dirty="0"/>
              <a:t>h := 0</a:t>
            </a:r>
          </a:p>
          <a:p>
            <a:pPr marL="685800" lvl="2" indent="0">
              <a:buNone/>
            </a:pPr>
            <a:r>
              <a:rPr lang="en-US" dirty="0"/>
              <a:t>for each c in W loop</a:t>
            </a:r>
          </a:p>
          <a:p>
            <a:pPr marL="685800" lvl="2" indent="0">
              <a:buNone/>
            </a:pPr>
            <a:r>
              <a:rPr lang="en-US" dirty="0"/>
              <a:t>  index := h </a:t>
            </a:r>
            <a:r>
              <a:rPr lang="en-US" dirty="0" err="1"/>
              <a:t>xor</a:t>
            </a:r>
            <a:r>
              <a:rPr lang="en-US" dirty="0"/>
              <a:t> c</a:t>
            </a:r>
          </a:p>
          <a:p>
            <a:pPr marL="685800" lvl="2" indent="0">
              <a:buNone/>
            </a:pPr>
            <a:r>
              <a:rPr lang="en-US" dirty="0"/>
              <a:t>  h := T[index]</a:t>
            </a:r>
            <a:r>
              <a:rPr lang="ru-RU" dirty="0"/>
              <a:t> </a:t>
            </a:r>
            <a:r>
              <a:rPr lang="en-US" dirty="0"/>
              <a:t>//</a:t>
            </a:r>
            <a:r>
              <a:rPr lang="ru-RU" dirty="0"/>
              <a:t>таблица перестановок</a:t>
            </a:r>
            <a:endParaRPr lang="en-US" dirty="0"/>
          </a:p>
          <a:p>
            <a:pPr marL="685800" lvl="2" indent="0">
              <a:buNone/>
            </a:pPr>
            <a:r>
              <a:rPr lang="en-US" dirty="0"/>
              <a:t>end loop</a:t>
            </a:r>
          </a:p>
          <a:p>
            <a:pPr marL="685800" lvl="2" indent="0">
              <a:buNone/>
            </a:pPr>
            <a:r>
              <a:rPr lang="en-US" dirty="0"/>
              <a:t>return h</a:t>
            </a:r>
            <a:endParaRPr lang="ru-RU" dirty="0"/>
          </a:p>
          <a:p>
            <a:pPr lvl="1"/>
            <a:r>
              <a:rPr lang="ru-RU" dirty="0"/>
              <a:t>Более совершенные реализации – алгоритмы семейства </a:t>
            </a:r>
            <a:r>
              <a:rPr lang="en-US" dirty="0"/>
              <a:t>SHA (Secure Hash Algorithm) </a:t>
            </a:r>
            <a:endParaRPr lang="ru-RU" dirty="0"/>
          </a:p>
          <a:p>
            <a:pPr lvl="2"/>
            <a:r>
              <a:rPr lang="en-US" dirty="0"/>
              <a:t>SHA1 –</a:t>
            </a:r>
            <a:r>
              <a:rPr lang="ru-RU" dirty="0"/>
              <a:t> устарел, имеет недостатки и постепенно выводится из использования.</a:t>
            </a:r>
          </a:p>
          <a:p>
            <a:pPr lvl="2"/>
            <a:r>
              <a:rPr lang="en-US" dirty="0"/>
              <a:t>SHA2 –</a:t>
            </a:r>
            <a:r>
              <a:rPr lang="ru-RU" dirty="0"/>
              <a:t> все еще используется в </a:t>
            </a:r>
            <a:r>
              <a:rPr lang="en-US" dirty="0"/>
              <a:t>Bitcoin </a:t>
            </a:r>
            <a:r>
              <a:rPr lang="ru-RU" dirty="0"/>
              <a:t>и многих других областях. </a:t>
            </a:r>
          </a:p>
          <a:p>
            <a:pPr lvl="2"/>
            <a:r>
              <a:rPr lang="en-US" dirty="0"/>
              <a:t>SHA3 (Keccak) – </a:t>
            </a:r>
            <a:r>
              <a:rPr lang="ru-RU" dirty="0"/>
              <a:t>используется более поздними БЧ, например </a:t>
            </a:r>
            <a:r>
              <a:rPr lang="en-US" dirty="0"/>
              <a:t>Ethereum.</a:t>
            </a:r>
            <a:endParaRPr lang="ru-RU" dirty="0"/>
          </a:p>
        </p:txBody>
      </p:sp>
      <p:sp>
        <p:nvSpPr>
          <p:cNvPr id="4" name="AutoShape 2" descr="{\displaystyle h(k)=k\mod M}">
            <a:extLst>
              <a:ext uri="{FF2B5EF4-FFF2-40B4-BE49-F238E27FC236}">
                <a16:creationId xmlns:a16="http://schemas.microsoft.com/office/drawing/2014/main" id="{2EA67FE2-D014-4930-8FD9-DB58D4778D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29298FB-3A82-4B85-9E0D-80D980F8F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927" y="1891650"/>
            <a:ext cx="1996536" cy="29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50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</a:t>
            </a:r>
            <a:r>
              <a:rPr lang="ru-RU" dirty="0"/>
              <a:t>-256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4325" y="1808847"/>
            <a:ext cx="8770952" cy="4852012"/>
          </a:xfrm>
        </p:spPr>
        <p:txBody>
          <a:bodyPr>
            <a:normAutofit/>
          </a:bodyPr>
          <a:lstStyle/>
          <a:p>
            <a:r>
              <a:rPr lang="ru-RU" dirty="0" err="1"/>
              <a:t>Bitcoin</a:t>
            </a:r>
            <a:r>
              <a:rPr lang="ru-RU" dirty="0"/>
              <a:t> использует SHA-256</a:t>
            </a:r>
            <a:r>
              <a:rPr lang="en-US" dirty="0"/>
              <a:t> (</a:t>
            </a:r>
            <a:r>
              <a:rPr lang="ru-RU" dirty="0"/>
              <a:t>результат - 256-битные хеш-суммы</a:t>
            </a:r>
            <a:r>
              <a:rPr lang="en-US" dirty="0"/>
              <a:t>)</a:t>
            </a:r>
            <a:endParaRPr lang="ru-RU" dirty="0"/>
          </a:p>
          <a:p>
            <a:endParaRPr lang="ru-RU" b="1" dirty="0"/>
          </a:p>
          <a:p>
            <a:r>
              <a:rPr lang="ru-RU" b="1" dirty="0" err="1"/>
              <a:t>С</a:t>
            </a:r>
            <a:r>
              <a:rPr lang="ru-RU" dirty="0" err="1"/>
              <a:t>оларлаб</a:t>
            </a:r>
            <a:r>
              <a:rPr lang="ru-RU" dirty="0"/>
              <a:t> </a:t>
            </a:r>
            <a:r>
              <a:rPr lang="en-US" dirty="0"/>
              <a:t>-&gt; </a:t>
            </a:r>
            <a:r>
              <a:rPr lang="ru-RU" dirty="0">
                <a:latin typeface="Arial Narrow" panose="020B0606020202030204" pitchFamily="34" charset="0"/>
              </a:rPr>
              <a:t>0</a:t>
            </a:r>
            <a:r>
              <a:rPr lang="en-US" dirty="0">
                <a:latin typeface="Arial Narrow" panose="020B0606020202030204" pitchFamily="34" charset="0"/>
              </a:rPr>
              <a:t>xc24bedffee49b8c9bc8d0e372de9c6256692ec33da8a163791b8f39e4526768d</a:t>
            </a:r>
          </a:p>
          <a:p>
            <a:r>
              <a:rPr lang="ru-RU" b="1" dirty="0" err="1"/>
              <a:t>с</a:t>
            </a:r>
            <a:r>
              <a:rPr lang="ru-RU" dirty="0" err="1"/>
              <a:t>оларлаб</a:t>
            </a:r>
            <a:r>
              <a:rPr lang="ru-RU" dirty="0"/>
              <a:t> </a:t>
            </a:r>
            <a:r>
              <a:rPr lang="en-US" dirty="0"/>
              <a:t>-&gt; </a:t>
            </a:r>
            <a:r>
              <a:rPr lang="ru-RU" dirty="0">
                <a:latin typeface="Arial Narrow" panose="020B0606020202030204" pitchFamily="34" charset="0"/>
              </a:rPr>
              <a:t>0</a:t>
            </a:r>
            <a:r>
              <a:rPr lang="en-US" dirty="0">
                <a:latin typeface="Arial Narrow" panose="020B0606020202030204" pitchFamily="34" charset="0"/>
              </a:rPr>
              <a:t>x464342543d5180be2be0645ca0b28059c70a0281fb62cef6f3c03063d3228a8f</a:t>
            </a:r>
            <a:endParaRPr lang="ru-RU" dirty="0">
              <a:latin typeface="Arial Narrow" panose="020B0606020202030204" pitchFamily="34" charset="0"/>
            </a:endParaRPr>
          </a:p>
          <a:p>
            <a:r>
              <a:rPr lang="ru-RU" dirty="0" err="1"/>
              <a:t>солар</a:t>
            </a:r>
            <a:r>
              <a:rPr lang="ru-RU" dirty="0"/>
              <a:t> </a:t>
            </a:r>
            <a:r>
              <a:rPr lang="ru-RU" dirty="0" err="1"/>
              <a:t>лаб</a:t>
            </a:r>
            <a:r>
              <a:rPr lang="ru-RU" dirty="0"/>
              <a:t> </a:t>
            </a:r>
            <a:r>
              <a:rPr lang="en-US" dirty="0"/>
              <a:t>-&gt; </a:t>
            </a:r>
            <a:r>
              <a:rPr lang="ru-RU" dirty="0"/>
              <a:t> </a:t>
            </a:r>
            <a:r>
              <a:rPr lang="ru-RU" dirty="0">
                <a:latin typeface="Arial Narrow" panose="020B0606020202030204" pitchFamily="34" charset="0"/>
              </a:rPr>
              <a:t>0</a:t>
            </a:r>
            <a:r>
              <a:rPr lang="en-US" dirty="0">
                <a:latin typeface="Arial Narrow" panose="020B0606020202030204" pitchFamily="34" charset="0"/>
              </a:rPr>
              <a:t>x5f468a088b422d30a38c9e03c44b88b0c8e4ce7da6fd1c8814f5fe3250a9bcb4</a:t>
            </a:r>
            <a:br>
              <a:rPr lang="ru-RU" dirty="0"/>
            </a:br>
            <a:endParaRPr lang="ru-RU" dirty="0"/>
          </a:p>
          <a:p>
            <a:r>
              <a:rPr lang="ru-RU" dirty="0"/>
              <a:t>Можно использовать </a:t>
            </a:r>
            <a:r>
              <a:rPr lang="ru-RU" dirty="0" err="1"/>
              <a:t>хеш</a:t>
            </a:r>
            <a:r>
              <a:rPr lang="ru-RU" dirty="0"/>
              <a:t> для контроля </a:t>
            </a:r>
            <a:r>
              <a:rPr lang="ru-RU" b="1" dirty="0"/>
              <a:t>изменения </a:t>
            </a:r>
            <a:r>
              <a:rPr lang="ru-RU" dirty="0"/>
              <a:t>данных.</a:t>
            </a:r>
            <a:endParaRPr lang="en-US" dirty="0"/>
          </a:p>
          <a:p>
            <a:pPr lvl="1"/>
            <a:r>
              <a:rPr lang="ru-RU" dirty="0"/>
              <a:t>При этом хранить не сами данные, а только их </a:t>
            </a:r>
            <a:r>
              <a:rPr lang="ru-RU" dirty="0" err="1"/>
              <a:t>хеш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Необратимость преобразования не дает возможности по </a:t>
            </a:r>
            <a:r>
              <a:rPr lang="ru-RU" dirty="0" err="1"/>
              <a:t>хешу</a:t>
            </a:r>
            <a:r>
              <a:rPr lang="ru-RU" dirty="0"/>
              <a:t> восстановить эти данные.</a:t>
            </a:r>
          </a:p>
          <a:p>
            <a:pPr lvl="1"/>
            <a:r>
              <a:rPr lang="ru-RU" dirty="0"/>
              <a:t>Таким образом можно доказать наличие данных не раскрывая их.</a:t>
            </a:r>
          </a:p>
        </p:txBody>
      </p:sp>
    </p:spTree>
    <p:extLst>
      <p:ext uri="{BB962C8B-B14F-4D97-AF65-F5344CB8AC3E}">
        <p14:creationId xmlns:p14="http://schemas.microsoft.com/office/powerpoint/2010/main" val="126223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Шифрование с использованием открытого ключа 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21652"/>
            <a:ext cx="7886700" cy="375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62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Шифрование с использованием открытого ключа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75175"/>
          </a:xfrm>
        </p:spPr>
        <p:txBody>
          <a:bodyPr>
            <a:normAutofit/>
          </a:bodyPr>
          <a:lstStyle/>
          <a:p>
            <a:r>
              <a:rPr lang="ru-RU" dirty="0"/>
              <a:t>Все базируется на ключевых парах (“</a:t>
            </a:r>
            <a:r>
              <a:rPr lang="ru-RU" dirty="0" err="1"/>
              <a:t>keypairs</a:t>
            </a:r>
            <a:r>
              <a:rPr lang="ru-RU" dirty="0"/>
              <a:t>”), состоящих из </a:t>
            </a:r>
            <a:r>
              <a:rPr lang="ru-RU" b="1" dirty="0"/>
              <a:t>открытого </a:t>
            </a:r>
            <a:r>
              <a:rPr lang="ru-RU" dirty="0"/>
              <a:t>и </a:t>
            </a:r>
            <a:r>
              <a:rPr lang="ru-RU" b="1" dirty="0"/>
              <a:t>закрытого </a:t>
            </a:r>
            <a:r>
              <a:rPr lang="ru-RU" dirty="0"/>
              <a:t>ключа.</a:t>
            </a:r>
          </a:p>
          <a:p>
            <a:pPr lvl="1"/>
            <a:r>
              <a:rPr lang="ru-RU" dirty="0"/>
              <a:t>Открытый ключ создается на основе закрытого. </a:t>
            </a:r>
          </a:p>
          <a:p>
            <a:pPr lvl="1"/>
            <a:r>
              <a:rPr lang="ru-RU" dirty="0"/>
              <a:t>Открытые ключи не содержат сведений о закрытом ключе.</a:t>
            </a:r>
          </a:p>
          <a:p>
            <a:r>
              <a:rPr lang="ru-RU" dirty="0"/>
              <a:t>Данные, зашифрованные с использованием открытого ключа, можно расшифровать с помощью закрытого ключа, и наоборот.</a:t>
            </a:r>
          </a:p>
          <a:p>
            <a:r>
              <a:rPr lang="ru-RU" dirty="0"/>
              <a:t>В математику углубляться не будем, для желающих – копать в сторону </a:t>
            </a:r>
          </a:p>
          <a:p>
            <a:pPr lvl="1"/>
            <a:r>
              <a:rPr lang="ru-RU" dirty="0"/>
              <a:t>Задач факторизации больших простых чисел (алгоритм </a:t>
            </a:r>
            <a:r>
              <a:rPr lang="en-US" dirty="0"/>
              <a:t>RSA) </a:t>
            </a:r>
          </a:p>
          <a:p>
            <a:pPr lvl="1"/>
            <a:r>
              <a:rPr lang="ru-RU" dirty="0"/>
              <a:t>Эллиптических кривых (алгоритмы </a:t>
            </a:r>
            <a:r>
              <a:rPr lang="en-US" dirty="0"/>
              <a:t>ECDSA</a:t>
            </a:r>
            <a:r>
              <a:rPr lang="ru-RU" dirty="0"/>
              <a:t>, ГОСТ 34.10)</a:t>
            </a:r>
          </a:p>
          <a:p>
            <a:r>
              <a:rPr lang="ru-RU" dirty="0"/>
              <a:t>Наличие двух ключей кардинальным образом упрощает одну из основных проблем практической криптографии – </a:t>
            </a:r>
            <a:r>
              <a:rPr lang="ru-RU" b="1" dirty="0"/>
              <a:t>организацию обмена ключами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9216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Шифрование с использованием открытого ключа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96753"/>
            <a:ext cx="7886700" cy="360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30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Шифрование с использованием открытого ключа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09848"/>
            <a:ext cx="7886700" cy="358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97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Шифрование с использованием открытого ключа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29756"/>
            <a:ext cx="7886700" cy="35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00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Шифрование с использованием открытого ключа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03466"/>
            <a:ext cx="7886700" cy="359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80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Другими словами – схема взаимодействия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793" y="1825625"/>
            <a:ext cx="76624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1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</a:t>
            </a:r>
            <a:r>
              <a:rPr lang="ru-RU" dirty="0" err="1"/>
              <a:t>блокчейн</a:t>
            </a:r>
            <a:r>
              <a:rPr lang="ru-RU" dirty="0"/>
              <a:t> и зачем он нужен?</a:t>
            </a:r>
          </a:p>
          <a:p>
            <a:r>
              <a:rPr lang="ru-RU" dirty="0"/>
              <a:t>Как это работает:</a:t>
            </a:r>
          </a:p>
          <a:p>
            <a:pPr lvl="1"/>
            <a:r>
              <a:rPr lang="ru-RU" dirty="0"/>
              <a:t>Основы криптографии</a:t>
            </a:r>
          </a:p>
          <a:p>
            <a:pPr lvl="2"/>
            <a:r>
              <a:rPr lang="ru-RU" dirty="0"/>
              <a:t>Хеш-функции</a:t>
            </a:r>
          </a:p>
          <a:p>
            <a:pPr lvl="2"/>
            <a:r>
              <a:rPr lang="ru-RU" dirty="0"/>
              <a:t>Асимметричная криптография</a:t>
            </a:r>
          </a:p>
          <a:p>
            <a:pPr lvl="2"/>
            <a:r>
              <a:rPr lang="ru-RU" dirty="0"/>
              <a:t>Цифровые подписи</a:t>
            </a:r>
          </a:p>
          <a:p>
            <a:pPr lvl="1"/>
            <a:r>
              <a:rPr lang="ru-RU" dirty="0"/>
              <a:t>Блоки и цепочки блоков</a:t>
            </a:r>
          </a:p>
          <a:p>
            <a:r>
              <a:rPr lang="ru-RU" dirty="0"/>
              <a:t>Платформы:</a:t>
            </a:r>
          </a:p>
          <a:p>
            <a:pPr lvl="1"/>
            <a:r>
              <a:rPr lang="en-US" dirty="0"/>
              <a:t>Bitcoin </a:t>
            </a:r>
            <a:r>
              <a:rPr lang="ru-RU" dirty="0"/>
              <a:t>и его </a:t>
            </a:r>
            <a:r>
              <a:rPr lang="ru-RU" dirty="0" err="1"/>
              <a:t>сайдчейны</a:t>
            </a:r>
            <a:endParaRPr lang="ru-RU" dirty="0"/>
          </a:p>
          <a:p>
            <a:pPr lvl="1"/>
            <a:r>
              <a:rPr lang="en-US" dirty="0" err="1"/>
              <a:t>Ethereum</a:t>
            </a:r>
            <a:endParaRPr lang="en-US" dirty="0"/>
          </a:p>
          <a:p>
            <a:pPr lvl="2"/>
            <a:r>
              <a:rPr lang="en-US" dirty="0"/>
              <a:t>Global Computer</a:t>
            </a:r>
            <a:r>
              <a:rPr lang="ru-RU" dirty="0"/>
              <a:t>, </a:t>
            </a:r>
            <a:r>
              <a:rPr lang="en-US" dirty="0" err="1"/>
              <a:t>DApp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Smart Contract’</a:t>
            </a:r>
            <a:r>
              <a:rPr lang="ru-RU" dirty="0"/>
              <a:t>ы</a:t>
            </a:r>
            <a:endParaRPr lang="en-US" dirty="0"/>
          </a:p>
          <a:p>
            <a:pPr lvl="1"/>
            <a:r>
              <a:rPr lang="ru-RU" dirty="0"/>
              <a:t>Новое поколение </a:t>
            </a:r>
            <a:r>
              <a:rPr lang="ru-RU" dirty="0" err="1"/>
              <a:t>блокчейнов</a:t>
            </a:r>
            <a:endParaRPr lang="ru-RU" dirty="0"/>
          </a:p>
          <a:p>
            <a:pPr lvl="1"/>
            <a:r>
              <a:rPr lang="ru-RU" dirty="0"/>
              <a:t>Корпоративные </a:t>
            </a:r>
            <a:r>
              <a:rPr lang="ru-RU" dirty="0" err="1"/>
              <a:t>блокчейны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9057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Цифровые подписи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43894"/>
            <a:ext cx="78867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47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Электронная подпись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Объединение алгоритмов хеширования и шифрования с использованием открытого ключа. </a:t>
            </a:r>
          </a:p>
          <a:p>
            <a:r>
              <a:rPr lang="ru-RU" dirty="0"/>
              <a:t>Подтвердить, что содержание полученного сообщения не изменилось с момента его отправки. </a:t>
            </a:r>
          </a:p>
          <a:p>
            <a:r>
              <a:rPr lang="ru-RU" dirty="0"/>
              <a:t>Подтвердить, что полученное якобы от Гены сообщение действительно было отправлено Геной, а не другим крокодилом.</a:t>
            </a:r>
          </a:p>
        </p:txBody>
      </p:sp>
    </p:spTree>
    <p:extLst>
      <p:ext uri="{BB962C8B-B14F-4D97-AF65-F5344CB8AC3E}">
        <p14:creationId xmlns:p14="http://schemas.microsoft.com/office/powerpoint/2010/main" val="3416083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Создание подписи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33662"/>
            <a:ext cx="7886700" cy="3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80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Сообщение для Чебурашки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262" y="2705894"/>
            <a:ext cx="64674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10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Электронная подпись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16961"/>
            <a:ext cx="7886700" cy="356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66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Расшифровка и проверка подлинности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77394"/>
            <a:ext cx="7886700" cy="38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83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Попытка взлома подписанного сообщения?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95037"/>
            <a:ext cx="7886700" cy="361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0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Попытка взлома подписанного сообщения?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79318"/>
            <a:ext cx="7886700" cy="364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47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Блокчейн</a:t>
            </a:r>
            <a:r>
              <a:rPr lang="en-US" dirty="0"/>
              <a:t> – </a:t>
            </a:r>
            <a:r>
              <a:rPr lang="ru-RU" dirty="0"/>
              <a:t>цепочка блоков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628650" y="4852219"/>
            <a:ext cx="7886700" cy="1324744"/>
          </a:xfrm>
        </p:spPr>
        <p:txBody>
          <a:bodyPr>
            <a:normAutofit/>
          </a:bodyPr>
          <a:lstStyle/>
          <a:p>
            <a:r>
              <a:rPr lang="ru-RU" dirty="0"/>
              <a:t>Решает проблему контроля изменений.</a:t>
            </a:r>
          </a:p>
          <a:p>
            <a:r>
              <a:rPr lang="ru-RU" dirty="0"/>
              <a:t>Распределенный </a:t>
            </a:r>
            <a:r>
              <a:rPr lang="ru-RU" dirty="0" err="1"/>
              <a:t>иммутабельный</a:t>
            </a:r>
            <a:r>
              <a:rPr lang="ru-RU" dirty="0"/>
              <a:t> реестр данных.</a:t>
            </a:r>
          </a:p>
          <a:p>
            <a:r>
              <a:rPr lang="ru-RU" dirty="0"/>
              <a:t>Не решает проблему доверия (кто строит цепь?)</a:t>
            </a:r>
          </a:p>
        </p:txBody>
      </p:sp>
      <p:grpSp>
        <p:nvGrpSpPr>
          <p:cNvPr id="29" name="Группа 28"/>
          <p:cNvGrpSpPr/>
          <p:nvPr/>
        </p:nvGrpSpPr>
        <p:grpSpPr>
          <a:xfrm>
            <a:off x="963254" y="1690689"/>
            <a:ext cx="6907776" cy="2912806"/>
            <a:chOff x="1118112" y="2359742"/>
            <a:chExt cx="6907776" cy="2912806"/>
          </a:xfrm>
        </p:grpSpPr>
        <p:grpSp>
          <p:nvGrpSpPr>
            <p:cNvPr id="18" name="Группа 17"/>
            <p:cNvGrpSpPr/>
            <p:nvPr/>
          </p:nvGrpSpPr>
          <p:grpSpPr>
            <a:xfrm>
              <a:off x="3583858" y="2359742"/>
              <a:ext cx="1976284" cy="2912806"/>
              <a:chOff x="3583858" y="2359742"/>
              <a:chExt cx="1976284" cy="2912806"/>
            </a:xfrm>
          </p:grpSpPr>
          <p:sp>
            <p:nvSpPr>
              <p:cNvPr id="11" name="Прямоугольник 10"/>
              <p:cNvSpPr/>
              <p:nvPr/>
            </p:nvSpPr>
            <p:spPr>
              <a:xfrm>
                <a:off x="3583858" y="2359742"/>
                <a:ext cx="1976284" cy="29128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ru-RU" dirty="0"/>
                  <a:t>Блок </a:t>
                </a:r>
                <a:r>
                  <a:rPr lang="en-US" dirty="0"/>
                  <a:t>B</a:t>
                </a:r>
                <a:r>
                  <a:rPr lang="en-US" sz="1600" dirty="0"/>
                  <a:t>i</a:t>
                </a:r>
                <a:endParaRPr lang="ru-RU" dirty="0"/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3678493" y="3097160"/>
                <a:ext cx="1787013" cy="204265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Данные (могут быть зашифрованы и  подписаны)</a:t>
                </a:r>
              </a:p>
              <a:p>
                <a:pPr algn="ctr"/>
                <a:endParaRPr lang="ru-RU" dirty="0"/>
              </a:p>
            </p:txBody>
          </p:sp>
          <p:sp>
            <p:nvSpPr>
              <p:cNvPr id="16" name="Прямоугольник 15"/>
              <p:cNvSpPr/>
              <p:nvPr/>
            </p:nvSpPr>
            <p:spPr>
              <a:xfrm>
                <a:off x="3678492" y="2749475"/>
                <a:ext cx="1787013" cy="28021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SHA-256(B</a:t>
                </a:r>
                <a:r>
                  <a:rPr lang="en-US" sz="1600" dirty="0"/>
                  <a:t>i</a:t>
                </a:r>
                <a:r>
                  <a:rPr lang="en-US" sz="1400" dirty="0"/>
                  <a:t>-1</a:t>
                </a:r>
                <a:r>
                  <a:rPr lang="en-US" dirty="0"/>
                  <a:t>)</a:t>
                </a:r>
                <a:endParaRPr lang="ru-RU" dirty="0"/>
              </a:p>
            </p:txBody>
          </p:sp>
        </p:grpSp>
        <p:grpSp>
          <p:nvGrpSpPr>
            <p:cNvPr id="19" name="Группа 18"/>
            <p:cNvGrpSpPr/>
            <p:nvPr/>
          </p:nvGrpSpPr>
          <p:grpSpPr>
            <a:xfrm>
              <a:off x="1118112" y="2359742"/>
              <a:ext cx="1976284" cy="2912806"/>
              <a:chOff x="3583858" y="2359742"/>
              <a:chExt cx="1976284" cy="2912806"/>
            </a:xfrm>
          </p:grpSpPr>
          <p:sp>
            <p:nvSpPr>
              <p:cNvPr id="20" name="Прямоугольник 19"/>
              <p:cNvSpPr/>
              <p:nvPr/>
            </p:nvSpPr>
            <p:spPr>
              <a:xfrm>
                <a:off x="3583858" y="2359742"/>
                <a:ext cx="1976284" cy="29128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ru-RU" dirty="0"/>
                  <a:t>Блок </a:t>
                </a:r>
                <a:r>
                  <a:rPr lang="en-US" dirty="0"/>
                  <a:t>B</a:t>
                </a:r>
                <a:r>
                  <a:rPr lang="en-US" sz="1600" dirty="0"/>
                  <a:t>i</a:t>
                </a:r>
                <a:r>
                  <a:rPr lang="ru-RU" sz="1400" dirty="0"/>
                  <a:t>-1</a:t>
                </a:r>
                <a:endParaRPr lang="ru-RU" dirty="0"/>
              </a:p>
            </p:txBody>
          </p:sp>
          <p:sp>
            <p:nvSpPr>
              <p:cNvPr id="21" name="Прямоугольник 20"/>
              <p:cNvSpPr/>
              <p:nvPr/>
            </p:nvSpPr>
            <p:spPr>
              <a:xfrm>
                <a:off x="3678493" y="3097160"/>
                <a:ext cx="1787013" cy="204265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Данные (могут быть зашифрованы и  подписаны)</a:t>
                </a:r>
              </a:p>
            </p:txBody>
          </p:sp>
          <p:sp>
            <p:nvSpPr>
              <p:cNvPr id="22" name="Прямоугольник 21"/>
              <p:cNvSpPr/>
              <p:nvPr/>
            </p:nvSpPr>
            <p:spPr>
              <a:xfrm>
                <a:off x="3678492" y="2749475"/>
                <a:ext cx="1787013" cy="28021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SHA-256(B</a:t>
                </a:r>
                <a:r>
                  <a:rPr lang="en-US" sz="1400" dirty="0"/>
                  <a:t>i-</a:t>
                </a:r>
                <a:r>
                  <a:rPr lang="ru-RU" sz="1400" dirty="0"/>
                  <a:t>2</a:t>
                </a:r>
                <a:r>
                  <a:rPr lang="en-US" dirty="0"/>
                  <a:t>)</a:t>
                </a:r>
                <a:endParaRPr lang="ru-RU" dirty="0"/>
              </a:p>
            </p:txBody>
          </p:sp>
        </p:grpSp>
        <p:grpSp>
          <p:nvGrpSpPr>
            <p:cNvPr id="23" name="Группа 22"/>
            <p:cNvGrpSpPr/>
            <p:nvPr/>
          </p:nvGrpSpPr>
          <p:grpSpPr>
            <a:xfrm>
              <a:off x="6049604" y="2359742"/>
              <a:ext cx="1976284" cy="2912806"/>
              <a:chOff x="3583858" y="2359742"/>
              <a:chExt cx="1976284" cy="2912806"/>
            </a:xfrm>
          </p:grpSpPr>
          <p:sp>
            <p:nvSpPr>
              <p:cNvPr id="24" name="Прямоугольник 23"/>
              <p:cNvSpPr/>
              <p:nvPr/>
            </p:nvSpPr>
            <p:spPr>
              <a:xfrm>
                <a:off x="3583858" y="2359742"/>
                <a:ext cx="1976284" cy="29128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ru-RU" dirty="0"/>
                  <a:t>Блок </a:t>
                </a:r>
                <a:r>
                  <a:rPr lang="en-US" dirty="0"/>
                  <a:t>B</a:t>
                </a:r>
                <a:r>
                  <a:rPr lang="en-US" sz="1600" dirty="0"/>
                  <a:t>i</a:t>
                </a:r>
                <a:r>
                  <a:rPr lang="ru-RU" sz="1400" dirty="0"/>
                  <a:t>+1</a:t>
                </a:r>
                <a:endParaRPr lang="ru-RU" dirty="0"/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>
                <a:off x="3678493" y="3097160"/>
                <a:ext cx="1787013" cy="204265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Данные (могут быть зашифрованы и  подписаны)</a:t>
                </a:r>
              </a:p>
              <a:p>
                <a:pPr algn="ctr"/>
                <a:endParaRPr lang="ru-RU" dirty="0"/>
              </a:p>
            </p:txBody>
          </p:sp>
          <p:sp>
            <p:nvSpPr>
              <p:cNvPr id="26" name="Прямоугольник 25"/>
              <p:cNvSpPr/>
              <p:nvPr/>
            </p:nvSpPr>
            <p:spPr>
              <a:xfrm>
                <a:off x="3678492" y="2749475"/>
                <a:ext cx="1787013" cy="28021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SHA-256(B</a:t>
                </a:r>
                <a:r>
                  <a:rPr lang="en-US" sz="1400" dirty="0"/>
                  <a:t>i</a:t>
                </a:r>
                <a:r>
                  <a:rPr lang="en-US" dirty="0"/>
                  <a:t>)</a:t>
                </a:r>
                <a:endParaRPr lang="ru-RU" dirty="0"/>
              </a:p>
            </p:txBody>
          </p:sp>
        </p:grpSp>
        <p:sp>
          <p:nvSpPr>
            <p:cNvPr id="27" name="Стрелка: вправо 26"/>
            <p:cNvSpPr/>
            <p:nvPr/>
          </p:nvSpPr>
          <p:spPr>
            <a:xfrm>
              <a:off x="3094393" y="2752060"/>
              <a:ext cx="584099" cy="311366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Стрелка: вправо 27"/>
            <p:cNvSpPr/>
            <p:nvPr/>
          </p:nvSpPr>
          <p:spPr>
            <a:xfrm>
              <a:off x="5560139" y="2749475"/>
              <a:ext cx="584099" cy="311366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533272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Блокчейн</a:t>
            </a:r>
            <a:r>
              <a:rPr lang="ru-RU" dirty="0"/>
              <a:t> в Биткойне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Blockchain</a:t>
            </a:r>
            <a:r>
              <a:rPr lang="ru-RU" dirty="0"/>
              <a:t> — это общедоступная распределенная база данных (реестр) транзакций, защищенных с помощью шифрования.</a:t>
            </a:r>
          </a:p>
          <a:p>
            <a:r>
              <a:rPr lang="ru-RU" dirty="0"/>
              <a:t>В этом реестре хранится вся история </a:t>
            </a:r>
            <a:r>
              <a:rPr lang="ru-RU" b="1" dirty="0"/>
              <a:t>транзакций</a:t>
            </a:r>
            <a:r>
              <a:rPr lang="ru-RU" dirty="0"/>
              <a:t> каждой заданной системы.</a:t>
            </a:r>
          </a:p>
          <a:p>
            <a:pPr lvl="1"/>
            <a:r>
              <a:rPr lang="ru-RU" dirty="0"/>
              <a:t>Она является общей для всех участников каждой заданной системы. </a:t>
            </a:r>
          </a:p>
          <a:p>
            <a:pPr lvl="1"/>
            <a:r>
              <a:rPr lang="ru-RU" dirty="0"/>
              <a:t>Нет какой-либо одной точки доверия или одной точки отказа.</a:t>
            </a:r>
          </a:p>
          <a:p>
            <a:pPr lvl="1"/>
            <a:r>
              <a:rPr lang="ru-RU" dirty="0"/>
              <a:t>Транзакции являются общедоступными, но сохраняется конфиденциальность. </a:t>
            </a:r>
          </a:p>
          <a:p>
            <a:pPr lvl="1"/>
            <a:r>
              <a:rPr lang="ru-RU" dirty="0"/>
              <a:t>Мошенничество сразу же становится очевидным.</a:t>
            </a:r>
          </a:p>
          <a:p>
            <a:r>
              <a:rPr lang="ru-RU" dirty="0"/>
              <a:t>Основное нововведение </a:t>
            </a:r>
            <a:r>
              <a:rPr lang="en-US" dirty="0"/>
              <a:t>Bitcoin:</a:t>
            </a:r>
            <a:r>
              <a:rPr lang="ru-RU" dirty="0"/>
              <a:t> целостность такого распределенного реестра поддерживается и обеспечивается </a:t>
            </a:r>
            <a:r>
              <a:rPr lang="ru-RU" b="1" dirty="0"/>
              <a:t>«</a:t>
            </a:r>
            <a:r>
              <a:rPr lang="ru-RU" b="1" dirty="0" err="1"/>
              <a:t>майнерами</a:t>
            </a:r>
            <a:r>
              <a:rPr lang="ru-RU" b="1" dirty="0"/>
              <a:t>»</a:t>
            </a:r>
            <a:r>
              <a:rPr lang="ru-RU" dirty="0"/>
              <a:t>, которые проводят аудит и архивацию транзакций за вознаграждение.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086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блокчейн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Криптовалюты</a:t>
            </a:r>
            <a:r>
              <a:rPr lang="ru-RU" dirty="0"/>
              <a:t>? Не только и не столько. </a:t>
            </a:r>
          </a:p>
          <a:p>
            <a:r>
              <a:rPr lang="ru-RU" dirty="0"/>
              <a:t>По сути, </a:t>
            </a:r>
            <a:r>
              <a:rPr lang="ru-RU" dirty="0" err="1"/>
              <a:t>блокчейн</a:t>
            </a:r>
            <a:r>
              <a:rPr lang="ru-RU" dirty="0"/>
              <a:t> – это способ организации распределенной БД со специфичными характеристиками:</a:t>
            </a:r>
          </a:p>
          <a:p>
            <a:pPr lvl="1"/>
            <a:r>
              <a:rPr lang="ru-RU" dirty="0"/>
              <a:t>Безопасность</a:t>
            </a:r>
            <a:r>
              <a:rPr lang="en-US" dirty="0"/>
              <a:t> (Secure)</a:t>
            </a:r>
            <a:endParaRPr lang="ru-RU" dirty="0"/>
          </a:p>
          <a:p>
            <a:pPr lvl="2"/>
            <a:r>
              <a:rPr lang="ru-RU" dirty="0"/>
              <a:t>базируется на криптографическом подтверждении действий узлов;</a:t>
            </a:r>
          </a:p>
          <a:p>
            <a:pPr lvl="1"/>
            <a:r>
              <a:rPr lang="ru-RU" dirty="0" err="1"/>
              <a:t>Разделяемость</a:t>
            </a:r>
            <a:r>
              <a:rPr lang="ru-RU" dirty="0"/>
              <a:t> данных (</a:t>
            </a:r>
            <a:r>
              <a:rPr lang="en-US" dirty="0"/>
              <a:t>Shared)</a:t>
            </a:r>
            <a:r>
              <a:rPr lang="ru-RU" dirty="0"/>
              <a:t> </a:t>
            </a:r>
          </a:p>
          <a:p>
            <a:pPr lvl="2"/>
            <a:r>
              <a:rPr lang="ru-RU" dirty="0"/>
              <a:t>Данные хранятся на всех узлах сети параллельно;</a:t>
            </a:r>
            <a:endParaRPr lang="en-US" dirty="0"/>
          </a:p>
          <a:p>
            <a:pPr lvl="1"/>
            <a:r>
              <a:rPr lang="ru-RU" dirty="0" err="1"/>
              <a:t>Распределенность</a:t>
            </a:r>
            <a:r>
              <a:rPr lang="ru-RU" dirty="0"/>
              <a:t> логики (</a:t>
            </a:r>
            <a:r>
              <a:rPr lang="en-US" dirty="0"/>
              <a:t>Distributed)</a:t>
            </a:r>
            <a:endParaRPr lang="ru-RU" dirty="0"/>
          </a:p>
          <a:p>
            <a:pPr lvl="2"/>
            <a:r>
              <a:rPr lang="ru-RU" dirty="0"/>
              <a:t>Каждый узел сети может независимо </a:t>
            </a:r>
            <a:r>
              <a:rPr lang="ru-RU" dirty="0" err="1"/>
              <a:t>валидировать</a:t>
            </a:r>
            <a:r>
              <a:rPr lang="ru-RU" dirty="0"/>
              <a:t> приходящие данные;</a:t>
            </a:r>
          </a:p>
          <a:p>
            <a:pPr lvl="1"/>
            <a:r>
              <a:rPr lang="ru-RU" dirty="0"/>
              <a:t>Авторитетность (</a:t>
            </a:r>
            <a:r>
              <a:rPr lang="en-US" dirty="0"/>
              <a:t>Authoritative</a:t>
            </a:r>
            <a:r>
              <a:rPr lang="ru-RU" dirty="0"/>
              <a:t>)</a:t>
            </a:r>
            <a:endParaRPr lang="en-US" dirty="0"/>
          </a:p>
          <a:p>
            <a:pPr lvl="2"/>
            <a:r>
              <a:rPr lang="ru-RU" dirty="0" err="1"/>
              <a:t>Иммутабельные</a:t>
            </a:r>
            <a:r>
              <a:rPr lang="ru-RU" dirty="0"/>
              <a:t> записи, нет возможности удалить или редактировать.</a:t>
            </a:r>
            <a:endParaRPr lang="en-US" dirty="0"/>
          </a:p>
          <a:p>
            <a:r>
              <a:rPr lang="ru-RU" dirty="0"/>
              <a:t>Основные области сегодня – </a:t>
            </a:r>
            <a:r>
              <a:rPr lang="en-US" dirty="0"/>
              <a:t>FinTech</a:t>
            </a:r>
            <a:r>
              <a:rPr lang="ru-RU" dirty="0"/>
              <a:t> и </a:t>
            </a:r>
            <a:r>
              <a:rPr lang="en-US" dirty="0" err="1"/>
              <a:t>RegTech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6282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Блокчейн</a:t>
            </a:r>
            <a:r>
              <a:rPr lang="ru-RU" dirty="0"/>
              <a:t> в Биткойне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260" y="1482213"/>
            <a:ext cx="915420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26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CFB7AE-5DF5-C171-A7BD-8C5702A5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Консенсус и </a:t>
            </a:r>
            <a:r>
              <a:rPr lang="en-US" dirty="0"/>
              <a:t>Proof of Work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6ED46-1DAA-E6EF-EBE0-4EF29EA4A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3240"/>
            <a:ext cx="7886700" cy="5058561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В построении цепочки блоков потенциально могут участвовать любые, причем анонимные, узлы </a:t>
            </a:r>
          </a:p>
          <a:p>
            <a:pPr lvl="1"/>
            <a:r>
              <a:rPr lang="ru-RU" dirty="0"/>
              <a:t>отсюда возникает </a:t>
            </a:r>
            <a:r>
              <a:rPr lang="ru-RU" b="1" dirty="0"/>
              <a:t>проблема доверия </a:t>
            </a:r>
            <a:r>
              <a:rPr lang="ru-RU" dirty="0"/>
              <a:t>– вдруг злонамеренный участник попытается внести в цепочку неверные данные? </a:t>
            </a:r>
          </a:p>
          <a:p>
            <a:r>
              <a:rPr lang="ru-RU" dirty="0"/>
              <a:t>Для того, чтобы обеспечить непротиворечивость данных, узлы должны иметь возможность договориться о том, какие данные считать «правильными», а какие нет. Это реализуется с помощью </a:t>
            </a:r>
            <a:r>
              <a:rPr lang="ru-RU" b="1" dirty="0"/>
              <a:t>алгоритма консенсуса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На сегодня существует целый ряд таких алгоритмов, сильно отличающихся своими характеристиками (будут описаны далее)</a:t>
            </a:r>
          </a:p>
          <a:p>
            <a:pPr lvl="1"/>
            <a:r>
              <a:rPr lang="ru-RU" dirty="0"/>
              <a:t>Рассмотрим исторически первый из них – </a:t>
            </a:r>
            <a:r>
              <a:rPr lang="en-US" b="1" dirty="0"/>
              <a:t>Proof of Work</a:t>
            </a:r>
            <a:r>
              <a:rPr lang="ru-RU" b="1" dirty="0"/>
              <a:t> (</a:t>
            </a:r>
            <a:r>
              <a:rPr lang="en-US" b="1" dirty="0" err="1"/>
              <a:t>PoW</a:t>
            </a:r>
            <a:r>
              <a:rPr lang="en-US" b="1" dirty="0"/>
              <a:t>)</a:t>
            </a:r>
          </a:p>
          <a:p>
            <a:r>
              <a:rPr lang="en-US" b="1" dirty="0"/>
              <a:t>Proof of Work</a:t>
            </a:r>
            <a:r>
              <a:rPr lang="ru-RU" dirty="0"/>
              <a:t> изначально был придуман для борьбы со спамом и реализует не техническую, а экономическую модель принуждения к корректному поведению.</a:t>
            </a:r>
          </a:p>
          <a:p>
            <a:pPr lvl="1"/>
            <a:r>
              <a:rPr lang="ru-RU" dirty="0"/>
              <a:t>базируется на идее того, если у нас есть неограниченное число анонимных участников – то никто не мешает злоумышленнику наплодить такое количество злонамеренных узлов-участников, что их количество превысит количество благонамеренных узлов и простое голосование даст неверный результат</a:t>
            </a:r>
          </a:p>
          <a:p>
            <a:pPr lvl="1"/>
            <a:r>
              <a:rPr lang="ru-RU" dirty="0"/>
              <a:t>соответственно, нельзя давать возможность безнаказанно плодить узлы-участники, надо сделать так, чтобы за каждый новый узел приходилось платить, что сделает такую атаку невыгодной</a:t>
            </a:r>
          </a:p>
          <a:p>
            <a:pPr lvl="1"/>
            <a:r>
              <a:rPr lang="ru-RU" dirty="0"/>
              <a:t>т.к. система анонимна и заставить участников платить в прямом смысле, деньгами, мы не можем – надо заставить их тратить существенные ресурсы на работу узла, например, путем выполнения большого объема вычислений в процессе майнинга блока. </a:t>
            </a:r>
          </a:p>
        </p:txBody>
      </p:sp>
    </p:spTree>
    <p:extLst>
      <p:ext uri="{BB962C8B-B14F-4D97-AF65-F5344CB8AC3E}">
        <p14:creationId xmlns:p14="http://schemas.microsoft.com/office/powerpoint/2010/main" val="1945509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Блокчейн</a:t>
            </a:r>
            <a:r>
              <a:rPr lang="ru-RU" dirty="0"/>
              <a:t> в Биткойне: </a:t>
            </a:r>
            <a:r>
              <a:rPr lang="en-US" dirty="0"/>
              <a:t>Nonce </a:t>
            </a:r>
            <a:r>
              <a:rPr lang="ru-RU" dirty="0"/>
              <a:t>и </a:t>
            </a:r>
            <a:r>
              <a:rPr lang="en-US" dirty="0"/>
              <a:t>Proof of Work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628650" y="4866968"/>
            <a:ext cx="7886700" cy="14748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Nonce – </a:t>
            </a:r>
            <a:r>
              <a:rPr lang="ru-RU" dirty="0"/>
              <a:t>случайное число, которое подбирается так, чтобы значение </a:t>
            </a:r>
            <a:r>
              <a:rPr lang="ru-RU" dirty="0" err="1"/>
              <a:t>хеша</a:t>
            </a:r>
            <a:r>
              <a:rPr lang="ru-RU" dirty="0"/>
              <a:t> стало необычным (начинается с </a:t>
            </a:r>
            <a:r>
              <a:rPr lang="en-US" dirty="0"/>
              <a:t>N </a:t>
            </a:r>
            <a:r>
              <a:rPr lang="ru-RU" dirty="0"/>
              <a:t>нулей, где </a:t>
            </a:r>
            <a:r>
              <a:rPr lang="en-US" dirty="0"/>
              <a:t>N </a:t>
            </a:r>
            <a:r>
              <a:rPr lang="ru-RU" dirty="0"/>
              <a:t>задает сложность майнинга)</a:t>
            </a:r>
          </a:p>
          <a:p>
            <a:r>
              <a:rPr lang="en-US" dirty="0"/>
              <a:t>Nonce </a:t>
            </a:r>
            <a:r>
              <a:rPr lang="ru-RU" dirty="0"/>
              <a:t>пошагово приращивается и </a:t>
            </a:r>
            <a:r>
              <a:rPr lang="ru-RU" dirty="0" err="1"/>
              <a:t>хеш</a:t>
            </a:r>
            <a:r>
              <a:rPr lang="ru-RU" dirty="0"/>
              <a:t> пересчитывается, пока не найдем нужное значение. После этого блок публикуется в </a:t>
            </a:r>
            <a:r>
              <a:rPr lang="ru-RU" dirty="0" err="1"/>
              <a:t>чейн</a:t>
            </a:r>
            <a:r>
              <a:rPr lang="ru-RU" dirty="0"/>
              <a:t>.</a:t>
            </a:r>
          </a:p>
        </p:txBody>
      </p:sp>
      <p:grpSp>
        <p:nvGrpSpPr>
          <p:cNvPr id="29" name="Группа 28"/>
          <p:cNvGrpSpPr/>
          <p:nvPr/>
        </p:nvGrpSpPr>
        <p:grpSpPr>
          <a:xfrm>
            <a:off x="963254" y="1690689"/>
            <a:ext cx="6907776" cy="2912806"/>
            <a:chOff x="1118112" y="2359742"/>
            <a:chExt cx="6907776" cy="2912806"/>
          </a:xfrm>
        </p:grpSpPr>
        <p:grpSp>
          <p:nvGrpSpPr>
            <p:cNvPr id="18" name="Группа 17"/>
            <p:cNvGrpSpPr/>
            <p:nvPr/>
          </p:nvGrpSpPr>
          <p:grpSpPr>
            <a:xfrm>
              <a:off x="3583858" y="2359742"/>
              <a:ext cx="1976284" cy="2912806"/>
              <a:chOff x="3583858" y="2359742"/>
              <a:chExt cx="1976284" cy="2912806"/>
            </a:xfrm>
          </p:grpSpPr>
          <p:sp>
            <p:nvSpPr>
              <p:cNvPr id="11" name="Прямоугольник 10"/>
              <p:cNvSpPr/>
              <p:nvPr/>
            </p:nvSpPr>
            <p:spPr>
              <a:xfrm>
                <a:off x="3583858" y="2359742"/>
                <a:ext cx="1976284" cy="29128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ru-RU" dirty="0"/>
                  <a:t>Блок </a:t>
                </a:r>
                <a:r>
                  <a:rPr lang="en-US" dirty="0"/>
                  <a:t>B</a:t>
                </a:r>
                <a:r>
                  <a:rPr lang="en-US" sz="1600" dirty="0"/>
                  <a:t>i</a:t>
                </a:r>
                <a:endParaRPr lang="ru-RU" dirty="0"/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3678493" y="3607813"/>
                <a:ext cx="1787013" cy="153199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Данные о транзакциях</a:t>
                </a:r>
              </a:p>
              <a:p>
                <a:pPr algn="ctr"/>
                <a:endParaRPr lang="ru-RU" dirty="0"/>
              </a:p>
            </p:txBody>
          </p:sp>
          <p:sp>
            <p:nvSpPr>
              <p:cNvPr id="16" name="Прямоугольник 15"/>
              <p:cNvSpPr/>
              <p:nvPr/>
            </p:nvSpPr>
            <p:spPr>
              <a:xfrm>
                <a:off x="3678492" y="2749475"/>
                <a:ext cx="1787013" cy="28021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SHA-256(B</a:t>
                </a:r>
                <a:r>
                  <a:rPr lang="en-US" sz="1600" dirty="0"/>
                  <a:t>i</a:t>
                </a:r>
                <a:r>
                  <a:rPr lang="en-US" sz="1400" dirty="0"/>
                  <a:t>-1</a:t>
                </a:r>
                <a:r>
                  <a:rPr lang="en-US" dirty="0"/>
                  <a:t>)</a:t>
                </a:r>
                <a:endParaRPr lang="ru-RU" dirty="0"/>
              </a:p>
            </p:txBody>
          </p:sp>
        </p:grpSp>
        <p:grpSp>
          <p:nvGrpSpPr>
            <p:cNvPr id="19" name="Группа 18"/>
            <p:cNvGrpSpPr/>
            <p:nvPr/>
          </p:nvGrpSpPr>
          <p:grpSpPr>
            <a:xfrm>
              <a:off x="1118112" y="2359742"/>
              <a:ext cx="1976284" cy="2912806"/>
              <a:chOff x="3583858" y="2359742"/>
              <a:chExt cx="1976284" cy="2912806"/>
            </a:xfrm>
          </p:grpSpPr>
          <p:sp>
            <p:nvSpPr>
              <p:cNvPr id="20" name="Прямоугольник 19"/>
              <p:cNvSpPr/>
              <p:nvPr/>
            </p:nvSpPr>
            <p:spPr>
              <a:xfrm>
                <a:off x="3583858" y="2359742"/>
                <a:ext cx="1976284" cy="29128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ru-RU" dirty="0"/>
                  <a:t>Блок </a:t>
                </a:r>
                <a:r>
                  <a:rPr lang="en-US" dirty="0"/>
                  <a:t>B</a:t>
                </a:r>
                <a:r>
                  <a:rPr lang="en-US" sz="1600" dirty="0"/>
                  <a:t>i</a:t>
                </a:r>
                <a:r>
                  <a:rPr lang="ru-RU" sz="1400" dirty="0"/>
                  <a:t>-1</a:t>
                </a:r>
                <a:endParaRPr lang="ru-RU" dirty="0"/>
              </a:p>
            </p:txBody>
          </p:sp>
          <p:sp>
            <p:nvSpPr>
              <p:cNvPr id="21" name="Прямоугольник 20"/>
              <p:cNvSpPr/>
              <p:nvPr/>
            </p:nvSpPr>
            <p:spPr>
              <a:xfrm>
                <a:off x="3678493" y="3607813"/>
                <a:ext cx="1787013" cy="153199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Данные о транзакциях</a:t>
                </a:r>
              </a:p>
            </p:txBody>
          </p:sp>
          <p:sp>
            <p:nvSpPr>
              <p:cNvPr id="22" name="Прямоугольник 21"/>
              <p:cNvSpPr/>
              <p:nvPr/>
            </p:nvSpPr>
            <p:spPr>
              <a:xfrm>
                <a:off x="3678492" y="2749475"/>
                <a:ext cx="1787013" cy="28021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SHA-256(B</a:t>
                </a:r>
                <a:r>
                  <a:rPr lang="en-US" sz="1400" dirty="0"/>
                  <a:t>i-</a:t>
                </a:r>
                <a:r>
                  <a:rPr lang="ru-RU" sz="1400" dirty="0"/>
                  <a:t>2</a:t>
                </a:r>
                <a:r>
                  <a:rPr lang="en-US" dirty="0"/>
                  <a:t>)</a:t>
                </a:r>
                <a:endParaRPr lang="ru-RU" dirty="0"/>
              </a:p>
            </p:txBody>
          </p:sp>
        </p:grpSp>
        <p:grpSp>
          <p:nvGrpSpPr>
            <p:cNvPr id="23" name="Группа 22"/>
            <p:cNvGrpSpPr/>
            <p:nvPr/>
          </p:nvGrpSpPr>
          <p:grpSpPr>
            <a:xfrm>
              <a:off x="6049604" y="2359742"/>
              <a:ext cx="1976284" cy="2912806"/>
              <a:chOff x="3583858" y="2359742"/>
              <a:chExt cx="1976284" cy="2912806"/>
            </a:xfrm>
          </p:grpSpPr>
          <p:sp>
            <p:nvSpPr>
              <p:cNvPr id="24" name="Прямоугольник 23"/>
              <p:cNvSpPr/>
              <p:nvPr/>
            </p:nvSpPr>
            <p:spPr>
              <a:xfrm>
                <a:off x="3583858" y="2359742"/>
                <a:ext cx="1976284" cy="29128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ru-RU" dirty="0"/>
                  <a:t>Блок </a:t>
                </a:r>
                <a:r>
                  <a:rPr lang="en-US" dirty="0"/>
                  <a:t>B</a:t>
                </a:r>
                <a:r>
                  <a:rPr lang="en-US" sz="1600" dirty="0"/>
                  <a:t>i</a:t>
                </a:r>
                <a:r>
                  <a:rPr lang="ru-RU" sz="1400" dirty="0"/>
                  <a:t>+1</a:t>
                </a:r>
                <a:endParaRPr lang="ru-RU" dirty="0"/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>
                <a:off x="3678493" y="3607812"/>
                <a:ext cx="1787013" cy="153199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Данные о транзакциях</a:t>
                </a:r>
              </a:p>
              <a:p>
                <a:pPr algn="ctr"/>
                <a:endParaRPr lang="ru-RU" dirty="0"/>
              </a:p>
            </p:txBody>
          </p:sp>
          <p:sp>
            <p:nvSpPr>
              <p:cNvPr id="26" name="Прямоугольник 25"/>
              <p:cNvSpPr/>
              <p:nvPr/>
            </p:nvSpPr>
            <p:spPr>
              <a:xfrm>
                <a:off x="3678492" y="2749475"/>
                <a:ext cx="1787013" cy="28021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SHA-256(B</a:t>
                </a:r>
                <a:r>
                  <a:rPr lang="en-US" sz="1400" dirty="0"/>
                  <a:t>i</a:t>
                </a:r>
                <a:r>
                  <a:rPr lang="en-US" dirty="0"/>
                  <a:t>)</a:t>
                </a:r>
                <a:endParaRPr lang="ru-RU" dirty="0"/>
              </a:p>
            </p:txBody>
          </p:sp>
        </p:grpSp>
        <p:sp>
          <p:nvSpPr>
            <p:cNvPr id="27" name="Стрелка: вправо 26"/>
            <p:cNvSpPr/>
            <p:nvPr/>
          </p:nvSpPr>
          <p:spPr>
            <a:xfrm>
              <a:off x="3094393" y="2752060"/>
              <a:ext cx="584099" cy="311366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Стрелка: вправо 27"/>
            <p:cNvSpPr/>
            <p:nvPr/>
          </p:nvSpPr>
          <p:spPr>
            <a:xfrm>
              <a:off x="5560139" y="2749475"/>
              <a:ext cx="584099" cy="311366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0" name="Прямоугольник 29"/>
          <p:cNvSpPr/>
          <p:nvPr/>
        </p:nvSpPr>
        <p:spPr>
          <a:xfrm>
            <a:off x="1057887" y="2509591"/>
            <a:ext cx="1787013" cy="2802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Nonce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3523634" y="2517539"/>
            <a:ext cx="1787013" cy="2802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Nonce</a:t>
            </a:r>
            <a:endParaRPr lang="ru-RU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5989379" y="2509590"/>
            <a:ext cx="1787013" cy="2802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8872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Блокчейн</a:t>
            </a:r>
            <a:r>
              <a:rPr lang="ru-RU" dirty="0"/>
              <a:t> в Биткойне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Каждый новый блок рассчитывается </a:t>
            </a:r>
            <a:r>
              <a:rPr lang="ru-RU" dirty="0" err="1"/>
              <a:t>майнером</a:t>
            </a:r>
            <a:r>
              <a:rPr lang="ru-RU" dirty="0"/>
              <a:t> на базе текущего последнего, таким образом транзакции «закапываются» все глубже. </a:t>
            </a:r>
          </a:p>
          <a:p>
            <a:r>
              <a:rPr lang="ru-RU" dirty="0"/>
              <a:t>Если приходит новый блок до нахождения </a:t>
            </a:r>
            <a:r>
              <a:rPr lang="en-US" dirty="0"/>
              <a:t>Nonce, </a:t>
            </a:r>
            <a:r>
              <a:rPr lang="ru-RU" dirty="0"/>
              <a:t>процесс надо начинать заново. </a:t>
            </a:r>
          </a:p>
          <a:p>
            <a:r>
              <a:rPr lang="ru-RU" dirty="0"/>
              <a:t>Из-за лагов или других причин может оказаться, что более одного узла все же сгенерировали разные версии одного и того же блока. Это создает ветвление (</a:t>
            </a:r>
            <a:r>
              <a:rPr lang="en-US" dirty="0"/>
              <a:t>fork) </a:t>
            </a:r>
            <a:r>
              <a:rPr lang="ru-RU" dirty="0" err="1"/>
              <a:t>чейна</a:t>
            </a:r>
            <a:r>
              <a:rPr lang="ru-RU" dirty="0"/>
              <a:t>. </a:t>
            </a:r>
          </a:p>
          <a:p>
            <a:pPr lvl="1"/>
            <a:r>
              <a:rPr lang="ru-RU" dirty="0"/>
              <a:t>При этом система считает истинной ту ветку, которая длиннее (на базе которой сгенерировали большее число блоков.</a:t>
            </a:r>
          </a:p>
          <a:p>
            <a:pPr lvl="1"/>
            <a:r>
              <a:rPr lang="ru-RU" dirty="0"/>
              <a:t>Транзакции из проигравшей ветке откатываются и включаются в новые блоки. </a:t>
            </a:r>
          </a:p>
          <a:p>
            <a:r>
              <a:rPr lang="ru-RU" dirty="0"/>
              <a:t>Обычно 6 уровней «закапывания» блока достаточно  – для гарантии подтверждения транзакции (средства, пришедшие по таким транзакциям уже можно тратить).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2968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E7DC6E-9E40-4D12-869A-D1BA3D6C6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Вознаграждение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0B0B2A-C188-466D-8805-31E7DAAB7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Первая транзакция в блоке – особая транзакция, которая создает новую монету, принадлежащую создателю блока (</a:t>
            </a:r>
            <a:r>
              <a:rPr lang="ru-RU" dirty="0" err="1"/>
              <a:t>майнеру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Вознаграждение узлам за поддержку сети (обмен ресурсов на средства) </a:t>
            </a:r>
          </a:p>
          <a:p>
            <a:pPr lvl="1"/>
            <a:r>
              <a:rPr lang="ru-RU" dirty="0"/>
              <a:t>Способ введения новых монет в обращение</a:t>
            </a:r>
          </a:p>
          <a:p>
            <a:r>
              <a:rPr lang="ru-RU" dirty="0"/>
              <a:t>Комиссия за проведение транзакций</a:t>
            </a:r>
          </a:p>
          <a:p>
            <a:pPr lvl="1"/>
            <a:r>
              <a:rPr lang="ru-RU" dirty="0"/>
              <a:t>Если выходное значение транзакции меньше, чем входное – остаток присваивается </a:t>
            </a:r>
            <a:r>
              <a:rPr lang="ru-RU" dirty="0" err="1"/>
              <a:t>майнером</a:t>
            </a:r>
            <a:endParaRPr lang="ru-RU" dirty="0"/>
          </a:p>
          <a:p>
            <a:pPr lvl="1"/>
            <a:r>
              <a:rPr lang="ru-RU" dirty="0" err="1"/>
              <a:t>Майнер</a:t>
            </a:r>
            <a:r>
              <a:rPr lang="ru-RU" dirty="0"/>
              <a:t> выбирает для майнинга наиболее выгодные для себя транзакции</a:t>
            </a:r>
          </a:p>
          <a:p>
            <a:pPr lvl="1"/>
            <a:r>
              <a:rPr lang="ru-RU" dirty="0"/>
              <a:t>После того, как предопределенное кол-во монет будет введено в обращение, комиссия станет единственным способом вознаграждения. </a:t>
            </a:r>
          </a:p>
          <a:p>
            <a:r>
              <a:rPr lang="ru-RU" dirty="0"/>
              <a:t>Вознаграждение поощряет честное поведение узлов системы. </a:t>
            </a:r>
          </a:p>
          <a:p>
            <a:pPr lvl="1"/>
            <a:r>
              <a:rPr lang="ru-RU" dirty="0"/>
              <a:t>Чтобы внести изменения в </a:t>
            </a:r>
            <a:r>
              <a:rPr lang="ru-RU" dirty="0" err="1"/>
              <a:t>блокчейн</a:t>
            </a:r>
            <a:r>
              <a:rPr lang="ru-RU" dirty="0"/>
              <a:t>, атакующий узел вынужден потратить намного больше процессорного ресурса, чем все честные узлы в сумме. </a:t>
            </a:r>
          </a:p>
          <a:p>
            <a:pPr lvl="1"/>
            <a:r>
              <a:rPr lang="ru-RU" dirty="0"/>
              <a:t>Награда, которую он мог бы получить за честное использование этого ресурса для майнинга с большой вероятностью превысит выгоду от нечестного поведения</a:t>
            </a:r>
          </a:p>
        </p:txBody>
      </p:sp>
    </p:spTree>
    <p:extLst>
      <p:ext uri="{BB962C8B-B14F-4D97-AF65-F5344CB8AC3E}">
        <p14:creationId xmlns:p14="http://schemas.microsoft.com/office/powerpoint/2010/main" val="381541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2724150" cy="5184027"/>
          </a:xfrm>
        </p:spPr>
        <p:txBody>
          <a:bodyPr>
            <a:normAutofit/>
          </a:bodyPr>
          <a:lstStyle/>
          <a:p>
            <a:r>
              <a:rPr lang="ru-RU" dirty="0"/>
              <a:t>Как </a:t>
            </a:r>
            <a:r>
              <a:rPr lang="en-US" dirty="0" err="1"/>
              <a:t>PoW</a:t>
            </a:r>
            <a:r>
              <a:rPr lang="en-US" dirty="0"/>
              <a:t> </a:t>
            </a:r>
            <a:r>
              <a:rPr lang="ru-RU" dirty="0"/>
              <a:t>защищает от </a:t>
            </a:r>
            <a:r>
              <a:rPr lang="ru-RU" dirty="0" err="1"/>
              <a:t>фрода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00" y="365126"/>
            <a:ext cx="5674483" cy="640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</a:t>
            </a:r>
            <a:r>
              <a:rPr lang="en-US" dirty="0" err="1"/>
              <a:t>PoW</a:t>
            </a:r>
            <a:r>
              <a:rPr lang="en-US" dirty="0"/>
              <a:t> </a:t>
            </a:r>
            <a:r>
              <a:rPr lang="ru-RU" dirty="0"/>
              <a:t>и альтернативы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472369"/>
            <a:ext cx="7886700" cy="52052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Proof of Work – </a:t>
            </a:r>
            <a:r>
              <a:rPr lang="ru-RU" dirty="0"/>
              <a:t>ресурсоемкая операция по своей сути</a:t>
            </a:r>
            <a:r>
              <a:rPr lang="en-US" dirty="0"/>
              <a:t>, </a:t>
            </a:r>
            <a:r>
              <a:rPr lang="ru-RU" dirty="0"/>
              <a:t>что требует «жечь» огромное количество вычислительных ресурсов и энергии.</a:t>
            </a:r>
          </a:p>
          <a:p>
            <a:r>
              <a:rPr lang="ru-RU" dirty="0"/>
              <a:t>Альтернативы:</a:t>
            </a:r>
          </a:p>
          <a:p>
            <a:pPr lvl="1"/>
            <a:r>
              <a:rPr lang="en-US" b="1" dirty="0"/>
              <a:t>Proof of Authority </a:t>
            </a:r>
            <a:r>
              <a:rPr lang="en-US" dirty="0"/>
              <a:t>– </a:t>
            </a:r>
            <a:r>
              <a:rPr lang="ru-RU" dirty="0"/>
              <a:t>старое доброе доверие </a:t>
            </a:r>
            <a:r>
              <a:rPr lang="ru-RU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Proof of Stake </a:t>
            </a:r>
            <a:r>
              <a:rPr lang="en-US" dirty="0">
                <a:sym typeface="Wingdings" panose="05000000000000000000" pitchFamily="2" charset="2"/>
              </a:rPr>
              <a:t>– </a:t>
            </a:r>
            <a:r>
              <a:rPr lang="ru-RU" dirty="0">
                <a:sym typeface="Wingdings" panose="05000000000000000000" pitchFamily="2" charset="2"/>
              </a:rPr>
              <a:t>идея в том, что если у тебя есть определенное количество криптовалюты, тебе не выгодно нарушать правила, содействуя обвалу этой валюты. Проблемы:</a:t>
            </a:r>
          </a:p>
          <a:p>
            <a:pPr lvl="2"/>
            <a:r>
              <a:rPr lang="ru-RU" dirty="0">
                <a:sym typeface="Wingdings" panose="05000000000000000000" pitchFamily="2" charset="2"/>
              </a:rPr>
              <a:t>Проблема </a:t>
            </a:r>
            <a:r>
              <a:rPr lang="en-US" dirty="0">
                <a:sym typeface="Wingdings" panose="05000000000000000000" pitchFamily="2" charset="2"/>
              </a:rPr>
              <a:t>Nothing at Stake</a:t>
            </a:r>
            <a:r>
              <a:rPr lang="ru-RU" dirty="0">
                <a:sym typeface="Wingdings" panose="05000000000000000000" pitchFamily="2" charset="2"/>
              </a:rPr>
              <a:t> – майнинг 2 альтернативных </a:t>
            </a:r>
            <a:r>
              <a:rPr lang="ru-RU" dirty="0" err="1">
                <a:sym typeface="Wingdings" panose="05000000000000000000" pitchFamily="2" charset="2"/>
              </a:rPr>
              <a:t>форков</a:t>
            </a:r>
            <a:r>
              <a:rPr lang="ru-RU" dirty="0">
                <a:sym typeface="Wingdings" panose="05000000000000000000" pitchFamily="2" charset="2"/>
              </a:rPr>
              <a:t>. Решается алгоритмом наказания за такое поведение.</a:t>
            </a:r>
          </a:p>
          <a:p>
            <a:pPr lvl="2"/>
            <a:r>
              <a:rPr lang="ru-RU" dirty="0">
                <a:sym typeface="Wingdings" panose="05000000000000000000" pitchFamily="2" charset="2"/>
              </a:rPr>
              <a:t>Проблемы излишней централизации. </a:t>
            </a:r>
          </a:p>
          <a:p>
            <a:pPr lvl="2"/>
            <a:r>
              <a:rPr lang="ru-RU" dirty="0">
                <a:sym typeface="Wingdings" panose="05000000000000000000" pitchFamily="2" charset="2"/>
              </a:rPr>
              <a:t>Проблема начального распределения средств.</a:t>
            </a:r>
          </a:p>
          <a:p>
            <a:pPr lvl="1"/>
            <a:r>
              <a:rPr lang="ru-RU" dirty="0"/>
              <a:t>Вариации </a:t>
            </a:r>
            <a:r>
              <a:rPr lang="en-US" b="1" dirty="0"/>
              <a:t>BFT-</a:t>
            </a:r>
            <a:r>
              <a:rPr lang="ru-RU" dirty="0"/>
              <a:t>алгоритма – есть ряд допущенных к майнингу узлов, и даже если до 1/3 из них скомпрометированы, алгоритм гарантирует целостность данных.</a:t>
            </a:r>
          </a:p>
          <a:p>
            <a:pPr lvl="2"/>
            <a:r>
              <a:rPr lang="ru-RU" dirty="0">
                <a:sym typeface="Wingdings" panose="05000000000000000000" pitchFamily="2" charset="2"/>
              </a:rPr>
              <a:t>Проблемы излишней централизации. </a:t>
            </a:r>
          </a:p>
          <a:p>
            <a:pPr lvl="1"/>
            <a:r>
              <a:rPr lang="ru-RU" dirty="0">
                <a:sym typeface="Wingdings" panose="05000000000000000000" pitchFamily="2" charset="2"/>
              </a:rPr>
              <a:t>Активно ищутся другие варианты.</a:t>
            </a:r>
          </a:p>
          <a:p>
            <a:pPr lvl="2"/>
            <a:r>
              <a:rPr lang="ru-RU" dirty="0">
                <a:sym typeface="Wingdings" panose="05000000000000000000" pitchFamily="2" charset="2"/>
              </a:rPr>
              <a:t>Идеальный алгоритм – распределение прав на валидацию блоков между заинтересованными лицами </a:t>
            </a:r>
            <a:r>
              <a:rPr lang="ru-RU" dirty="0" err="1">
                <a:sym typeface="Wingdings" panose="05000000000000000000" pitchFamily="2" charset="2"/>
              </a:rPr>
              <a:t>беззатратно</a:t>
            </a:r>
            <a:r>
              <a:rPr lang="ru-RU" dirty="0">
                <a:sym typeface="Wingdings" panose="05000000000000000000" pitchFamily="2" charset="2"/>
              </a:rPr>
              <a:t>, случайно, равномерно, анонимно и в то же время так, чтобы одно лицо не могло увеличить свои шансы вводом неограниченного числа виртуальных лиц.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57453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EE6503-C435-A640-93CA-1FB436A9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данных с </a:t>
            </a:r>
            <a:r>
              <a:rPr lang="ru-RU" dirty="0" err="1"/>
              <a:t>блокчейне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4D45D-28A1-1243-941F-3D1E9D8EF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af-ZA" dirty="0"/>
              <a:t>UTXO </a:t>
            </a:r>
            <a:r>
              <a:rPr lang="ru-RU" dirty="0"/>
              <a:t>– </a:t>
            </a:r>
            <a:r>
              <a:rPr lang="en-US" dirty="0"/>
              <a:t>Unspent Transactions Output</a:t>
            </a:r>
            <a:endParaRPr lang="ru-RU" dirty="0"/>
          </a:p>
          <a:p>
            <a:pPr lvl="1"/>
            <a:r>
              <a:rPr lang="ru-RU" dirty="0"/>
              <a:t>Состояние счетов не хранится, хранятся только сами транзакции</a:t>
            </a:r>
          </a:p>
          <a:p>
            <a:pPr lvl="1"/>
            <a:r>
              <a:rPr lang="ru-RU" dirty="0"/>
              <a:t>Чтобы создать транзакцию, необходимо указать в качестве входных средств выходы других транзакций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/>
              <a:t>Транзакция может иметь более одного выхода (для «сдачи»)</a:t>
            </a:r>
          </a:p>
          <a:p>
            <a:pPr lvl="2"/>
            <a:r>
              <a:rPr lang="ru-RU" dirty="0"/>
              <a:t>Вход: (</a:t>
            </a:r>
            <a:r>
              <a:rPr lang="en-US" dirty="0"/>
              <a:t>{</a:t>
            </a:r>
            <a:r>
              <a:rPr lang="ru-RU" dirty="0"/>
              <a:t>Алиса -</a:t>
            </a:r>
            <a:r>
              <a:rPr lang="en-US" dirty="0"/>
              <a:t>&gt;</a:t>
            </a:r>
            <a:r>
              <a:rPr lang="ru-RU" dirty="0"/>
              <a:t> Боб (100)</a:t>
            </a:r>
            <a:r>
              <a:rPr lang="en-US" dirty="0"/>
              <a:t>},</a:t>
            </a:r>
            <a:r>
              <a:rPr lang="ru-RU" dirty="0"/>
              <a:t> </a:t>
            </a:r>
            <a:r>
              <a:rPr lang="en-US" dirty="0"/>
              <a:t>{</a:t>
            </a:r>
            <a:r>
              <a:rPr lang="ru-RU" dirty="0"/>
              <a:t>Чарли -</a:t>
            </a:r>
            <a:r>
              <a:rPr lang="en-US" dirty="0"/>
              <a:t>&gt; </a:t>
            </a:r>
            <a:r>
              <a:rPr lang="ru-RU" dirty="0"/>
              <a:t>Боб (100)</a:t>
            </a:r>
            <a:r>
              <a:rPr lang="en-US" dirty="0"/>
              <a:t>}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-</a:t>
            </a:r>
            <a:r>
              <a:rPr lang="en-US" dirty="0"/>
              <a:t>&gt; </a:t>
            </a:r>
          </a:p>
          <a:p>
            <a:pPr lvl="2"/>
            <a:r>
              <a:rPr lang="ru-RU" dirty="0"/>
              <a:t>Выход: </a:t>
            </a:r>
            <a:r>
              <a:rPr lang="en-US" dirty="0"/>
              <a:t>({</a:t>
            </a:r>
            <a:r>
              <a:rPr lang="ru-RU" dirty="0"/>
              <a:t>Боб -</a:t>
            </a:r>
            <a:r>
              <a:rPr lang="en-US" dirty="0"/>
              <a:t>&gt; </a:t>
            </a:r>
            <a:r>
              <a:rPr lang="ru-RU" dirty="0"/>
              <a:t>Дон(150)</a:t>
            </a:r>
            <a:r>
              <a:rPr lang="en-US" dirty="0"/>
              <a:t>}, {</a:t>
            </a:r>
            <a:r>
              <a:rPr lang="ru-RU" dirty="0"/>
              <a:t>Боб -</a:t>
            </a:r>
            <a:r>
              <a:rPr lang="en-US" dirty="0"/>
              <a:t>&gt;</a:t>
            </a:r>
            <a:r>
              <a:rPr lang="ru-RU" dirty="0"/>
              <a:t> Боб (50)</a:t>
            </a:r>
            <a:r>
              <a:rPr lang="en-US" dirty="0"/>
              <a:t>})</a:t>
            </a:r>
            <a:endParaRPr lang="ru-RU" dirty="0"/>
          </a:p>
          <a:p>
            <a:pPr lvl="1"/>
            <a:r>
              <a:rPr lang="ru-RU" dirty="0"/>
              <a:t>Кошелек агрегирует </a:t>
            </a:r>
            <a:r>
              <a:rPr lang="en-US" dirty="0"/>
              <a:t>UTXO </a:t>
            </a:r>
            <a:r>
              <a:rPr lang="ru-RU" dirty="0"/>
              <a:t>чтобы получить баланс</a:t>
            </a:r>
          </a:p>
          <a:p>
            <a:r>
              <a:rPr lang="ru-RU" dirty="0"/>
              <a:t>Хранение состояния. </a:t>
            </a:r>
          </a:p>
          <a:p>
            <a:pPr lvl="1"/>
            <a:r>
              <a:rPr lang="ru-RU" dirty="0" err="1"/>
              <a:t>Версионированное</a:t>
            </a:r>
            <a:r>
              <a:rPr lang="ru-RU" dirty="0"/>
              <a:t> хранение пар ключ-значение</a:t>
            </a:r>
          </a:p>
          <a:p>
            <a:pPr lvl="1"/>
            <a:r>
              <a:rPr lang="ru-RU" dirty="0"/>
              <a:t>Каждая транзакция вносит новую версию определенных пар ключ-значение. </a:t>
            </a:r>
          </a:p>
          <a:p>
            <a:pPr lvl="1"/>
            <a:r>
              <a:rPr lang="ru-RU" dirty="0"/>
              <a:t>Пары ключ-значение могут как хранить балансы счетов в валюте, так и любые другие, произвольные, данные, что очень удобно для организации смарт-контрактов.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0047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Транзакционные данные </a:t>
            </a:r>
            <a:r>
              <a:rPr lang="en-US" dirty="0"/>
              <a:t>Bitcoin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1941" y="1307843"/>
            <a:ext cx="6122409" cy="3662364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530942" y="5072654"/>
            <a:ext cx="7984408" cy="152725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Транзакции связаны в цепь – каждая транзакция базируется на другой</a:t>
            </a:r>
          </a:p>
          <a:p>
            <a:r>
              <a:rPr lang="ru-RU" dirty="0"/>
              <a:t>Первая транзакция в каждом блоке – особая, создает монету-вознаграждение для </a:t>
            </a:r>
            <a:r>
              <a:rPr lang="ru-RU" dirty="0" err="1"/>
              <a:t>майнера</a:t>
            </a:r>
            <a:r>
              <a:rPr lang="ru-RU" dirty="0"/>
              <a:t>. </a:t>
            </a:r>
          </a:p>
          <a:p>
            <a:r>
              <a:rPr lang="ru-RU" dirty="0"/>
              <a:t>Для уменьшения объема транзакционной информации старые транзакции могут «засушиваться» (</a:t>
            </a:r>
            <a:r>
              <a:rPr lang="en-US" dirty="0"/>
              <a:t>pruning) – </a:t>
            </a:r>
            <a:r>
              <a:rPr lang="ru-RU" dirty="0"/>
              <a:t>свертываться в</a:t>
            </a:r>
            <a:r>
              <a:rPr lang="en-US" dirty="0"/>
              <a:t> </a:t>
            </a:r>
            <a:r>
              <a:rPr lang="ru-RU" dirty="0" err="1"/>
              <a:t>хеш</a:t>
            </a:r>
            <a:r>
              <a:rPr lang="ru-RU" dirty="0"/>
              <a:t>-дерево (дерево Меркла, </a:t>
            </a:r>
            <a:r>
              <a:rPr lang="en-US" dirty="0" err="1"/>
              <a:t>Merkle</a:t>
            </a:r>
            <a:r>
              <a:rPr lang="en-US" dirty="0"/>
              <a:t> tree)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77226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Эволюция </a:t>
            </a:r>
            <a:r>
              <a:rPr lang="ru-RU" dirty="0" err="1"/>
              <a:t>блокчейна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“Blockchain </a:t>
            </a:r>
            <a:r>
              <a:rPr lang="ru-RU" dirty="0"/>
              <a:t>1.0</a:t>
            </a:r>
            <a:r>
              <a:rPr lang="en-US" dirty="0"/>
              <a:t>“</a:t>
            </a:r>
            <a:r>
              <a:rPr lang="ru-RU" dirty="0"/>
              <a:t> – </a:t>
            </a:r>
            <a:r>
              <a:rPr lang="en-US" dirty="0"/>
              <a:t>Bitcoin </a:t>
            </a:r>
            <a:r>
              <a:rPr lang="ru-RU" dirty="0"/>
              <a:t>и клоны/потомки.</a:t>
            </a:r>
            <a:endParaRPr lang="en-US" dirty="0"/>
          </a:p>
          <a:p>
            <a:pPr lvl="1"/>
            <a:r>
              <a:rPr lang="ru-RU" dirty="0"/>
              <a:t>Развитие – платежные каналы (</a:t>
            </a:r>
            <a:r>
              <a:rPr lang="en-US" dirty="0"/>
              <a:t>Lightning network</a:t>
            </a:r>
            <a:r>
              <a:rPr lang="ru-RU" dirty="0"/>
              <a:t>), оптимизация структуры блоков (</a:t>
            </a:r>
            <a:r>
              <a:rPr lang="en-US" dirty="0" err="1"/>
              <a:t>Segwit</a:t>
            </a:r>
            <a:r>
              <a:rPr lang="en-US" dirty="0"/>
              <a:t>)</a:t>
            </a:r>
          </a:p>
          <a:p>
            <a:r>
              <a:rPr lang="en-US" dirty="0"/>
              <a:t>“Blockchain 2.0” – Ethereum</a:t>
            </a:r>
          </a:p>
          <a:p>
            <a:pPr lvl="1"/>
            <a:r>
              <a:rPr lang="ru-RU" dirty="0"/>
              <a:t>Глобальный компьютер </a:t>
            </a:r>
          </a:p>
          <a:p>
            <a:pPr lvl="1"/>
            <a:r>
              <a:rPr lang="ru-RU" dirty="0"/>
              <a:t>Смарт-контракты и децентрализованные приложения</a:t>
            </a:r>
          </a:p>
          <a:p>
            <a:r>
              <a:rPr lang="en-US" dirty="0"/>
              <a:t>“Blockchain </a:t>
            </a:r>
            <a:r>
              <a:rPr lang="ru-RU" dirty="0"/>
              <a:t>3</a:t>
            </a:r>
            <a:r>
              <a:rPr lang="en-US" dirty="0"/>
              <a:t>.0”</a:t>
            </a:r>
            <a:r>
              <a:rPr lang="ru-RU" dirty="0"/>
              <a:t> – Не устоялось, но многие пытаются им себя объявить </a:t>
            </a:r>
          </a:p>
          <a:p>
            <a:pPr lvl="1"/>
            <a:r>
              <a:rPr lang="ru-RU" dirty="0"/>
              <a:t>Решение проблем </a:t>
            </a:r>
          </a:p>
          <a:p>
            <a:pPr lvl="2"/>
            <a:r>
              <a:rPr lang="ru-RU" dirty="0"/>
              <a:t>анонимности</a:t>
            </a:r>
            <a:r>
              <a:rPr lang="en-US" dirty="0"/>
              <a:t> (Zero Knowledge-</a:t>
            </a:r>
            <a:r>
              <a:rPr lang="ru-RU" dirty="0"/>
              <a:t>алгоритмы</a:t>
            </a:r>
            <a:r>
              <a:rPr lang="en-US" dirty="0"/>
              <a:t>, </a:t>
            </a:r>
            <a:r>
              <a:rPr lang="ru-RU" dirty="0"/>
              <a:t>разовые кошельки, миксеры и т.п.),</a:t>
            </a:r>
          </a:p>
          <a:p>
            <a:pPr lvl="3"/>
            <a:r>
              <a:rPr lang="en-US" dirty="0" err="1">
                <a:sym typeface="Wingdings" panose="05000000000000000000" pitchFamily="2" charset="2"/>
              </a:rPr>
              <a:t>Zcash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Monero</a:t>
            </a:r>
            <a:endParaRPr lang="ru-RU" dirty="0"/>
          </a:p>
          <a:p>
            <a:pPr lvl="2"/>
            <a:r>
              <a:rPr lang="en-US" dirty="0"/>
              <a:t>c</a:t>
            </a:r>
            <a:r>
              <a:rPr lang="ru-RU" dirty="0" err="1"/>
              <a:t>корости</a:t>
            </a:r>
            <a:r>
              <a:rPr lang="ru-RU" dirty="0"/>
              <a:t>, масштабируемости, пропускной способности и стоимости</a:t>
            </a:r>
          </a:p>
          <a:p>
            <a:pPr lvl="3"/>
            <a:r>
              <a:rPr lang="ru-RU" dirty="0"/>
              <a:t>Альтернативные алгоритмы консенсуса</a:t>
            </a:r>
          </a:p>
          <a:p>
            <a:pPr lvl="4"/>
            <a:r>
              <a:rPr lang="en-US" dirty="0">
                <a:sym typeface="Wingdings" panose="05000000000000000000" pitchFamily="2" charset="2"/>
              </a:rPr>
              <a:t>EOS, NEO, IOTA,</a:t>
            </a:r>
            <a:r>
              <a:rPr lang="ru-RU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 Cardano, Tron, Solana, </a:t>
            </a:r>
            <a:r>
              <a:rPr lang="en-US" dirty="0" err="1">
                <a:sym typeface="Wingdings" panose="05000000000000000000" pitchFamily="2" charset="2"/>
              </a:rPr>
              <a:t>Everscale</a:t>
            </a:r>
            <a:r>
              <a:rPr lang="en-US" dirty="0">
                <a:sym typeface="Wingdings" panose="05000000000000000000" pitchFamily="2" charset="2"/>
              </a:rPr>
              <a:t>/TON etc. </a:t>
            </a:r>
            <a:endParaRPr lang="ru-RU" dirty="0">
              <a:sym typeface="Wingdings" panose="05000000000000000000" pitchFamily="2" charset="2"/>
            </a:endParaRPr>
          </a:p>
          <a:p>
            <a:pPr lvl="3"/>
            <a:r>
              <a:rPr lang="ru-RU" dirty="0">
                <a:sym typeface="Wingdings" panose="05000000000000000000" pitchFamily="2" charset="2"/>
              </a:rPr>
              <a:t>Приватные </a:t>
            </a:r>
            <a:r>
              <a:rPr lang="ru-RU" dirty="0" err="1">
                <a:sym typeface="Wingdings" panose="05000000000000000000" pitchFamily="2" charset="2"/>
              </a:rPr>
              <a:t>блокчейны</a:t>
            </a:r>
            <a:r>
              <a:rPr lang="ru-RU" dirty="0">
                <a:sym typeface="Wingdings" panose="05000000000000000000" pitchFamily="2" charset="2"/>
              </a:rPr>
              <a:t> (</a:t>
            </a:r>
            <a:r>
              <a:rPr lang="en-US" dirty="0">
                <a:sym typeface="Wingdings" panose="05000000000000000000" pitchFamily="2" charset="2"/>
              </a:rPr>
              <a:t>Multichain, HLF</a:t>
            </a:r>
            <a:r>
              <a:rPr lang="ru-RU" dirty="0">
                <a:sym typeface="Wingdings" panose="05000000000000000000" pitchFamily="2" charset="2"/>
              </a:rPr>
              <a:t>, </a:t>
            </a:r>
            <a:r>
              <a:rPr lang="en-US" dirty="0">
                <a:sym typeface="Wingdings" panose="05000000000000000000" pitchFamily="2" charset="2"/>
              </a:rPr>
              <a:t>etc.)</a:t>
            </a:r>
            <a:endParaRPr lang="ru-RU" dirty="0">
              <a:sym typeface="Wingdings" panose="05000000000000000000" pitchFamily="2" charset="2"/>
            </a:endParaRPr>
          </a:p>
          <a:p>
            <a:pPr lvl="3"/>
            <a:endParaRPr lang="en-US" dirty="0">
              <a:sym typeface="Wingdings" panose="05000000000000000000" pitchFamily="2" charset="2"/>
            </a:endParaRPr>
          </a:p>
          <a:p>
            <a:pPr lvl="2"/>
            <a:endParaRPr lang="ru-RU" dirty="0">
              <a:sym typeface="Wingdings" panose="05000000000000000000" pitchFamily="2" charset="2"/>
            </a:endParaRP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653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36A08-554E-F531-C0CB-C34D3BC5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достигаются данные характеристики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FBFAA6-4C47-B6F6-6B62-16132D6B0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/>
              <a:t>Безопасность</a:t>
            </a:r>
            <a:r>
              <a:rPr lang="en-US" dirty="0"/>
              <a:t> (Secure)</a:t>
            </a:r>
            <a:endParaRPr lang="ru-RU" dirty="0"/>
          </a:p>
          <a:p>
            <a:pPr lvl="2"/>
            <a:r>
              <a:rPr lang="ru-RU" dirty="0"/>
              <a:t>базируется на криптографическом подтверждении действий узлов</a:t>
            </a:r>
          </a:p>
          <a:p>
            <a:pPr lvl="2"/>
            <a:r>
              <a:rPr lang="ru-RU" b="1" dirty="0"/>
              <a:t>используется механизм ЭЦП;</a:t>
            </a:r>
            <a:r>
              <a:rPr lang="ru-RU" dirty="0"/>
              <a:t> </a:t>
            </a:r>
          </a:p>
          <a:p>
            <a:pPr lvl="1"/>
            <a:r>
              <a:rPr lang="ru-RU" dirty="0" err="1"/>
              <a:t>Разделяемость</a:t>
            </a:r>
            <a:r>
              <a:rPr lang="ru-RU" dirty="0"/>
              <a:t> данных (</a:t>
            </a:r>
            <a:r>
              <a:rPr lang="en-US" dirty="0"/>
              <a:t>Shared)</a:t>
            </a:r>
            <a:r>
              <a:rPr lang="ru-RU" dirty="0"/>
              <a:t> </a:t>
            </a:r>
          </a:p>
          <a:p>
            <a:pPr lvl="2"/>
            <a:r>
              <a:rPr lang="ru-RU" dirty="0"/>
              <a:t>Данные хранятся на всех узлах сети параллельно </a:t>
            </a:r>
          </a:p>
          <a:p>
            <a:pPr lvl="2"/>
            <a:r>
              <a:rPr lang="ru-RU" b="1" dirty="0"/>
              <a:t>используется классический подход </a:t>
            </a:r>
            <a:r>
              <a:rPr lang="en-US" b="1" dirty="0"/>
              <a:t>p2p </a:t>
            </a:r>
            <a:r>
              <a:rPr lang="ru-RU" b="1" dirty="0"/>
              <a:t>сетей, аналогичный широко известному </a:t>
            </a:r>
            <a:r>
              <a:rPr lang="en-US" b="1" dirty="0"/>
              <a:t>BitTorrent </a:t>
            </a:r>
            <a:r>
              <a:rPr lang="ru-RU" b="1" dirty="0"/>
              <a:t>– </a:t>
            </a:r>
            <a:r>
              <a:rPr lang="en-US" b="1" dirty="0"/>
              <a:t>discovery-</a:t>
            </a:r>
            <a:r>
              <a:rPr lang="ru-RU" b="1" dirty="0"/>
              <a:t>алгоритмы позволяют найти «соседей» и затем между ними налаживается обмен данными, в итоге все участники получают свою копию общих разделяемых данных</a:t>
            </a:r>
            <a:r>
              <a:rPr lang="ru-RU" dirty="0"/>
              <a:t>;  </a:t>
            </a:r>
            <a:endParaRPr lang="en-US" dirty="0"/>
          </a:p>
          <a:p>
            <a:pPr lvl="1"/>
            <a:r>
              <a:rPr lang="ru-RU" dirty="0" err="1"/>
              <a:t>Распределенность</a:t>
            </a:r>
            <a:r>
              <a:rPr lang="ru-RU" dirty="0"/>
              <a:t> логики (</a:t>
            </a:r>
            <a:r>
              <a:rPr lang="en-US" dirty="0"/>
              <a:t>Distributed)</a:t>
            </a:r>
            <a:endParaRPr lang="ru-RU" dirty="0"/>
          </a:p>
          <a:p>
            <a:pPr lvl="2"/>
            <a:r>
              <a:rPr lang="ru-RU" dirty="0"/>
              <a:t>Каждый узел сети может независимо </a:t>
            </a:r>
            <a:r>
              <a:rPr lang="ru-RU" dirty="0" err="1"/>
              <a:t>валидировать</a:t>
            </a:r>
            <a:r>
              <a:rPr lang="ru-RU" dirty="0"/>
              <a:t> приходящие данные;</a:t>
            </a:r>
          </a:p>
          <a:p>
            <a:pPr lvl="2"/>
            <a:r>
              <a:rPr lang="ru-RU" b="1" dirty="0"/>
              <a:t>для того, чтобы узлы при этом могли доверять друг другу разработан специальный алгоритм консенсуса, позволяющий им договориться о том, что считать правильным, а что нет.</a:t>
            </a:r>
          </a:p>
          <a:p>
            <a:pPr lvl="1"/>
            <a:r>
              <a:rPr lang="ru-RU" dirty="0"/>
              <a:t>Авторитетность (</a:t>
            </a:r>
            <a:r>
              <a:rPr lang="en-US" dirty="0"/>
              <a:t>Authoritative</a:t>
            </a:r>
            <a:r>
              <a:rPr lang="ru-RU" dirty="0"/>
              <a:t>)</a:t>
            </a:r>
            <a:endParaRPr lang="en-US" dirty="0"/>
          </a:p>
          <a:p>
            <a:pPr lvl="2"/>
            <a:r>
              <a:rPr lang="ru-RU" dirty="0" err="1"/>
              <a:t>Иммутабельные</a:t>
            </a:r>
            <a:r>
              <a:rPr lang="ru-RU" dirty="0"/>
              <a:t> записи, нет возможности удалить или редактировать.</a:t>
            </a:r>
          </a:p>
          <a:p>
            <a:pPr lvl="2"/>
            <a:r>
              <a:rPr lang="ru-RU" b="1" dirty="0"/>
              <a:t>реализуется с помощью цепочки блоков (</a:t>
            </a:r>
            <a:r>
              <a:rPr lang="en-US" b="1" dirty="0"/>
              <a:t>blockchain)</a:t>
            </a:r>
            <a:r>
              <a:rPr lang="ru-RU" b="1" dirty="0"/>
              <a:t>.</a:t>
            </a:r>
            <a:endParaRPr lang="en-US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4503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Multichain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Базируется на </a:t>
            </a:r>
            <a:r>
              <a:rPr lang="en-US" dirty="0"/>
              <a:t>Bitcoin Core, </a:t>
            </a:r>
            <a:r>
              <a:rPr lang="ru-RU" dirty="0"/>
              <a:t>во многом совместим </a:t>
            </a:r>
            <a:r>
              <a:rPr lang="en-US" dirty="0"/>
              <a:t>c </a:t>
            </a:r>
            <a:r>
              <a:rPr lang="ru-RU" dirty="0"/>
              <a:t>протоколами </a:t>
            </a:r>
            <a:r>
              <a:rPr lang="en-US" dirty="0"/>
              <a:t>Bitcoin</a:t>
            </a:r>
            <a:r>
              <a:rPr lang="ru-RU" dirty="0"/>
              <a:t>.</a:t>
            </a:r>
          </a:p>
          <a:p>
            <a:r>
              <a:rPr lang="ru-RU" dirty="0"/>
              <a:t>Основная особенность - оптимизация под консорциумы (закрытые </a:t>
            </a:r>
            <a:r>
              <a:rPr lang="ru-RU" dirty="0" err="1"/>
              <a:t>блокчейны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Множество сетей (</a:t>
            </a:r>
            <a:r>
              <a:rPr lang="ru-RU" dirty="0" err="1"/>
              <a:t>чейнов</a:t>
            </a:r>
            <a:r>
              <a:rPr lang="ru-RU" dirty="0"/>
              <a:t>) для одной </a:t>
            </a:r>
            <a:r>
              <a:rPr lang="ru-RU" dirty="0" err="1"/>
              <a:t>ноды</a:t>
            </a:r>
            <a:endParaRPr lang="ru-RU" dirty="0"/>
          </a:p>
          <a:p>
            <a:pPr lvl="1"/>
            <a:r>
              <a:rPr lang="ru-RU" dirty="0"/>
              <a:t>Управление разрешениями</a:t>
            </a:r>
            <a:r>
              <a:rPr lang="en-US" dirty="0"/>
              <a:t> (permissions)</a:t>
            </a:r>
            <a:endParaRPr lang="ru-RU" dirty="0"/>
          </a:p>
          <a:p>
            <a:pPr lvl="1"/>
            <a:r>
              <a:rPr lang="ru-RU" dirty="0" err="1"/>
              <a:t>Кастомные</a:t>
            </a:r>
            <a:r>
              <a:rPr lang="ru-RU" dirty="0"/>
              <a:t> активы (</a:t>
            </a:r>
            <a:r>
              <a:rPr lang="en-US" dirty="0"/>
              <a:t>assets) </a:t>
            </a:r>
            <a:r>
              <a:rPr lang="ru-RU" dirty="0"/>
              <a:t>в транзакциях</a:t>
            </a:r>
          </a:p>
          <a:p>
            <a:pPr lvl="1"/>
            <a:r>
              <a:rPr lang="ru-RU" dirty="0"/>
              <a:t>Потоки данных (</a:t>
            </a:r>
            <a:r>
              <a:rPr lang="en-US" dirty="0"/>
              <a:t>immutable key-value storage)</a:t>
            </a:r>
          </a:p>
          <a:p>
            <a:pPr lvl="1"/>
            <a:r>
              <a:rPr lang="en-US" dirty="0" err="1"/>
              <a:t>PoA</a:t>
            </a:r>
            <a:r>
              <a:rPr lang="en-US" dirty="0"/>
              <a:t>-</a:t>
            </a:r>
            <a:r>
              <a:rPr lang="ru-RU" dirty="0"/>
              <a:t>майнинг – размениваем </a:t>
            </a:r>
            <a:r>
              <a:rPr lang="ru-RU" dirty="0" err="1"/>
              <a:t>бездоверительность</a:t>
            </a:r>
            <a:r>
              <a:rPr lang="ru-RU" dirty="0"/>
              <a:t> на скорость. </a:t>
            </a:r>
            <a:endParaRPr lang="en-US" dirty="0"/>
          </a:p>
          <a:p>
            <a:r>
              <a:rPr lang="ru-RU" dirty="0"/>
              <a:t>Текущее состояние – скорее мертв, чем жив.</a:t>
            </a:r>
          </a:p>
          <a:p>
            <a:pPr lvl="2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54963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Ethereum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Основана в 2013, вышла на краудфандинг в 2015</a:t>
            </a:r>
          </a:p>
          <a:p>
            <a:r>
              <a:rPr lang="ru-RU" dirty="0"/>
              <a:t>Своя реализация </a:t>
            </a:r>
            <a:r>
              <a:rPr lang="ru-RU" dirty="0" err="1"/>
              <a:t>блокчейна</a:t>
            </a:r>
            <a:endParaRPr lang="ru-RU" dirty="0"/>
          </a:p>
          <a:p>
            <a:pPr lvl="1"/>
            <a:r>
              <a:rPr lang="ru-RU" dirty="0"/>
              <a:t>Модель хранения состояний, а не </a:t>
            </a:r>
            <a:r>
              <a:rPr lang="en-US" dirty="0"/>
              <a:t>UTXO </a:t>
            </a:r>
            <a:endParaRPr lang="ru-RU" dirty="0"/>
          </a:p>
          <a:p>
            <a:pPr lvl="1"/>
            <a:r>
              <a:rPr lang="en-US" dirty="0" err="1"/>
              <a:t>PoW</a:t>
            </a:r>
            <a:r>
              <a:rPr lang="en-US" dirty="0"/>
              <a:t> (</a:t>
            </a:r>
            <a:r>
              <a:rPr lang="en-US" dirty="0" err="1"/>
              <a:t>PoS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Валюта </a:t>
            </a:r>
            <a:r>
              <a:rPr lang="en-US" dirty="0"/>
              <a:t>Ether </a:t>
            </a:r>
            <a:r>
              <a:rPr lang="ru-RU" dirty="0"/>
              <a:t>(</a:t>
            </a:r>
            <a:r>
              <a:rPr lang="en-US" dirty="0"/>
              <a:t>ETH</a:t>
            </a:r>
            <a:r>
              <a:rPr lang="ru-RU" dirty="0"/>
              <a:t>)</a:t>
            </a:r>
          </a:p>
          <a:p>
            <a:r>
              <a:rPr lang="ru-RU" dirty="0"/>
              <a:t>Глобальный компьютер (</a:t>
            </a:r>
            <a:r>
              <a:rPr lang="en-US" dirty="0"/>
              <a:t>Ethereum VM)</a:t>
            </a:r>
          </a:p>
          <a:p>
            <a:pPr lvl="1"/>
            <a:r>
              <a:rPr lang="ru-RU" dirty="0"/>
              <a:t>Распределение кода через </a:t>
            </a:r>
            <a:r>
              <a:rPr lang="ru-RU" dirty="0" err="1"/>
              <a:t>блокчейн</a:t>
            </a:r>
            <a:endParaRPr lang="ru-RU" dirty="0"/>
          </a:p>
          <a:p>
            <a:pPr lvl="1"/>
            <a:r>
              <a:rPr lang="ru-RU" dirty="0"/>
              <a:t>Смарт-контракты и распределенные приложения</a:t>
            </a:r>
          </a:p>
          <a:p>
            <a:pPr lvl="1"/>
            <a:r>
              <a:rPr lang="ru-RU" dirty="0"/>
              <a:t>Валюта задумывалась не столько как единица выражения ценности, сколько как единица учета использования сети (топливо, </a:t>
            </a:r>
            <a:r>
              <a:rPr lang="en-US" dirty="0"/>
              <a:t>gas, </a:t>
            </a:r>
            <a:r>
              <a:rPr lang="ru-RU" dirty="0"/>
              <a:t>«газ»)</a:t>
            </a:r>
          </a:p>
          <a:p>
            <a:r>
              <a:rPr lang="ru-RU" dirty="0" err="1"/>
              <a:t>Мастерчейн</a:t>
            </a:r>
            <a:r>
              <a:rPr lang="ru-RU" dirty="0"/>
              <a:t> – русифицированный Эфир (ГОСТ криптография, юридическая значимость)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45869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E5BB0-5279-AC46-AE16-59D6414A2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29" y="1001884"/>
            <a:ext cx="6317303" cy="994172"/>
          </a:xfrm>
        </p:spPr>
        <p:txBody>
          <a:bodyPr/>
          <a:lstStyle/>
          <a:p>
            <a:r>
              <a:rPr lang="ru-RU" dirty="0"/>
              <a:t>Смарт-контракты, </a:t>
            </a:r>
            <a:r>
              <a:rPr lang="en-US" dirty="0"/>
              <a:t>Web 3.0</a:t>
            </a:r>
            <a:r>
              <a:rPr lang="ru-RU" dirty="0"/>
              <a:t> и </a:t>
            </a:r>
            <a:r>
              <a:rPr lang="en-US" dirty="0" err="1"/>
              <a:t>Dapps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EE33F-0066-FE4F-B970-CA3ED9B1B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828" y="1904902"/>
            <a:ext cx="7867747" cy="395121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Смарт-контракты (СК)</a:t>
            </a:r>
          </a:p>
          <a:p>
            <a:pPr lvl="1"/>
            <a:r>
              <a:rPr lang="ru-RU" dirty="0"/>
              <a:t>Концептуально – </a:t>
            </a:r>
            <a:r>
              <a:rPr lang="ru-RU" dirty="0" err="1"/>
              <a:t>самоисполняющиеся</a:t>
            </a:r>
            <a:r>
              <a:rPr lang="ru-RU" dirty="0"/>
              <a:t> договоренности, выраженные кодом</a:t>
            </a:r>
          </a:p>
          <a:p>
            <a:pPr lvl="2"/>
            <a:r>
              <a:rPr lang="ru-RU" dirty="0"/>
              <a:t>Торговый автомат как пример смарт-контракта </a:t>
            </a:r>
            <a:r>
              <a:rPr lang="en-US" dirty="0"/>
              <a:t>(Szabo)</a:t>
            </a:r>
          </a:p>
          <a:p>
            <a:pPr lvl="1"/>
            <a:r>
              <a:rPr lang="ru-RU" dirty="0"/>
              <a:t>Технически – распространяемый транзакциями в </a:t>
            </a:r>
            <a:r>
              <a:rPr lang="ru-RU" dirty="0" err="1"/>
              <a:t>блокчейне</a:t>
            </a:r>
            <a:r>
              <a:rPr lang="ru-RU" dirty="0"/>
              <a:t> между узлами сети код, исполняемый ВМ каждого узла при обращении к нему</a:t>
            </a:r>
          </a:p>
          <a:p>
            <a:pPr lvl="2"/>
            <a:r>
              <a:rPr lang="ru-RU" dirty="0"/>
              <a:t>Этот код при публикации получает свой уникальный адрес </a:t>
            </a:r>
          </a:p>
          <a:p>
            <a:pPr lvl="2"/>
            <a:r>
              <a:rPr lang="ru-RU" dirty="0"/>
              <a:t>Активация кода производится путем отправки ТХ на этот адрес – только </a:t>
            </a:r>
            <a:r>
              <a:rPr lang="en-US" dirty="0"/>
              <a:t>push-</a:t>
            </a:r>
            <a:r>
              <a:rPr lang="ru-RU" dirty="0"/>
              <a:t>модель</a:t>
            </a:r>
            <a:r>
              <a:rPr lang="en-US" dirty="0"/>
              <a:t> – </a:t>
            </a:r>
            <a:r>
              <a:rPr lang="ru-RU" dirty="0"/>
              <a:t>архитектура </a:t>
            </a:r>
            <a:r>
              <a:rPr lang="en-US" b="1" dirty="0"/>
              <a:t>order-execute</a:t>
            </a:r>
            <a:r>
              <a:rPr lang="en-US" dirty="0"/>
              <a:t> </a:t>
            </a:r>
            <a:endParaRPr lang="ru-RU" dirty="0"/>
          </a:p>
          <a:p>
            <a:pPr lvl="2"/>
            <a:r>
              <a:rPr lang="ru-RU" dirty="0"/>
              <a:t>Для реализации </a:t>
            </a:r>
            <a:r>
              <a:rPr lang="en-US" dirty="0"/>
              <a:t>pull-</a:t>
            </a:r>
            <a:r>
              <a:rPr lang="ru-RU" dirty="0"/>
              <a:t>модели используются оракулы – источники внешних событий</a:t>
            </a:r>
          </a:p>
          <a:p>
            <a:pPr lvl="2"/>
            <a:r>
              <a:rPr lang="ru-RU" dirty="0"/>
              <a:t>Код может хранить свои данные в </a:t>
            </a:r>
            <a:r>
              <a:rPr lang="ru-RU" dirty="0" err="1"/>
              <a:t>блокчейне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Изменения </a:t>
            </a:r>
            <a:r>
              <a:rPr lang="ru-RU" dirty="0" err="1"/>
              <a:t>валидируются</a:t>
            </a:r>
            <a:r>
              <a:rPr lang="ru-RU" dirty="0"/>
              <a:t>.</a:t>
            </a:r>
          </a:p>
          <a:p>
            <a:pPr lvl="2"/>
            <a:r>
              <a:rPr lang="ru-RU" dirty="0"/>
              <a:t>Концепция «газа» как ограничителя вычислительной сложности.</a:t>
            </a:r>
          </a:p>
          <a:p>
            <a:pPr lvl="2"/>
            <a:r>
              <a:rPr lang="ru-RU" dirty="0"/>
              <a:t>Язык</a:t>
            </a:r>
            <a:r>
              <a:rPr lang="en-US" dirty="0"/>
              <a:t> Solidity</a:t>
            </a:r>
            <a:r>
              <a:rPr lang="ru-RU" dirty="0"/>
              <a:t> (основной способ написания СК) транслируется в машинный код ВМ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/>
              <a:t>Web 3.0 </a:t>
            </a:r>
            <a:endParaRPr lang="ru-RU" dirty="0"/>
          </a:p>
          <a:p>
            <a:pPr lvl="1"/>
            <a:r>
              <a:rPr lang="en-US" dirty="0"/>
              <a:t>Ethereum </a:t>
            </a:r>
            <a:r>
              <a:rPr lang="ru-RU" dirty="0"/>
              <a:t>задумывался как общий (</a:t>
            </a:r>
            <a:r>
              <a:rPr lang="en-US" dirty="0"/>
              <a:t>shared) “back end” </a:t>
            </a:r>
            <a:r>
              <a:rPr lang="ru-RU" dirty="0"/>
              <a:t>для децентрализованного интернета</a:t>
            </a:r>
          </a:p>
          <a:p>
            <a:pPr lvl="1"/>
            <a:r>
              <a:rPr lang="en-US" dirty="0" err="1"/>
              <a:t>Dapp</a:t>
            </a:r>
            <a:r>
              <a:rPr lang="en-US" dirty="0"/>
              <a:t> – </a:t>
            </a:r>
            <a:r>
              <a:rPr lang="ru-RU" dirty="0"/>
              <a:t>распределенное приложение, использующее СК </a:t>
            </a:r>
            <a:r>
              <a:rPr lang="en-US" dirty="0"/>
              <a:t>Ethereum </a:t>
            </a:r>
            <a:r>
              <a:rPr lang="ru-RU" dirty="0"/>
              <a:t>как бэкенд и (обычно</a:t>
            </a:r>
            <a:r>
              <a:rPr lang="en-US" dirty="0"/>
              <a:t>) JS-</a:t>
            </a:r>
            <a:r>
              <a:rPr lang="ru-RU" dirty="0" err="1"/>
              <a:t>фронтенд</a:t>
            </a:r>
            <a:r>
              <a:rPr lang="ru-RU" dirty="0"/>
              <a:t> для взаимодействия с пользователе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32889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CBA7C-F3BE-4F61-994C-8661B686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Hyperledger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A9AF42-2FAA-484C-9602-83D81E4BA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Зонтичный проект </a:t>
            </a:r>
            <a:r>
              <a:rPr lang="ru-RU" dirty="0" err="1"/>
              <a:t>Linux</a:t>
            </a:r>
            <a:r>
              <a:rPr lang="ru-RU" dirty="0"/>
              <a:t> </a:t>
            </a:r>
            <a:r>
              <a:rPr lang="ru-RU" dirty="0" err="1"/>
              <a:t>Foundation</a:t>
            </a:r>
            <a:r>
              <a:rPr lang="ru-RU" dirty="0"/>
              <a:t>, объединяет несколько проектов, которые разрабатываются IBM, </a:t>
            </a:r>
            <a:r>
              <a:rPr lang="ru-RU" dirty="0" err="1"/>
              <a:t>Intel</a:t>
            </a:r>
            <a:r>
              <a:rPr lang="ru-RU" dirty="0"/>
              <a:t> и несколькими другими компаниями</a:t>
            </a:r>
          </a:p>
          <a:p>
            <a:pPr lvl="1"/>
            <a:r>
              <a:rPr lang="ru-RU" dirty="0"/>
              <a:t>Наиболее проработан проект IBM – </a:t>
            </a:r>
            <a:r>
              <a:rPr lang="ru-RU" dirty="0" err="1"/>
              <a:t>Hyperledger</a:t>
            </a:r>
            <a:r>
              <a:rPr lang="ru-RU" dirty="0"/>
              <a:t> </a:t>
            </a:r>
            <a:r>
              <a:rPr lang="ru-RU" dirty="0" err="1"/>
              <a:t>Fabric</a:t>
            </a:r>
            <a:endParaRPr lang="ru-RU" dirty="0"/>
          </a:p>
          <a:p>
            <a:r>
              <a:rPr lang="ru-RU" dirty="0"/>
              <a:t>Предназначен для приватных </a:t>
            </a:r>
            <a:r>
              <a:rPr lang="ru-RU" dirty="0" err="1"/>
              <a:t>блокчейнов</a:t>
            </a:r>
            <a:r>
              <a:rPr lang="ru-RU" dirty="0"/>
              <a:t> (консорциумов)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/>
              <a:t>нет валюты и вознаграждения за майнинг, предполагается, что узлами будут оперировать организации, а не индивиды</a:t>
            </a:r>
          </a:p>
          <a:p>
            <a:pPr lvl="1"/>
            <a:r>
              <a:rPr lang="ru-RU" dirty="0"/>
              <a:t>Концепция каналов, предотвращающих физически доступ к информации всех, кроме участников канала</a:t>
            </a:r>
          </a:p>
          <a:p>
            <a:r>
              <a:rPr lang="ru-RU" dirty="0"/>
              <a:t>Смарт-контракты (</a:t>
            </a:r>
            <a:r>
              <a:rPr lang="en-US" dirty="0"/>
              <a:t>“</a:t>
            </a:r>
            <a:r>
              <a:rPr lang="en-US" dirty="0" err="1"/>
              <a:t>chaincode</a:t>
            </a:r>
            <a:r>
              <a:rPr lang="en-US" dirty="0"/>
              <a:t>”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архитектура </a:t>
            </a:r>
            <a:r>
              <a:rPr lang="en-US" b="1" dirty="0"/>
              <a:t>execute-order-validate</a:t>
            </a:r>
            <a:endParaRPr lang="ru-RU" dirty="0"/>
          </a:p>
          <a:p>
            <a:pPr lvl="1"/>
            <a:r>
              <a:rPr lang="ru-RU" dirty="0"/>
              <a:t>Пишутся на ЯП общего назначения (</a:t>
            </a:r>
            <a:r>
              <a:rPr lang="en-US" dirty="0"/>
              <a:t>Java, JS, Go)</a:t>
            </a:r>
            <a:endParaRPr lang="ru-RU" dirty="0"/>
          </a:p>
          <a:p>
            <a:pPr lvl="1"/>
            <a:r>
              <a:rPr lang="ru-RU" dirty="0"/>
              <a:t>Изолируются в докер-контейнерах</a:t>
            </a:r>
          </a:p>
          <a:p>
            <a:r>
              <a:rPr lang="ru-RU" dirty="0"/>
              <a:t>Модульность </a:t>
            </a:r>
          </a:p>
          <a:p>
            <a:pPr lvl="1"/>
            <a:r>
              <a:rPr lang="ru-RU" dirty="0"/>
              <a:t>Сменные модули алгоритма консенсуса (</a:t>
            </a:r>
            <a:r>
              <a:rPr lang="en-US" dirty="0"/>
              <a:t>BFT</a:t>
            </a:r>
            <a:r>
              <a:rPr lang="ru-RU" dirty="0"/>
              <a:t>, </a:t>
            </a:r>
            <a:r>
              <a:rPr lang="en-US" dirty="0"/>
              <a:t>CFT)</a:t>
            </a:r>
            <a:endParaRPr lang="ru-RU" dirty="0"/>
          </a:p>
          <a:p>
            <a:pPr lvl="1"/>
            <a:r>
              <a:rPr lang="ru-RU" dirty="0"/>
              <a:t>Сменные модули безопасности</a:t>
            </a:r>
            <a:endParaRPr lang="en-US" dirty="0"/>
          </a:p>
          <a:p>
            <a:pPr lvl="1"/>
            <a:r>
              <a:rPr lang="ru-RU" dirty="0"/>
              <a:t>Поддержка различных СУБД для хранения данных </a:t>
            </a:r>
            <a:r>
              <a:rPr lang="ru-RU" dirty="0" err="1"/>
              <a:t>блокчейна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31730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64061-80E1-48D4-86EB-4F9EF778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 (ex-</a:t>
            </a:r>
            <a:r>
              <a:rPr lang="en-US" dirty="0" err="1"/>
              <a:t>AntShares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10F59D-C05A-4E20-8179-36C884D80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Основана в 201</a:t>
            </a:r>
            <a:r>
              <a:rPr lang="en-US" dirty="0"/>
              <a:t>4</a:t>
            </a:r>
            <a:r>
              <a:rPr lang="ru-RU" dirty="0"/>
              <a:t>, код опубликован в 2015</a:t>
            </a:r>
          </a:p>
          <a:p>
            <a:r>
              <a:rPr lang="ru-RU" dirty="0"/>
              <a:t>Основное назначение – цифровизация экономики</a:t>
            </a:r>
          </a:p>
          <a:p>
            <a:pPr lvl="1"/>
            <a:r>
              <a:rPr lang="ru-RU" dirty="0"/>
              <a:t>Цифровые </a:t>
            </a:r>
            <a:r>
              <a:rPr lang="en-US" dirty="0"/>
              <a:t>identity –</a:t>
            </a:r>
            <a:r>
              <a:rPr lang="ru-RU" dirty="0"/>
              <a:t> протокол </a:t>
            </a:r>
            <a:r>
              <a:rPr lang="en-US" dirty="0"/>
              <a:t>X.509</a:t>
            </a:r>
            <a:endParaRPr lang="ru-RU" dirty="0"/>
          </a:p>
          <a:p>
            <a:pPr lvl="1"/>
            <a:r>
              <a:rPr lang="ru-RU" dirty="0"/>
              <a:t>Цифровые активы</a:t>
            </a:r>
          </a:p>
          <a:p>
            <a:pPr lvl="2"/>
            <a:r>
              <a:rPr lang="ru-RU" dirty="0"/>
              <a:t>Глобальные </a:t>
            </a:r>
          </a:p>
          <a:p>
            <a:pPr lvl="3"/>
            <a:r>
              <a:rPr lang="en-US" dirty="0"/>
              <a:t>NEO – </a:t>
            </a:r>
            <a:r>
              <a:rPr lang="ru-RU" dirty="0"/>
              <a:t>своего рода акции системы, генерируют </a:t>
            </a:r>
            <a:r>
              <a:rPr lang="en-US" dirty="0"/>
              <a:t>GAS </a:t>
            </a:r>
            <a:r>
              <a:rPr lang="ru-RU" dirty="0"/>
              <a:t>со временем</a:t>
            </a:r>
            <a:endParaRPr lang="en-US" dirty="0"/>
          </a:p>
          <a:p>
            <a:pPr lvl="3"/>
            <a:r>
              <a:rPr lang="en-US" dirty="0"/>
              <a:t>GAS</a:t>
            </a:r>
            <a:r>
              <a:rPr lang="ru-RU" dirty="0"/>
              <a:t> – «газ» для работы ВМ исполнения смарт-контрактов</a:t>
            </a:r>
          </a:p>
          <a:p>
            <a:pPr lvl="2"/>
            <a:r>
              <a:rPr lang="ru-RU" dirty="0"/>
              <a:t>Контрактные</a:t>
            </a:r>
          </a:p>
          <a:p>
            <a:pPr lvl="1"/>
            <a:r>
              <a:rPr lang="ru-RU" dirty="0"/>
              <a:t>Смарт-контракты на множестве языков:</a:t>
            </a:r>
            <a:endParaRPr lang="en-US" dirty="0"/>
          </a:p>
          <a:p>
            <a:pPr lvl="2"/>
            <a:r>
              <a:rPr lang="en-US" dirty="0"/>
              <a:t>C# / </a:t>
            </a:r>
            <a:r>
              <a:rPr lang="en-US" dirty="0" err="1"/>
              <a:t>VB.Net</a:t>
            </a:r>
            <a:r>
              <a:rPr lang="en-US" dirty="0"/>
              <a:t> / F#</a:t>
            </a:r>
          </a:p>
          <a:p>
            <a:pPr lvl="2"/>
            <a:r>
              <a:rPr lang="en-US" dirty="0"/>
              <a:t>Java / Kotlin</a:t>
            </a:r>
          </a:p>
          <a:p>
            <a:pPr lvl="2"/>
            <a:r>
              <a:rPr lang="en-US" dirty="0"/>
              <a:t>C / C++ / GO</a:t>
            </a:r>
          </a:p>
          <a:p>
            <a:pPr lvl="2"/>
            <a:r>
              <a:rPr lang="en-US" dirty="0"/>
              <a:t>JavaScript / TypeScript</a:t>
            </a:r>
          </a:p>
          <a:p>
            <a:pPr lvl="2"/>
            <a:r>
              <a:rPr lang="en-US" dirty="0"/>
              <a:t>Python / Ruby</a:t>
            </a:r>
            <a:endParaRPr lang="ru-RU" dirty="0"/>
          </a:p>
          <a:p>
            <a:pPr lvl="1"/>
            <a:r>
              <a:rPr lang="ru-RU" dirty="0"/>
              <a:t>Алгоритм консенсуса</a:t>
            </a:r>
            <a:r>
              <a:rPr lang="en-US" dirty="0"/>
              <a:t> – </a:t>
            </a:r>
            <a:r>
              <a:rPr lang="en-US" dirty="0" err="1"/>
              <a:t>dBFT</a:t>
            </a:r>
            <a:r>
              <a:rPr lang="en-US" dirty="0"/>
              <a:t> (delegated Byzantine Fault Tolerance)</a:t>
            </a:r>
            <a:endParaRPr lang="ru-RU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33634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4861C9-1FDE-4303-B158-E14D44B6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Monero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7904A4-D842-451E-9B79-C81FA8BF3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Основана в 201</a:t>
            </a:r>
            <a:r>
              <a:rPr lang="en-US" dirty="0"/>
              <a:t>4</a:t>
            </a:r>
            <a:r>
              <a:rPr lang="ru-RU" dirty="0"/>
              <a:t>, код опубликован в 2015</a:t>
            </a:r>
          </a:p>
          <a:p>
            <a:r>
              <a:rPr lang="ru-RU" dirty="0"/>
              <a:t>Фокус на безопасности и анонимности</a:t>
            </a:r>
          </a:p>
          <a:p>
            <a:pPr lvl="1"/>
            <a:r>
              <a:rPr lang="ru-RU" dirty="0"/>
              <a:t>Валюта </a:t>
            </a:r>
            <a:r>
              <a:rPr lang="en-US" dirty="0"/>
              <a:t>XMR</a:t>
            </a:r>
            <a:r>
              <a:rPr lang="ru-RU" dirty="0"/>
              <a:t> – «классическая» валюта (не «газ»)</a:t>
            </a:r>
          </a:p>
          <a:p>
            <a:pPr lvl="1"/>
            <a:r>
              <a:rPr lang="en-US" dirty="0"/>
              <a:t>UTXO </a:t>
            </a:r>
            <a:r>
              <a:rPr lang="ru-RU" dirty="0"/>
              <a:t>модель</a:t>
            </a:r>
            <a:endParaRPr lang="en-US" dirty="0"/>
          </a:p>
          <a:p>
            <a:pPr lvl="1"/>
            <a:r>
              <a:rPr lang="ru-RU" dirty="0"/>
              <a:t>Алгоритм консенсуса</a:t>
            </a:r>
            <a:r>
              <a:rPr lang="en-US" dirty="0"/>
              <a:t> –  </a:t>
            </a:r>
            <a:r>
              <a:rPr lang="en-US" dirty="0" err="1"/>
              <a:t>CryptoNote</a:t>
            </a:r>
            <a:r>
              <a:rPr lang="en-US" dirty="0"/>
              <a:t> (</a:t>
            </a:r>
            <a:r>
              <a:rPr lang="en-US" dirty="0" err="1"/>
              <a:t>PoW</a:t>
            </a:r>
            <a:r>
              <a:rPr lang="en-US" dirty="0"/>
              <a:t> c </a:t>
            </a:r>
            <a:r>
              <a:rPr lang="ru-RU" dirty="0"/>
              <a:t>перемешиванием входов и кольцевыми подписями вместо обычных)</a:t>
            </a:r>
          </a:p>
          <a:p>
            <a:pPr lvl="1"/>
            <a:r>
              <a:rPr lang="ru-RU" dirty="0"/>
              <a:t>Добавляются фейковые входы</a:t>
            </a:r>
            <a:endParaRPr lang="en-US" dirty="0"/>
          </a:p>
          <a:p>
            <a:pPr lvl="1"/>
            <a:r>
              <a:rPr lang="ru-RU" dirty="0"/>
              <a:t>Выходы всегда перечисляются на новые адреса</a:t>
            </a:r>
          </a:p>
          <a:p>
            <a:pPr lvl="1"/>
            <a:r>
              <a:rPr lang="ru-RU" dirty="0"/>
              <a:t>Сумма транзакции скрывается алгоритмом </a:t>
            </a:r>
            <a:r>
              <a:rPr lang="en-US" dirty="0" err="1"/>
              <a:t>RingCT</a:t>
            </a:r>
            <a:r>
              <a:rPr lang="en-US" dirty="0"/>
              <a:t> </a:t>
            </a:r>
            <a:endParaRPr lang="ru-RU" dirty="0"/>
          </a:p>
          <a:p>
            <a:r>
              <a:rPr lang="ru-RU" dirty="0"/>
              <a:t>Любимая валюта любителей «темных дел»</a:t>
            </a:r>
          </a:p>
          <a:p>
            <a:pPr lvl="1"/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76671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88482E-1CBD-4E09-8048-45232348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Zcash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8DBD80-8EB3-4AAA-AEB7-0E7454F1B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Начата разработка в </a:t>
            </a:r>
            <a:r>
              <a:rPr lang="en-US" dirty="0"/>
              <a:t>2013</a:t>
            </a:r>
            <a:r>
              <a:rPr lang="ru-RU" dirty="0"/>
              <a:t>, запущена в </a:t>
            </a:r>
            <a:r>
              <a:rPr lang="en-US" dirty="0"/>
              <a:t>2016 </a:t>
            </a:r>
            <a:endParaRPr lang="ru-RU" dirty="0"/>
          </a:p>
          <a:p>
            <a:r>
              <a:rPr lang="ru-RU" dirty="0"/>
              <a:t>Фокус на анонимности по желанию</a:t>
            </a:r>
            <a:endParaRPr lang="en-US" dirty="0"/>
          </a:p>
          <a:p>
            <a:pPr lvl="1"/>
            <a:r>
              <a:rPr lang="ru-RU" dirty="0"/>
              <a:t>Валюта </a:t>
            </a:r>
            <a:r>
              <a:rPr lang="en-US" dirty="0"/>
              <a:t>ZEC</a:t>
            </a:r>
            <a:endParaRPr lang="ru-RU" dirty="0"/>
          </a:p>
          <a:p>
            <a:pPr lvl="1"/>
            <a:r>
              <a:rPr lang="ru-RU" dirty="0"/>
              <a:t>Базируется на ядре </a:t>
            </a:r>
            <a:r>
              <a:rPr lang="en-US" dirty="0"/>
              <a:t>BITCOIN</a:t>
            </a:r>
          </a:p>
          <a:p>
            <a:pPr lvl="1"/>
            <a:r>
              <a:rPr lang="ru-RU" dirty="0"/>
              <a:t>Позволяет вести транзакции как между публичными </a:t>
            </a:r>
            <a:r>
              <a:rPr lang="en-US" dirty="0"/>
              <a:t>t-</a:t>
            </a:r>
            <a:r>
              <a:rPr lang="ru-RU" dirty="0"/>
              <a:t>адресами, так и между защищенными </a:t>
            </a:r>
            <a:r>
              <a:rPr lang="en-US" dirty="0"/>
              <a:t>z-</a:t>
            </a:r>
            <a:r>
              <a:rPr lang="ru-RU" dirty="0"/>
              <a:t>адресами</a:t>
            </a:r>
          </a:p>
          <a:p>
            <a:pPr lvl="1"/>
            <a:r>
              <a:rPr lang="en-US" dirty="0" err="1"/>
              <a:t>zk</a:t>
            </a:r>
            <a:r>
              <a:rPr lang="en-US" dirty="0"/>
              <a:t>-SNARK</a:t>
            </a:r>
            <a:r>
              <a:rPr lang="ru-RU" dirty="0"/>
              <a:t> – протокол доказательства с нулевым разглашением</a:t>
            </a:r>
          </a:p>
          <a:p>
            <a:pPr lvl="2"/>
            <a:r>
              <a:rPr lang="ru-RU" dirty="0"/>
              <a:t>одна из взаимодействующих сторон способна убедиться в достоверности математического утверждения, не имея при этом никакой другой информации от второй стороны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151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0258A-4E31-4747-8AB2-BD156687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B01FEA-6A56-45DF-ABD9-E70ABBBF6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Старт в 2015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Назначение – распределенный реестр для интернета вещей (огромные объемы данных и количество транзакций)</a:t>
            </a:r>
          </a:p>
          <a:p>
            <a:pPr lvl="1"/>
            <a:r>
              <a:rPr lang="ru-RU" dirty="0"/>
              <a:t>Транзакции являются бесплатными вне зависимости от их размера, </a:t>
            </a:r>
          </a:p>
          <a:p>
            <a:pPr lvl="1"/>
            <a:r>
              <a:rPr lang="ru-RU" dirty="0"/>
              <a:t>Время подтверждения транзакций невелико, </a:t>
            </a:r>
          </a:p>
          <a:p>
            <a:pPr lvl="1"/>
            <a:r>
              <a:rPr lang="ru-RU" dirty="0"/>
              <a:t>Количество одновременно обрабатываемых транзакций не ограничено, </a:t>
            </a:r>
          </a:p>
          <a:p>
            <a:pPr lvl="1"/>
            <a:r>
              <a:rPr lang="ru-RU" dirty="0"/>
              <a:t>Система легко поддается масштабированию</a:t>
            </a:r>
          </a:p>
          <a:p>
            <a:r>
              <a:rPr lang="ru-RU" dirty="0"/>
              <a:t>В IOTA используется </a:t>
            </a:r>
            <a:r>
              <a:rPr lang="en-US" dirty="0"/>
              <a:t>Tangle </a:t>
            </a:r>
            <a:r>
              <a:rPr lang="ru-RU" dirty="0"/>
              <a:t>- направленный ациклический граф (DAG) вместо </a:t>
            </a:r>
            <a:r>
              <a:rPr lang="ru-RU" dirty="0" err="1"/>
              <a:t>блокчейна</a:t>
            </a:r>
            <a:r>
              <a:rPr lang="ru-RU" dirty="0"/>
              <a:t>. </a:t>
            </a:r>
          </a:p>
          <a:p>
            <a:pPr lvl="1"/>
            <a:r>
              <a:rPr lang="ru-RU" dirty="0" err="1"/>
              <a:t>Блокчейн</a:t>
            </a:r>
            <a:r>
              <a:rPr lang="ru-RU" dirty="0"/>
              <a:t> является частным случаем DAG</a:t>
            </a:r>
          </a:p>
          <a:p>
            <a:r>
              <a:rPr lang="ru-RU" dirty="0"/>
              <a:t>Вознаграждение за работу – возможность пользоваться сетью</a:t>
            </a:r>
          </a:p>
          <a:p>
            <a:pPr lvl="1"/>
            <a:r>
              <a:rPr lang="ru-RU" dirty="0"/>
              <a:t>Чтобы инициировать новую транзакцию в системе IOTA, пользовательское устройство должно сначала заверить две другие транзакции</a:t>
            </a:r>
            <a:r>
              <a:rPr lang="ru-RU" u="sng" baseline="30000" dirty="0">
                <a:hlinkClick r:id="rId3"/>
              </a:rPr>
              <a:t>[</a:t>
            </a:r>
            <a:endParaRPr lang="ru-RU" u="sng" baseline="30000" dirty="0"/>
          </a:p>
          <a:p>
            <a:r>
              <a:rPr lang="ru-RU" dirty="0"/>
              <a:t>Спорные и неудачные идеи</a:t>
            </a:r>
          </a:p>
          <a:p>
            <a:pPr lvl="1"/>
            <a:r>
              <a:rPr lang="ru-RU" dirty="0"/>
              <a:t>Координатор транзакций (на начальном этапе работы системы) – централизация сети</a:t>
            </a:r>
          </a:p>
          <a:p>
            <a:pPr lvl="1"/>
            <a:r>
              <a:rPr lang="ru-RU" dirty="0"/>
              <a:t>Собственная реализация криптографических алгоритмов (были выявлены уязвимости)</a:t>
            </a:r>
          </a:p>
          <a:p>
            <a:pPr lvl="1"/>
            <a:endParaRPr lang="ru-RU" dirty="0"/>
          </a:p>
        </p:txBody>
      </p:sp>
      <p:pic>
        <p:nvPicPr>
          <p:cNvPr id="1026" name="Picture 2" descr="https://cdn-images-1.medium.com/max/800/1*YYZb7O-Z-q3PQ9vd004wmw.png">
            <a:extLst>
              <a:ext uri="{FF2B5EF4-FFF2-40B4-BE49-F238E27FC236}">
                <a16:creationId xmlns:a16="http://schemas.microsoft.com/office/drawing/2014/main" id="{5DDF09BC-541F-434E-87BC-AE7FE737E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856" y="1131096"/>
            <a:ext cx="4424724" cy="125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5260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A835B-36BE-4C72-9BD9-E310964A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Solana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C79F0B-FD01-4B85-9E35-D9E4B7315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/>
              <a:t>Вайтпейпер</a:t>
            </a:r>
            <a:r>
              <a:rPr lang="ru-RU" dirty="0"/>
              <a:t> вышел в 2017, первая реализация в 2018.</a:t>
            </a:r>
          </a:p>
          <a:p>
            <a:r>
              <a:rPr lang="ru-RU" dirty="0"/>
              <a:t>Алгоритм консенсуса </a:t>
            </a:r>
            <a:r>
              <a:rPr lang="en-US" dirty="0"/>
              <a:t>Proof of History</a:t>
            </a:r>
            <a:r>
              <a:rPr lang="ru-RU" dirty="0"/>
              <a:t>, который решает проблему упорядочения транзакций во времени.</a:t>
            </a:r>
          </a:p>
          <a:p>
            <a:pPr lvl="1"/>
            <a:r>
              <a:rPr lang="ru-RU" dirty="0"/>
              <a:t>Обещает очень высокую производительность при небольших затратах ресурсов.</a:t>
            </a:r>
          </a:p>
          <a:p>
            <a:pPr lvl="1"/>
            <a:r>
              <a:rPr lang="ru-RU" dirty="0"/>
              <a:t>При этом требует наличия лидер-</a:t>
            </a:r>
            <a:r>
              <a:rPr lang="ru-RU" dirty="0" err="1"/>
              <a:t>ноды</a:t>
            </a:r>
            <a:r>
              <a:rPr lang="ru-RU" dirty="0"/>
              <a:t>, производящей основную работу по упорядочению, которую затем проверяют </a:t>
            </a:r>
            <a:r>
              <a:rPr lang="ru-RU" dirty="0" err="1"/>
              <a:t>ноды</a:t>
            </a:r>
            <a:r>
              <a:rPr lang="ru-RU" dirty="0"/>
              <a:t>-верификаторы, действующие по </a:t>
            </a:r>
            <a:r>
              <a:rPr lang="en-US" dirty="0" err="1"/>
              <a:t>PoS</a:t>
            </a:r>
            <a:r>
              <a:rPr lang="en-US" dirty="0"/>
              <a:t>-</a:t>
            </a:r>
            <a:r>
              <a:rPr lang="ru-RU" dirty="0"/>
              <a:t>подобным правилам – т.е. протокол имеет риски централизации. </a:t>
            </a:r>
            <a:endParaRPr lang="en-US" dirty="0"/>
          </a:p>
          <a:p>
            <a:pPr lvl="1"/>
            <a:r>
              <a:rPr lang="ru-RU" dirty="0"/>
              <a:t>Алгоритм еще достаточно новый и не так хорошо изучен, как классические </a:t>
            </a:r>
            <a:r>
              <a:rPr lang="en-US" dirty="0" err="1"/>
              <a:t>PoW</a:t>
            </a:r>
            <a:r>
              <a:rPr lang="en-US" dirty="0"/>
              <a:t>, </a:t>
            </a:r>
            <a:r>
              <a:rPr lang="en-US" dirty="0" err="1"/>
              <a:t>PoS</a:t>
            </a:r>
            <a:r>
              <a:rPr lang="en-US" dirty="0"/>
              <a:t>, BFT</a:t>
            </a:r>
            <a:r>
              <a:rPr lang="ru-RU" dirty="0"/>
              <a:t>.</a:t>
            </a:r>
          </a:p>
          <a:p>
            <a:r>
              <a:rPr lang="ru-RU" dirty="0"/>
              <a:t>Поддерживает смарт-контракты, написанные на</a:t>
            </a:r>
            <a:r>
              <a:rPr lang="en-US" dirty="0"/>
              <a:t> Rust, C </a:t>
            </a:r>
            <a:r>
              <a:rPr lang="ru-RU" dirty="0"/>
              <a:t>и</a:t>
            </a:r>
            <a:r>
              <a:rPr lang="en-US" dirty="0"/>
              <a:t> C++</a:t>
            </a:r>
            <a:r>
              <a:rPr lang="ru-RU" dirty="0"/>
              <a:t>. </a:t>
            </a:r>
          </a:p>
          <a:p>
            <a:pPr lvl="1"/>
            <a:r>
              <a:rPr lang="ru-RU" dirty="0"/>
              <a:t>Довольно спорный выбор языков, </a:t>
            </a:r>
            <a:r>
              <a:rPr lang="en-US" dirty="0"/>
              <a:t>SDK </a:t>
            </a:r>
            <a:r>
              <a:rPr lang="ru-RU" dirty="0"/>
              <a:t>и </a:t>
            </a:r>
            <a:r>
              <a:rPr lang="en-US" dirty="0"/>
              <a:t>API</a:t>
            </a:r>
          </a:p>
          <a:p>
            <a:pPr lvl="1"/>
            <a:r>
              <a:rPr lang="ru-RU" dirty="0"/>
              <a:t>Большинство стандартных задач (вроде токенов) решаются через готовые реализации «из коробки». </a:t>
            </a:r>
          </a:p>
          <a:p>
            <a:r>
              <a:rPr lang="ru-RU" dirty="0"/>
              <a:t>В 2021 был, пожалуй, самым </a:t>
            </a:r>
            <a:r>
              <a:rPr lang="ru-RU" dirty="0" err="1"/>
              <a:t>хайповым</a:t>
            </a:r>
            <a:r>
              <a:rPr lang="ru-RU" dirty="0"/>
              <a:t> БЧ, в 2022, ожидаемо, сдулся. </a:t>
            </a:r>
          </a:p>
        </p:txBody>
      </p:sp>
    </p:spTree>
    <p:extLst>
      <p:ext uri="{BB962C8B-B14F-4D97-AF65-F5344CB8AC3E}">
        <p14:creationId xmlns:p14="http://schemas.microsoft.com/office/powerpoint/2010/main" val="34175864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B63E2-EF3C-DD40-4203-261B5BD3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ym typeface="Wingdings" panose="05000000000000000000" pitchFamily="2" charset="2"/>
              </a:rPr>
              <a:t>Everscale</a:t>
            </a:r>
            <a:r>
              <a:rPr lang="en-US" dirty="0">
                <a:sym typeface="Wingdings" panose="05000000000000000000" pitchFamily="2" charset="2"/>
              </a:rPr>
              <a:t>/TON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717DE7-B761-24B7-FCAB-42BD4FB97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Запущен в 2020, на основе наработок </a:t>
            </a:r>
            <a:r>
              <a:rPr lang="en-US" dirty="0"/>
              <a:t>TON </a:t>
            </a:r>
            <a:endParaRPr lang="ru-RU" dirty="0"/>
          </a:p>
          <a:p>
            <a:r>
              <a:rPr lang="ru-RU" dirty="0"/>
              <a:t>Алгоритм консенсуса на основе </a:t>
            </a:r>
            <a:r>
              <a:rPr lang="en-US" dirty="0" err="1"/>
              <a:t>dPoS</a:t>
            </a:r>
            <a:r>
              <a:rPr lang="en-US" dirty="0"/>
              <a:t> – </a:t>
            </a:r>
            <a:r>
              <a:rPr lang="ru-RU" dirty="0"/>
              <a:t>большая скорость, но те же риски централизации.</a:t>
            </a:r>
            <a:endParaRPr lang="en-US" dirty="0"/>
          </a:p>
          <a:p>
            <a:r>
              <a:rPr lang="ru-RU" dirty="0"/>
              <a:t>Поддержка </a:t>
            </a:r>
            <a:r>
              <a:rPr lang="ru-RU" dirty="0" err="1"/>
              <a:t>шардинга</a:t>
            </a:r>
            <a:r>
              <a:rPr lang="ru-RU" dirty="0"/>
              <a:t> и параллельного исполнения транзакций, за счет чего обещают производительность в десятки тысяч транзакций в секунду. </a:t>
            </a:r>
          </a:p>
          <a:p>
            <a:r>
              <a:rPr lang="ru-RU" dirty="0"/>
              <a:t>Поддерживает смарт-контракты, написанные на</a:t>
            </a:r>
            <a:r>
              <a:rPr lang="en-US" dirty="0"/>
              <a:t> Solidity </a:t>
            </a:r>
            <a:r>
              <a:rPr lang="ru-RU" dirty="0"/>
              <a:t>и</a:t>
            </a:r>
            <a:r>
              <a:rPr lang="en-US" dirty="0"/>
              <a:t> C++</a:t>
            </a:r>
            <a:r>
              <a:rPr lang="ru-RU" dirty="0"/>
              <a:t>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5501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Безопасный распределенный реестр с общим доступом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1204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Подтверждается с помощью шифрования</a:t>
            </a:r>
            <a:endParaRPr lang="en-US" dirty="0"/>
          </a:p>
          <a:p>
            <a:pPr lvl="1"/>
            <a:r>
              <a:rPr lang="ru-RU" dirty="0"/>
              <a:t>Используется проверенная и надежная технология подписей с открытыми и закрытыми ключами. Эта технология позволяет создавать в </a:t>
            </a:r>
            <a:r>
              <a:rPr lang="ru-RU" dirty="0" err="1"/>
              <a:t>Blockchain</a:t>
            </a:r>
            <a:r>
              <a:rPr lang="ru-RU" dirty="0"/>
              <a:t> транзакции, защищенные от мошенничества, и устанавливать общее доверие без единого центра доверия (</a:t>
            </a:r>
            <a:r>
              <a:rPr lang="en-US" b="1" dirty="0"/>
              <a:t>trustless</a:t>
            </a:r>
            <a:r>
              <a:rPr lang="en-US" dirty="0"/>
              <a:t>)</a:t>
            </a:r>
            <a:r>
              <a:rPr lang="ru-RU" dirty="0"/>
              <a:t>.</a:t>
            </a:r>
          </a:p>
          <a:p>
            <a:r>
              <a:rPr lang="ru-RU" dirty="0"/>
              <a:t>Общий доступ</a:t>
            </a:r>
          </a:p>
          <a:p>
            <a:pPr lvl="1"/>
            <a:r>
              <a:rPr lang="ru-RU" dirty="0"/>
              <a:t>Ценность технологии </a:t>
            </a:r>
            <a:r>
              <a:rPr lang="ru-RU" dirty="0" err="1"/>
              <a:t>Blockchain</a:t>
            </a:r>
            <a:r>
              <a:rPr lang="ru-RU" dirty="0"/>
              <a:t> прямо пропорциональна количеству использующих ее организаций и компаний. Даже в условиях жесточайшей конкурентной борьбы соперникам выгодно вместе участвовать в развертывании этой общей распределенной базы данных</a:t>
            </a:r>
          </a:p>
          <a:p>
            <a:r>
              <a:rPr lang="ru-RU" dirty="0"/>
              <a:t>Распределенная архитектура</a:t>
            </a:r>
          </a:p>
          <a:p>
            <a:pPr lvl="1"/>
            <a:r>
              <a:rPr lang="ru-RU" dirty="0"/>
              <a:t>Существует множество реплик базы данных </a:t>
            </a:r>
            <a:r>
              <a:rPr lang="ru-RU" dirty="0" err="1"/>
              <a:t>Blockchain</a:t>
            </a:r>
            <a:r>
              <a:rPr lang="ru-RU" dirty="0"/>
              <a:t>. Фактически, чем больше реплик, тем выше достоверность данных.</a:t>
            </a:r>
          </a:p>
          <a:p>
            <a:r>
              <a:rPr lang="ru-RU" dirty="0"/>
              <a:t>Распределенный реестр</a:t>
            </a:r>
          </a:p>
          <a:p>
            <a:pPr lvl="1"/>
            <a:r>
              <a:rPr lang="ru-RU" dirty="0"/>
              <a:t>К базе данных предоставляется доступ на чтение и однократную запись, поэтому в ней навсегда фиксируются все транзакции.</a:t>
            </a:r>
          </a:p>
          <a:p>
            <a:endParaRPr lang="ru-RU" dirty="0"/>
          </a:p>
          <a:p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2953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69502"/>
          </a:xfrm>
        </p:spPr>
        <p:txBody>
          <a:bodyPr>
            <a:normAutofit/>
          </a:bodyPr>
          <a:lstStyle/>
          <a:p>
            <a:r>
              <a:rPr lang="ru-RU" dirty="0"/>
              <a:t>Централизация и децентрализация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99792" y="3155577"/>
            <a:ext cx="5644208" cy="359388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89" y="3657600"/>
            <a:ext cx="1008128" cy="122788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807" y="1528123"/>
            <a:ext cx="1414463" cy="1351228"/>
          </a:xfrm>
          <a:prstGeom prst="rect">
            <a:avLst/>
          </a:prstGeom>
        </p:spPr>
      </p:pic>
      <p:pic>
        <p:nvPicPr>
          <p:cNvPr id="9" name="Объект 5"/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142969" y="1434628"/>
            <a:ext cx="4757364" cy="310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8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Отсутствие доверия </a:t>
            </a:r>
            <a:r>
              <a:rPr lang="en-US" dirty="0"/>
              <a:t>(</a:t>
            </a:r>
            <a:r>
              <a:rPr lang="en-US" dirty="0" err="1"/>
              <a:t>Trustlessness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Отсутствие доверия </a:t>
            </a:r>
            <a:r>
              <a:rPr lang="en-US" b="1" dirty="0"/>
              <a:t>(Trustless)</a:t>
            </a:r>
            <a:r>
              <a:rPr lang="en-US" dirty="0"/>
              <a:t> </a:t>
            </a:r>
            <a:r>
              <a:rPr lang="ru-RU" dirty="0"/>
              <a:t>означает, что стороны, не доверяющие друг другу, могут сотрудничать, не привлекая при этом доверенную третью сторону или центр</a:t>
            </a:r>
            <a:endParaRPr lang="en-US" dirty="0"/>
          </a:p>
          <a:p>
            <a:r>
              <a:rPr lang="ru-RU" dirty="0"/>
              <a:t>Весь финансовый мир до </a:t>
            </a:r>
            <a:r>
              <a:rPr lang="ru-RU" dirty="0" err="1"/>
              <a:t>блокчейна</a:t>
            </a:r>
            <a:r>
              <a:rPr lang="ru-RU" dirty="0"/>
              <a:t> был основан на привлечении доверенных третьих сторон – банки, платежные системы, ЦБ, </a:t>
            </a:r>
            <a:r>
              <a:rPr lang="en-US" dirty="0"/>
              <a:t>Swift.</a:t>
            </a:r>
          </a:p>
          <a:p>
            <a:r>
              <a:rPr lang="en-US" dirty="0"/>
              <a:t>Nick Szabo </a:t>
            </a:r>
            <a:r>
              <a:rPr lang="ru-RU" dirty="0"/>
              <a:t>в 1998 г. предложил идею отказа от доверенной третьей стороны, заменив ее криптографической защитой передаваемых данных.</a:t>
            </a:r>
          </a:p>
          <a:p>
            <a:r>
              <a:rPr lang="ru-RU" dirty="0"/>
              <a:t>Возникающие проблемы:</a:t>
            </a:r>
          </a:p>
          <a:p>
            <a:pPr lvl="1"/>
            <a:r>
              <a:rPr lang="ru-RU" dirty="0"/>
              <a:t>Кто ведет журнал транзакций?</a:t>
            </a:r>
          </a:p>
          <a:p>
            <a:pPr lvl="1"/>
            <a:r>
              <a:rPr lang="ru-RU" dirty="0"/>
              <a:t>Кто решает, какие транзакции имеют силу? (</a:t>
            </a:r>
            <a:r>
              <a:rPr lang="ru-RU" i="1" dirty="0"/>
              <a:t>проблема двойного расходования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Как добиться согласия (консенсуса) в децентрализованной сети?</a:t>
            </a:r>
          </a:p>
          <a:p>
            <a:r>
              <a:rPr lang="ru-RU" dirty="0"/>
              <a:t>Первая практическая реализация ответов – </a:t>
            </a:r>
            <a:r>
              <a:rPr lang="en-US" b="1" dirty="0"/>
              <a:t>Bitcoin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098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Bitcoin Whitepaper - </a:t>
            </a:r>
            <a:r>
              <a:rPr lang="en-US" dirty="0">
                <a:hlinkClick r:id="rId2"/>
              </a:rPr>
              <a:t>https://bitcoin.org/bitcoin.pdf</a:t>
            </a:r>
            <a:endParaRPr lang="ru-RU" dirty="0"/>
          </a:p>
          <a:p>
            <a:r>
              <a:rPr lang="ru-RU" dirty="0"/>
              <a:t>Ничего особо нового технологически (все технологии уже были), но революционная идея их применения. </a:t>
            </a:r>
            <a:endParaRPr lang="en-US" dirty="0"/>
          </a:p>
          <a:p>
            <a:r>
              <a:rPr lang="ru-RU" dirty="0"/>
              <a:t>Сочетание:</a:t>
            </a:r>
          </a:p>
          <a:p>
            <a:pPr lvl="1"/>
            <a:r>
              <a:rPr lang="en-US" dirty="0"/>
              <a:t>p2p</a:t>
            </a:r>
            <a:r>
              <a:rPr lang="ru-RU" dirty="0"/>
              <a:t>-технологии (</a:t>
            </a:r>
            <a:r>
              <a:rPr lang="en-US" dirty="0" err="1"/>
              <a:t>BitTorrent</a:t>
            </a:r>
            <a:r>
              <a:rPr lang="en-US" dirty="0"/>
              <a:t> DHT)</a:t>
            </a:r>
            <a:r>
              <a:rPr lang="ru-RU" dirty="0"/>
              <a:t> для распределенной работы;</a:t>
            </a:r>
            <a:endParaRPr lang="en-US" dirty="0"/>
          </a:p>
          <a:p>
            <a:pPr lvl="1"/>
            <a:r>
              <a:rPr lang="ru-RU" dirty="0"/>
              <a:t>Асимметричная криптография для безопасности</a:t>
            </a:r>
          </a:p>
          <a:p>
            <a:pPr lvl="1"/>
            <a:r>
              <a:rPr lang="en-US" b="1" dirty="0"/>
              <a:t>Proof of Work </a:t>
            </a:r>
            <a:r>
              <a:rPr lang="ru-RU" b="1" dirty="0"/>
              <a:t>для </a:t>
            </a:r>
            <a:r>
              <a:rPr lang="ru-RU" b="1" dirty="0" err="1"/>
              <a:t>бездоверительной</a:t>
            </a:r>
            <a:r>
              <a:rPr lang="ru-RU" b="1" dirty="0"/>
              <a:t> работы.</a:t>
            </a:r>
          </a:p>
          <a:p>
            <a:r>
              <a:rPr lang="ru-RU" dirty="0"/>
              <a:t>Сама идея цепочки блоков данных (</a:t>
            </a:r>
            <a:r>
              <a:rPr lang="ru-RU" dirty="0" err="1"/>
              <a:t>блокчейна</a:t>
            </a:r>
            <a:r>
              <a:rPr lang="ru-RU" dirty="0"/>
              <a:t>) появилась в академической среде еще в 90е.</a:t>
            </a:r>
          </a:p>
          <a:p>
            <a:r>
              <a:rPr lang="ru-RU" dirty="0"/>
              <a:t>В 2008 году </a:t>
            </a:r>
            <a:r>
              <a:rPr lang="ru-RU" dirty="0" err="1"/>
              <a:t>Сатоши</a:t>
            </a:r>
            <a:r>
              <a:rPr lang="ru-RU" dirty="0"/>
              <a:t> </a:t>
            </a:r>
            <a:r>
              <a:rPr lang="ru-RU" dirty="0" err="1"/>
              <a:t>Накамото</a:t>
            </a:r>
            <a:r>
              <a:rPr lang="ru-RU" dirty="0"/>
              <a:t> в </a:t>
            </a:r>
            <a:r>
              <a:rPr lang="en-US" dirty="0"/>
              <a:t>Bitcoin Whitepaper </a:t>
            </a:r>
            <a:r>
              <a:rPr lang="ru-RU" dirty="0"/>
              <a:t>предложил решение проблемы </a:t>
            </a:r>
            <a:r>
              <a:rPr lang="ru-RU" b="1" dirty="0"/>
              <a:t>двойного расходования </a:t>
            </a:r>
            <a:r>
              <a:rPr lang="ru-RU" dirty="0"/>
              <a:t>через </a:t>
            </a:r>
            <a:r>
              <a:rPr lang="en-US" dirty="0"/>
              <a:t>Proof of Work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815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Технологические основы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Математические основы:</a:t>
            </a:r>
          </a:p>
          <a:p>
            <a:pPr lvl="1"/>
            <a:r>
              <a:rPr lang="ru-RU" dirty="0"/>
              <a:t>Хеш-функции</a:t>
            </a:r>
            <a:endParaRPr lang="en-US" dirty="0"/>
          </a:p>
          <a:p>
            <a:pPr lvl="1"/>
            <a:r>
              <a:rPr lang="ru-RU" dirty="0"/>
              <a:t>Асимметричная криптография</a:t>
            </a:r>
          </a:p>
          <a:p>
            <a:pPr lvl="1"/>
            <a:r>
              <a:rPr lang="ru-RU" dirty="0"/>
              <a:t>Цифровые подписи</a:t>
            </a:r>
          </a:p>
          <a:p>
            <a:r>
              <a:rPr lang="ru-RU" dirty="0" err="1"/>
              <a:t>Блокчейн</a:t>
            </a:r>
            <a:endParaRPr lang="ru-RU" dirty="0"/>
          </a:p>
          <a:p>
            <a:r>
              <a:rPr lang="en-US" dirty="0"/>
              <a:t>Proof of Work</a:t>
            </a:r>
          </a:p>
          <a:p>
            <a:r>
              <a:rPr lang="ru-RU" dirty="0"/>
              <a:t>Транзакционная 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3019874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9328</TotalTime>
  <Words>3150</Words>
  <Application>Microsoft Office PowerPoint</Application>
  <PresentationFormat>Экран (4:3)</PresentationFormat>
  <Paragraphs>364</Paragraphs>
  <Slides>49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4" baseType="lpstr">
      <vt:lpstr>Arial</vt:lpstr>
      <vt:lpstr>Arial Narrow</vt:lpstr>
      <vt:lpstr>Calibri</vt:lpstr>
      <vt:lpstr>Calibri Light</vt:lpstr>
      <vt:lpstr>Тема Office</vt:lpstr>
      <vt:lpstr>Технические основы блокчейн-технологий</vt:lpstr>
      <vt:lpstr>План</vt:lpstr>
      <vt:lpstr>Что такое блокчейн?</vt:lpstr>
      <vt:lpstr>Как достигаются данные характеристики</vt:lpstr>
      <vt:lpstr>Безопасный распределенный реестр с общим доступом</vt:lpstr>
      <vt:lpstr>Централизация и децентрализация</vt:lpstr>
      <vt:lpstr>Отсутствие доверия (Trustlessness)</vt:lpstr>
      <vt:lpstr>Bitcoin</vt:lpstr>
      <vt:lpstr>Технологические основы</vt:lpstr>
      <vt:lpstr>Хеш-функции</vt:lpstr>
      <vt:lpstr>Виды хеш-функций</vt:lpstr>
      <vt:lpstr>SHA-256</vt:lpstr>
      <vt:lpstr>Шифрование с использованием открытого ключа </vt:lpstr>
      <vt:lpstr>Шифрование с использованием открытого ключа </vt:lpstr>
      <vt:lpstr>Шифрование с использованием открытого ключа</vt:lpstr>
      <vt:lpstr>Шифрование с использованием открытого ключа</vt:lpstr>
      <vt:lpstr>Шифрование с использованием открытого ключа</vt:lpstr>
      <vt:lpstr>Шифрование с использованием открытого ключа</vt:lpstr>
      <vt:lpstr>Другими словами – схема взаимодействия</vt:lpstr>
      <vt:lpstr>Цифровые подписи</vt:lpstr>
      <vt:lpstr>Электронная подпись</vt:lpstr>
      <vt:lpstr>Создание подписи</vt:lpstr>
      <vt:lpstr>Сообщение для Чебурашки</vt:lpstr>
      <vt:lpstr>Электронная подпись</vt:lpstr>
      <vt:lpstr>Расшифровка и проверка подлинности</vt:lpstr>
      <vt:lpstr>Попытка взлома подписанного сообщения?</vt:lpstr>
      <vt:lpstr>Попытка взлома подписанного сообщения?</vt:lpstr>
      <vt:lpstr>Блокчейн – цепочка блоков</vt:lpstr>
      <vt:lpstr>Блокчейн в Биткойне</vt:lpstr>
      <vt:lpstr>Блокчейн в Биткойне</vt:lpstr>
      <vt:lpstr>Консенсус и Proof of Work</vt:lpstr>
      <vt:lpstr>Блокчейн в Биткойне: Nonce и Proof of Work</vt:lpstr>
      <vt:lpstr>Блокчейн в Биткойне</vt:lpstr>
      <vt:lpstr>Вознаграждение</vt:lpstr>
      <vt:lpstr>Как PoW защищает от фрода</vt:lpstr>
      <vt:lpstr>Проблемы PoW и альтернативы</vt:lpstr>
      <vt:lpstr>Хранение данных с блокчейне</vt:lpstr>
      <vt:lpstr>Транзакционные данные Bitcoin</vt:lpstr>
      <vt:lpstr>Эволюция блокчейна</vt:lpstr>
      <vt:lpstr>Multichain</vt:lpstr>
      <vt:lpstr>Ethereum</vt:lpstr>
      <vt:lpstr>Смарт-контракты, Web 3.0 и Dapps</vt:lpstr>
      <vt:lpstr>Hyperledger</vt:lpstr>
      <vt:lpstr>NEO (ex-AntShares)</vt:lpstr>
      <vt:lpstr>Monero</vt:lpstr>
      <vt:lpstr>Zcash</vt:lpstr>
      <vt:lpstr>IOTA</vt:lpstr>
      <vt:lpstr>Solana</vt:lpstr>
      <vt:lpstr>Everscale/TON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Блокчейн</dc:title>
  <dc:creator>Vsevolod Pelipas</dc:creator>
  <cp:lastModifiedBy>Vsevolod Pelipas</cp:lastModifiedBy>
  <cp:revision>128</cp:revision>
  <dcterms:created xsi:type="dcterms:W3CDTF">2017-05-15T14:57:30Z</dcterms:created>
  <dcterms:modified xsi:type="dcterms:W3CDTF">2024-02-10T07:44:08Z</dcterms:modified>
</cp:coreProperties>
</file>